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7"/>
  </p:notesMasterIdLst>
  <p:sldIdLst>
    <p:sldId id="263" r:id="rId3"/>
    <p:sldId id="275" r:id="rId4"/>
    <p:sldId id="276" r:id="rId5"/>
    <p:sldId id="274" r:id="rId6"/>
    <p:sldId id="277" r:id="rId7"/>
    <p:sldId id="286" r:id="rId8"/>
    <p:sldId id="287" r:id="rId9"/>
    <p:sldId id="289" r:id="rId10"/>
    <p:sldId id="285" r:id="rId11"/>
    <p:sldId id="283" r:id="rId12"/>
    <p:sldId id="284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467" autoAdjust="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ilo.org\gva\SPROT\V-SPROT\SEC_SOC\SOC_FAS\COMMON\UN\UN%20CSocD%202019%20SP%20and%20homelessness\Data_SP%20and%20homelessness_0705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ilo.org\gva\SPROT\V-SPROT\SEC_SOC\SOC_FAS\COMMON\UN\UN%20CSocD%202019%20SP%20and%20homelessness\Data_SP%20and%20homelessness_0905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1757258595851"/>
          <c:y val="0"/>
          <c:w val="0.58369338167303608"/>
          <c:h val="0.921613647866286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37-42A3-9758-3E3DB8E46C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37-42A3-9758-3E3DB8E46C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37-42A3-9758-3E3DB8E46C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37-42A3-9758-3E3DB8E46C46}"/>
              </c:ext>
            </c:extLst>
          </c:dPt>
          <c:dLbls>
            <c:dLbl>
              <c:idx val="0"/>
              <c:layout>
                <c:manualLayout>
                  <c:x val="-0.24427552583740178"/>
                  <c:y val="4.55324278099285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37-42A3-9758-3E3DB8E46C46}"/>
                </c:ext>
              </c:extLst>
            </c:dLbl>
            <c:dLbl>
              <c:idx val="1"/>
              <c:layout>
                <c:manualLayout>
                  <c:x val="0.22813732755956279"/>
                  <c:y val="-5.79675192244600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55%</a:t>
                    </a:r>
                    <a:endParaRPr lang="en-US" sz="1600" dirty="0">
                      <a:latin typeface="Segoe UI Light" panose="020B0502040204020203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37-42A3-9758-3E3DB8E46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Covered</c:v>
                </c:pt>
                <c:pt idx="1">
                  <c:v>Uncovered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37-42A3-9758-3E3DB8E46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1757258595851"/>
          <c:y val="0"/>
          <c:w val="0.58369338167303608"/>
          <c:h val="0.921613647866286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4-47A2-B20C-E8F56AF0B8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4-47A2-B20C-E8F56AF0B8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C4-47A2-B20C-E8F56AF0B8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C4-47A2-B20C-E8F56AF0B896}"/>
              </c:ext>
            </c:extLst>
          </c:dPt>
          <c:dLbls>
            <c:dLbl>
              <c:idx val="0"/>
              <c:layout>
                <c:manualLayout>
                  <c:x val="-0.23372388260590693"/>
                  <c:y val="-0.21551347332024443"/>
                </c:manualLayout>
              </c:layout>
              <c:tx>
                <c:rich>
                  <a:bodyPr/>
                  <a:lstStyle/>
                  <a:p>
                    <a:fld id="{A36EEC67-AAFA-4E4B-BF13-CA0CDB40DD4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C4-47A2-B20C-E8F56AF0B896}"/>
                </c:ext>
              </c:extLst>
            </c:dLbl>
            <c:dLbl>
              <c:idx val="1"/>
              <c:layout>
                <c:manualLayout>
                  <c:x val="0.18065493301783639"/>
                  <c:y val="0.20245205069477512"/>
                </c:manualLayout>
              </c:layout>
              <c:tx>
                <c:rich>
                  <a:bodyPr/>
                  <a:lstStyle/>
                  <a:p>
                    <a:fld id="{AE8386AA-EFF3-407E-9BEE-F9420749ECDB}" type="VALUE">
                      <a:rPr lang="en-US" smtClean="0"/>
                      <a:pPr/>
                      <a:t>[VALUE]</a:t>
                    </a:fld>
                    <a:r>
                      <a:rPr lang="en-US" sz="1600" dirty="0">
                        <a:latin typeface="Segoe UI Light" panose="020B0502040204020203" pitchFamily="34" charset="0"/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C4-47A2-B20C-E8F56AF0B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Not living in slums</c:v>
                </c:pt>
                <c:pt idx="1">
                  <c:v>Living in slums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C4-47A2-B20C-E8F56AF0B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0"/>
          </c:trendline>
          <c:xVal>
            <c:numRef>
              <c:f>input!$N$2:$N$203</c:f>
              <c:numCache>
                <c:formatCode>0.0</c:formatCode>
                <c:ptCount val="202"/>
                <c:pt idx="1">
                  <c:v>11.870565757979</c:v>
                </c:pt>
                <c:pt idx="2">
                  <c:v>8.5290779867256639</c:v>
                </c:pt>
                <c:pt idx="4">
                  <c:v>5.9829444551420297</c:v>
                </c:pt>
                <c:pt idx="6">
                  <c:v>7.0943576158940402</c:v>
                </c:pt>
                <c:pt idx="8">
                  <c:v>7.6</c:v>
                </c:pt>
                <c:pt idx="10">
                  <c:v>18.794</c:v>
                </c:pt>
                <c:pt idx="11">
                  <c:v>28.03</c:v>
                </c:pt>
                <c:pt idx="12">
                  <c:v>8.1652778825473096</c:v>
                </c:pt>
                <c:pt idx="13">
                  <c:v>4.8910833462194603</c:v>
                </c:pt>
                <c:pt idx="14">
                  <c:v>4.008</c:v>
                </c:pt>
                <c:pt idx="15">
                  <c:v>1.6503239599999997</c:v>
                </c:pt>
                <c:pt idx="16">
                  <c:v>11.406530040053404</c:v>
                </c:pt>
                <c:pt idx="17">
                  <c:v>19.390198321045041</c:v>
                </c:pt>
                <c:pt idx="18">
                  <c:v>29.17</c:v>
                </c:pt>
                <c:pt idx="19">
                  <c:v>4.6196578400000003</c:v>
                </c:pt>
                <c:pt idx="20">
                  <c:v>4.2029999999999994</c:v>
                </c:pt>
                <c:pt idx="22">
                  <c:v>2.6651778862677804</c:v>
                </c:pt>
                <c:pt idx="23">
                  <c:v>10.176604718</c:v>
                </c:pt>
                <c:pt idx="25">
                  <c:v>6.5943927958833619</c:v>
                </c:pt>
                <c:pt idx="26">
                  <c:v>18.26886721</c:v>
                </c:pt>
                <c:pt idx="28">
                  <c:v>2.3119999999999998</c:v>
                </c:pt>
                <c:pt idx="29">
                  <c:v>18.5</c:v>
                </c:pt>
                <c:pt idx="30">
                  <c:v>2.7212653670483631</c:v>
                </c:pt>
                <c:pt idx="31">
                  <c:v>4.9400000000000004</c:v>
                </c:pt>
                <c:pt idx="32">
                  <c:v>6.8741266088783819</c:v>
                </c:pt>
                <c:pt idx="34">
                  <c:v>2.3318402203856747</c:v>
                </c:pt>
                <c:pt idx="35">
                  <c:v>17.213000000000001</c:v>
                </c:pt>
                <c:pt idx="36">
                  <c:v>2.5533260088074865</c:v>
                </c:pt>
                <c:pt idx="37">
                  <c:v>1.306</c:v>
                </c:pt>
                <c:pt idx="38">
                  <c:v>15.340999999999999</c:v>
                </c:pt>
                <c:pt idx="39">
                  <c:v>6.2830371798263531</c:v>
                </c:pt>
                <c:pt idx="40">
                  <c:v>14.066438539</c:v>
                </c:pt>
                <c:pt idx="42">
                  <c:v>3.4836285501004305</c:v>
                </c:pt>
                <c:pt idx="43">
                  <c:v>2.2084605999295248</c:v>
                </c:pt>
                <c:pt idx="44">
                  <c:v>13.551898022</c:v>
                </c:pt>
                <c:pt idx="45">
                  <c:v>2.0085384899999998</c:v>
                </c:pt>
                <c:pt idx="46">
                  <c:v>21.6</c:v>
                </c:pt>
                <c:pt idx="47">
                  <c:v>17.956623944</c:v>
                </c:pt>
                <c:pt idx="48">
                  <c:v>23</c:v>
                </c:pt>
                <c:pt idx="49">
                  <c:v>19.475000000000001</c:v>
                </c:pt>
                <c:pt idx="50">
                  <c:v>28.814</c:v>
                </c:pt>
                <c:pt idx="51">
                  <c:v>7.29</c:v>
                </c:pt>
                <c:pt idx="52">
                  <c:v>7.99</c:v>
                </c:pt>
                <c:pt idx="53">
                  <c:v>6.4004775399999998</c:v>
                </c:pt>
                <c:pt idx="54">
                  <c:v>7.7681559307028714</c:v>
                </c:pt>
                <c:pt idx="55">
                  <c:v>11.202033089143141</c:v>
                </c:pt>
                <c:pt idx="56">
                  <c:v>11.592383195</c:v>
                </c:pt>
                <c:pt idx="57">
                  <c:v>2.7797119389850398</c:v>
                </c:pt>
                <c:pt idx="58">
                  <c:v>1.6360000000000001</c:v>
                </c:pt>
                <c:pt idx="59">
                  <c:v>17.036999999999999</c:v>
                </c:pt>
                <c:pt idx="60">
                  <c:v>3.1721786015164279</c:v>
                </c:pt>
                <c:pt idx="61">
                  <c:v>3.3932081100000007</c:v>
                </c:pt>
                <c:pt idx="62">
                  <c:v>30.574999999999999</c:v>
                </c:pt>
                <c:pt idx="63">
                  <c:v>31.684999999999999</c:v>
                </c:pt>
                <c:pt idx="65">
                  <c:v>10.643529028231139</c:v>
                </c:pt>
                <c:pt idx="66">
                  <c:v>24.963999999999999</c:v>
                </c:pt>
                <c:pt idx="67">
                  <c:v>5.3915444839857649</c:v>
                </c:pt>
                <c:pt idx="68">
                  <c:v>26.387</c:v>
                </c:pt>
                <c:pt idx="69">
                  <c:v>4.2743146509341194</c:v>
                </c:pt>
                <c:pt idx="70">
                  <c:v>4.3899999999999997</c:v>
                </c:pt>
                <c:pt idx="71">
                  <c:v>2.4726754436176304</c:v>
                </c:pt>
                <c:pt idx="72">
                  <c:v>5.4369999999999994</c:v>
                </c:pt>
                <c:pt idx="73">
                  <c:v>8.178390454716272</c:v>
                </c:pt>
                <c:pt idx="74">
                  <c:v>3.27</c:v>
                </c:pt>
                <c:pt idx="75">
                  <c:v>4.3899999999999997</c:v>
                </c:pt>
                <c:pt idx="76">
                  <c:v>2.7116199999999999</c:v>
                </c:pt>
                <c:pt idx="77">
                  <c:v>20.672000000000001</c:v>
                </c:pt>
                <c:pt idx="78">
                  <c:v>15.673999999999999</c:v>
                </c:pt>
                <c:pt idx="79">
                  <c:v>2.6768865899999996</c:v>
                </c:pt>
                <c:pt idx="80">
                  <c:v>1.129407376893401</c:v>
                </c:pt>
                <c:pt idx="81">
                  <c:v>12.533489885664029</c:v>
                </c:pt>
                <c:pt idx="83">
                  <c:v>16.971</c:v>
                </c:pt>
                <c:pt idx="85">
                  <c:v>16.045999999999999</c:v>
                </c:pt>
                <c:pt idx="86">
                  <c:v>28.917000000000002</c:v>
                </c:pt>
                <c:pt idx="87">
                  <c:v>4.42</c:v>
                </c:pt>
                <c:pt idx="88">
                  <c:v>23.06</c:v>
                </c:pt>
                <c:pt idx="89">
                  <c:v>8.9336926885647099</c:v>
                </c:pt>
                <c:pt idx="90">
                  <c:v>5.3719082546503154</c:v>
                </c:pt>
                <c:pt idx="91">
                  <c:v>2.2867993499636086</c:v>
                </c:pt>
                <c:pt idx="92">
                  <c:v>11.966723331803991</c:v>
                </c:pt>
                <c:pt idx="93">
                  <c:v>10.108000000000001</c:v>
                </c:pt>
                <c:pt idx="95">
                  <c:v>11.436999999999999</c:v>
                </c:pt>
                <c:pt idx="96">
                  <c:v>9.0478694465103118</c:v>
                </c:pt>
                <c:pt idx="97">
                  <c:v>1.2003200000000001</c:v>
                </c:pt>
                <c:pt idx="98">
                  <c:v>14.414999999999999</c:v>
                </c:pt>
                <c:pt idx="99">
                  <c:v>2.0649177332911623</c:v>
                </c:pt>
                <c:pt idx="100">
                  <c:v>16.287435869999999</c:v>
                </c:pt>
                <c:pt idx="101">
                  <c:v>3.3492430400000002</c:v>
                </c:pt>
                <c:pt idx="102">
                  <c:v>6.5510000000000002</c:v>
                </c:pt>
                <c:pt idx="104">
                  <c:v>14.7</c:v>
                </c:pt>
                <c:pt idx="105">
                  <c:v>22.184000000000001</c:v>
                </c:pt>
                <c:pt idx="108">
                  <c:v>0.7434275614879492</c:v>
                </c:pt>
                <c:pt idx="109">
                  <c:v>0.99465048534524914</c:v>
                </c:pt>
                <c:pt idx="110">
                  <c:v>3.77183</c:v>
                </c:pt>
                <c:pt idx="112">
                  <c:v>4.8840000000000003</c:v>
                </c:pt>
                <c:pt idx="113">
                  <c:v>18.2</c:v>
                </c:pt>
                <c:pt idx="115">
                  <c:v>4.8683750000000003</c:v>
                </c:pt>
                <c:pt idx="116">
                  <c:v>9.7894943524135307</c:v>
                </c:pt>
                <c:pt idx="117">
                  <c:v>11.95039596</c:v>
                </c:pt>
                <c:pt idx="119">
                  <c:v>18.148962853148149</c:v>
                </c:pt>
                <c:pt idx="120">
                  <c:v>14.388556900294356</c:v>
                </c:pt>
                <c:pt idx="122">
                  <c:v>6.5737439024390243</c:v>
                </c:pt>
                <c:pt idx="123">
                  <c:v>4.5167347700000002</c:v>
                </c:pt>
                <c:pt idx="124">
                  <c:v>0.95899999999999996</c:v>
                </c:pt>
                <c:pt idx="125">
                  <c:v>6.6921292218653807</c:v>
                </c:pt>
                <c:pt idx="127">
                  <c:v>3.0478191199999998</c:v>
                </c:pt>
                <c:pt idx="128">
                  <c:v>22.312999999999999</c:v>
                </c:pt>
                <c:pt idx="130">
                  <c:v>19.667000000000002</c:v>
                </c:pt>
                <c:pt idx="131">
                  <c:v>6.31</c:v>
                </c:pt>
                <c:pt idx="132">
                  <c:v>2.9122755671253251</c:v>
                </c:pt>
                <c:pt idx="133">
                  <c:v>0.707320392852679</c:v>
                </c:pt>
                <c:pt idx="134">
                  <c:v>23.908999999999999</c:v>
                </c:pt>
                <c:pt idx="136">
                  <c:v>3.8344981753949403</c:v>
                </c:pt>
                <c:pt idx="137">
                  <c:v>0.16897951904769309</c:v>
                </c:pt>
                <c:pt idx="138">
                  <c:v>7.0660585933067361</c:v>
                </c:pt>
                <c:pt idx="139">
                  <c:v>9.7905808163101398</c:v>
                </c:pt>
                <c:pt idx="140">
                  <c:v>3.5655427199999998</c:v>
                </c:pt>
                <c:pt idx="141">
                  <c:v>6.35</c:v>
                </c:pt>
                <c:pt idx="142">
                  <c:v>5.4712455260000006</c:v>
                </c:pt>
                <c:pt idx="143">
                  <c:v>2.2008126782801449</c:v>
                </c:pt>
                <c:pt idx="144">
                  <c:v>19.419</c:v>
                </c:pt>
                <c:pt idx="145">
                  <c:v>24.1</c:v>
                </c:pt>
                <c:pt idx="147">
                  <c:v>14.8</c:v>
                </c:pt>
                <c:pt idx="148">
                  <c:v>15.56062703564359</c:v>
                </c:pt>
                <c:pt idx="149">
                  <c:v>7.3125587029444645</c:v>
                </c:pt>
                <c:pt idx="150">
                  <c:v>5.6129999999999995</c:v>
                </c:pt>
                <c:pt idx="151">
                  <c:v>5.9683313407344158</c:v>
                </c:pt>
                <c:pt idx="152">
                  <c:v>8.2468629441624373</c:v>
                </c:pt>
                <c:pt idx="153">
                  <c:v>1.98255</c:v>
                </c:pt>
                <c:pt idx="154">
                  <c:v>21.401774390243901</c:v>
                </c:pt>
                <c:pt idx="155">
                  <c:v>3.9777618700000001</c:v>
                </c:pt>
                <c:pt idx="156">
                  <c:v>3.6430000000000002</c:v>
                </c:pt>
                <c:pt idx="157">
                  <c:v>5.3369999999999997</c:v>
                </c:pt>
                <c:pt idx="158">
                  <c:v>23.4</c:v>
                </c:pt>
                <c:pt idx="159">
                  <c:v>7.5494568701874503</c:v>
                </c:pt>
                <c:pt idx="160">
                  <c:v>4.157</c:v>
                </c:pt>
                <c:pt idx="161">
                  <c:v>4.1620005471379802</c:v>
                </c:pt>
                <c:pt idx="162">
                  <c:v>19.408000000000001</c:v>
                </c:pt>
                <c:pt idx="163">
                  <c:v>22.361999999999998</c:v>
                </c:pt>
                <c:pt idx="165">
                  <c:v>6.6496607698906907</c:v>
                </c:pt>
                <c:pt idx="166">
                  <c:v>10.14728518035152</c:v>
                </c:pt>
                <c:pt idx="168">
                  <c:v>25.370999999999999</c:v>
                </c:pt>
                <c:pt idx="169">
                  <c:v>6.5117239159652698</c:v>
                </c:pt>
                <c:pt idx="170">
                  <c:v>2.2748561434193268</c:v>
                </c:pt>
                <c:pt idx="172">
                  <c:v>4.3687457487097401</c:v>
                </c:pt>
                <c:pt idx="173">
                  <c:v>26.677</c:v>
                </c:pt>
                <c:pt idx="174">
                  <c:v>19.608000000000001</c:v>
                </c:pt>
                <c:pt idx="175">
                  <c:v>1.9136219362745097</c:v>
                </c:pt>
                <c:pt idx="176">
                  <c:v>9.6827400269980917</c:v>
                </c:pt>
                <c:pt idx="178">
                  <c:v>6.806</c:v>
                </c:pt>
                <c:pt idx="179">
                  <c:v>3.69447681818145</c:v>
                </c:pt>
                <c:pt idx="180">
                  <c:v>4.2116284500000001</c:v>
                </c:pt>
                <c:pt idx="182">
                  <c:v>2.5983070500000003</c:v>
                </c:pt>
                <c:pt idx="184">
                  <c:v>8.9600000000000009</c:v>
                </c:pt>
                <c:pt idx="185">
                  <c:v>10.402999999999999</c:v>
                </c:pt>
                <c:pt idx="186">
                  <c:v>13.507</c:v>
                </c:pt>
                <c:pt idx="189">
                  <c:v>2.1910679953667618</c:v>
                </c:pt>
                <c:pt idx="190">
                  <c:v>22.226139680660069</c:v>
                </c:pt>
                <c:pt idx="192">
                  <c:v>21.501999999999999</c:v>
                </c:pt>
                <c:pt idx="193">
                  <c:v>18.954000000000001</c:v>
                </c:pt>
                <c:pt idx="194">
                  <c:v>16.975033296437243</c:v>
                </c:pt>
                <c:pt idx="195">
                  <c:v>11.621180072192519</c:v>
                </c:pt>
                <c:pt idx="197">
                  <c:v>8.7697958221821288</c:v>
                </c:pt>
                <c:pt idx="198">
                  <c:v>6.3335855510426597</c:v>
                </c:pt>
                <c:pt idx="199">
                  <c:v>9.5579023480648306</c:v>
                </c:pt>
                <c:pt idx="200">
                  <c:v>5.4589999999999996</c:v>
                </c:pt>
                <c:pt idx="201">
                  <c:v>5.6</c:v>
                </c:pt>
              </c:numCache>
            </c:numRef>
          </c:xVal>
          <c:yVal>
            <c:numRef>
              <c:f>input!$AF$2:$AF$203</c:f>
              <c:numCache>
                <c:formatCode>0.0</c:formatCode>
                <c:ptCount val="202"/>
                <c:pt idx="1">
                  <c:v>8.8551389999999994</c:v>
                </c:pt>
                <c:pt idx="2">
                  <c:v>17.180680000000002</c:v>
                </c:pt>
                <c:pt idx="4">
                  <c:v>45.395269999999996</c:v>
                </c:pt>
                <c:pt idx="7">
                  <c:v>1.243981</c:v>
                </c:pt>
                <c:pt idx="8">
                  <c:v>20.347529999999999</c:v>
                </c:pt>
                <c:pt idx="10">
                  <c:v>1.246238</c:v>
                </c:pt>
                <c:pt idx="11">
                  <c:v>0.4829058</c:v>
                </c:pt>
                <c:pt idx="12">
                  <c:v>2.6564009999999998</c:v>
                </c:pt>
                <c:pt idx="15">
                  <c:v>73.845460000000003</c:v>
                </c:pt>
                <c:pt idx="17">
                  <c:v>2.4623909999999998</c:v>
                </c:pt>
                <c:pt idx="18">
                  <c:v>0.49624960000000001</c:v>
                </c:pt>
                <c:pt idx="19">
                  <c:v>55.6875</c:v>
                </c:pt>
                <c:pt idx="20">
                  <c:v>82.951750000000004</c:v>
                </c:pt>
                <c:pt idx="22">
                  <c:v>91.800919999999991</c:v>
                </c:pt>
                <c:pt idx="23">
                  <c:v>20.480360000000001</c:v>
                </c:pt>
                <c:pt idx="24">
                  <c:v>17.452729999999999</c:v>
                </c:pt>
                <c:pt idx="25">
                  <c:v>73.885100000000008</c:v>
                </c:pt>
                <c:pt idx="26">
                  <c:v>39.184930000000001</c:v>
                </c:pt>
                <c:pt idx="29">
                  <c:v>0.129166</c:v>
                </c:pt>
                <c:pt idx="30">
                  <c:v>93.980649999999997</c:v>
                </c:pt>
                <c:pt idx="31">
                  <c:v>95.893070000000009</c:v>
                </c:pt>
                <c:pt idx="32">
                  <c:v>83.566789999999997</c:v>
                </c:pt>
                <c:pt idx="34">
                  <c:v>58.59601</c:v>
                </c:pt>
                <c:pt idx="35">
                  <c:v>0.74812420000000002</c:v>
                </c:pt>
                <c:pt idx="36">
                  <c:v>89.097099999999998</c:v>
                </c:pt>
                <c:pt idx="37">
                  <c:v>93.570899999999995</c:v>
                </c:pt>
                <c:pt idx="38">
                  <c:v>21.461819999999999</c:v>
                </c:pt>
                <c:pt idx="39">
                  <c:v>99.312489999999997</c:v>
                </c:pt>
                <c:pt idx="40">
                  <c:v>23.78125</c:v>
                </c:pt>
                <c:pt idx="41">
                  <c:v>29.645709999999998</c:v>
                </c:pt>
                <c:pt idx="42">
                  <c:v>83.442139999999995</c:v>
                </c:pt>
                <c:pt idx="43">
                  <c:v>74.503590000000003</c:v>
                </c:pt>
                <c:pt idx="44">
                  <c:v>42.438679999999998</c:v>
                </c:pt>
                <c:pt idx="45">
                  <c:v>13.956489999999999</c:v>
                </c:pt>
                <c:pt idx="46">
                  <c:v>0.1013414</c:v>
                </c:pt>
                <c:pt idx="48">
                  <c:v>0.49317320000000003</c:v>
                </c:pt>
                <c:pt idx="49">
                  <c:v>3.9193800000000001E-2</c:v>
                </c:pt>
                <c:pt idx="50">
                  <c:v>0.47011099999999995</c:v>
                </c:pt>
                <c:pt idx="51">
                  <c:v>15.35704</c:v>
                </c:pt>
                <c:pt idx="53">
                  <c:v>13.619</c:v>
                </c:pt>
                <c:pt idx="54">
                  <c:v>31.21566</c:v>
                </c:pt>
                <c:pt idx="55">
                  <c:v>53.609499999999997</c:v>
                </c:pt>
                <c:pt idx="56">
                  <c:v>27.523320000000002</c:v>
                </c:pt>
                <c:pt idx="59">
                  <c:v>3.5277229999999999</c:v>
                </c:pt>
                <c:pt idx="60">
                  <c:v>83.760239999999996</c:v>
                </c:pt>
                <c:pt idx="61">
                  <c:v>28.807719999999996</c:v>
                </c:pt>
                <c:pt idx="62">
                  <c:v>0.24937960000000001</c:v>
                </c:pt>
                <c:pt idx="63">
                  <c:v>0.24753660000000002</c:v>
                </c:pt>
                <c:pt idx="64">
                  <c:v>15.329639999999999</c:v>
                </c:pt>
                <c:pt idx="65">
                  <c:v>0</c:v>
                </c:pt>
                <c:pt idx="66">
                  <c:v>0.24860469999999998</c:v>
                </c:pt>
                <c:pt idx="67">
                  <c:v>71.911349999999999</c:v>
                </c:pt>
                <c:pt idx="68">
                  <c:v>1.4925470000000001</c:v>
                </c:pt>
                <c:pt idx="70">
                  <c:v>63.336979999999997</c:v>
                </c:pt>
                <c:pt idx="71">
                  <c:v>98.075119999999998</c:v>
                </c:pt>
                <c:pt idx="72">
                  <c:v>67.08766</c:v>
                </c:pt>
                <c:pt idx="73">
                  <c:v>53.159350000000003</c:v>
                </c:pt>
                <c:pt idx="74">
                  <c:v>58.35454</c:v>
                </c:pt>
                <c:pt idx="75">
                  <c:v>62.917690000000007</c:v>
                </c:pt>
                <c:pt idx="77">
                  <c:v>0.10887279999999999</c:v>
                </c:pt>
                <c:pt idx="78">
                  <c:v>0.21849399999999997</c:v>
                </c:pt>
                <c:pt idx="79">
                  <c:v>86.510549999999995</c:v>
                </c:pt>
                <c:pt idx="80">
                  <c:v>93.534170000000003</c:v>
                </c:pt>
                <c:pt idx="81">
                  <c:v>23.931469999999997</c:v>
                </c:pt>
                <c:pt idx="82">
                  <c:v>37.859290000000001</c:v>
                </c:pt>
                <c:pt idx="83">
                  <c:v>0.49686970000000003</c:v>
                </c:pt>
                <c:pt idx="85">
                  <c:v>0.75646389999999997</c:v>
                </c:pt>
                <c:pt idx="86">
                  <c:v>1.7474229999999999</c:v>
                </c:pt>
                <c:pt idx="87">
                  <c:v>22.144100000000002</c:v>
                </c:pt>
                <c:pt idx="88">
                  <c:v>0.9765625</c:v>
                </c:pt>
                <c:pt idx="89">
                  <c:v>3.6279310000000002</c:v>
                </c:pt>
                <c:pt idx="90">
                  <c:v>14.27338</c:v>
                </c:pt>
                <c:pt idx="91">
                  <c:v>53.194549999999992</c:v>
                </c:pt>
                <c:pt idx="92">
                  <c:v>22.4206</c:v>
                </c:pt>
                <c:pt idx="93">
                  <c:v>7.7478290000000003</c:v>
                </c:pt>
                <c:pt idx="96">
                  <c:v>32.346510000000002</c:v>
                </c:pt>
                <c:pt idx="97">
                  <c:v>80.335470000000001</c:v>
                </c:pt>
                <c:pt idx="98">
                  <c:v>1.61023E-2</c:v>
                </c:pt>
                <c:pt idx="99">
                  <c:v>2.264411</c:v>
                </c:pt>
                <c:pt idx="100">
                  <c:v>71.399959999999993</c:v>
                </c:pt>
                <c:pt idx="101">
                  <c:v>14.188780000000001</c:v>
                </c:pt>
                <c:pt idx="104">
                  <c:v>9.9578699999999998</c:v>
                </c:pt>
                <c:pt idx="105">
                  <c:v>0.482433</c:v>
                </c:pt>
                <c:pt idx="107">
                  <c:v>3.8193920000000001</c:v>
                </c:pt>
                <c:pt idx="108">
                  <c:v>77.842849999999999</c:v>
                </c:pt>
                <c:pt idx="109">
                  <c:v>85.725650000000002</c:v>
                </c:pt>
                <c:pt idx="110">
                  <c:v>14.417849999999998</c:v>
                </c:pt>
                <c:pt idx="112">
                  <c:v>94.763149999999996</c:v>
                </c:pt>
                <c:pt idx="113">
                  <c:v>0.97285650000000001</c:v>
                </c:pt>
                <c:pt idx="115">
                  <c:v>61.459739999999996</c:v>
                </c:pt>
                <c:pt idx="116">
                  <c:v>56.725020000000001</c:v>
                </c:pt>
                <c:pt idx="117">
                  <c:v>18.251180000000002</c:v>
                </c:pt>
                <c:pt idx="119">
                  <c:v>5.7682419999999999</c:v>
                </c:pt>
                <c:pt idx="120">
                  <c:v>37.648179999999996</c:v>
                </c:pt>
                <c:pt idx="121">
                  <c:v>0.22841839999999999</c:v>
                </c:pt>
                <c:pt idx="122">
                  <c:v>40.544719999999998</c:v>
                </c:pt>
                <c:pt idx="123">
                  <c:v>92.985939999999999</c:v>
                </c:pt>
                <c:pt idx="124">
                  <c:v>98.44886000000001</c:v>
                </c:pt>
                <c:pt idx="125">
                  <c:v>60.425850000000004</c:v>
                </c:pt>
                <c:pt idx="127">
                  <c:v>94.270150000000001</c:v>
                </c:pt>
                <c:pt idx="128">
                  <c:v>0.73574839999999997</c:v>
                </c:pt>
                <c:pt idx="131">
                  <c:v>32.067370000000004</c:v>
                </c:pt>
                <c:pt idx="132">
                  <c:v>83.660840000000007</c:v>
                </c:pt>
                <c:pt idx="133">
                  <c:v>67.481570000000005</c:v>
                </c:pt>
                <c:pt idx="134">
                  <c:v>0.23213719999999999</c:v>
                </c:pt>
                <c:pt idx="135">
                  <c:v>37.549280000000003</c:v>
                </c:pt>
                <c:pt idx="137">
                  <c:v>91.811570000000003</c:v>
                </c:pt>
                <c:pt idx="139">
                  <c:v>20.350180000000002</c:v>
                </c:pt>
                <c:pt idx="140">
                  <c:v>77.602450000000005</c:v>
                </c:pt>
                <c:pt idx="141">
                  <c:v>5.9723259999999998</c:v>
                </c:pt>
                <c:pt idx="142">
                  <c:v>7.5958780000000008</c:v>
                </c:pt>
                <c:pt idx="143">
                  <c:v>53.132639999999995</c:v>
                </c:pt>
                <c:pt idx="144">
                  <c:v>0.6650123</c:v>
                </c:pt>
                <c:pt idx="145">
                  <c:v>3.2344360000000001</c:v>
                </c:pt>
                <c:pt idx="147">
                  <c:v>0.83269290000000007</c:v>
                </c:pt>
                <c:pt idx="148">
                  <c:v>5.4106889999999996</c:v>
                </c:pt>
                <c:pt idx="149">
                  <c:v>87.704499999999996</c:v>
                </c:pt>
                <c:pt idx="151">
                  <c:v>87.978570000000005</c:v>
                </c:pt>
                <c:pt idx="157">
                  <c:v>82.289159999999995</c:v>
                </c:pt>
                <c:pt idx="158">
                  <c:v>9.5388859999999992E-2</c:v>
                </c:pt>
                <c:pt idx="159">
                  <c:v>9.3721739999999993</c:v>
                </c:pt>
                <c:pt idx="160">
                  <c:v>75.956339999999997</c:v>
                </c:pt>
                <c:pt idx="163">
                  <c:v>6.5919679999999994E-2</c:v>
                </c:pt>
                <c:pt idx="166">
                  <c:v>43.201970000000003</c:v>
                </c:pt>
                <c:pt idx="168">
                  <c:v>1.7447859999999999</c:v>
                </c:pt>
                <c:pt idx="169">
                  <c:v>60.17548</c:v>
                </c:pt>
                <c:pt idx="170">
                  <c:v>74.170360000000002</c:v>
                </c:pt>
                <c:pt idx="171">
                  <c:v>32.264029999999998</c:v>
                </c:pt>
                <c:pt idx="172">
                  <c:v>96.472449999999995</c:v>
                </c:pt>
                <c:pt idx="173">
                  <c:v>0.74637829999999994</c:v>
                </c:pt>
                <c:pt idx="174">
                  <c:v>0.24044389999999999</c:v>
                </c:pt>
                <c:pt idx="175">
                  <c:v>24.065249999999999</c:v>
                </c:pt>
                <c:pt idx="177">
                  <c:v>8.7368269999999999</c:v>
                </c:pt>
                <c:pt idx="178">
                  <c:v>89.456760000000003</c:v>
                </c:pt>
                <c:pt idx="179">
                  <c:v>43.14425</c:v>
                </c:pt>
                <c:pt idx="180">
                  <c:v>84.162639999999996</c:v>
                </c:pt>
                <c:pt idx="182">
                  <c:v>66.743610000000004</c:v>
                </c:pt>
                <c:pt idx="183">
                  <c:v>23.729559999999999</c:v>
                </c:pt>
                <c:pt idx="184">
                  <c:v>2.3077190000000001</c:v>
                </c:pt>
                <c:pt idx="185">
                  <c:v>39.373310000000004</c:v>
                </c:pt>
                <c:pt idx="186">
                  <c:v>23.559659999999997</c:v>
                </c:pt>
                <c:pt idx="187">
                  <c:v>57.438429999999997</c:v>
                </c:pt>
                <c:pt idx="189">
                  <c:v>81.258650000000003</c:v>
                </c:pt>
                <c:pt idx="190">
                  <c:v>9.8581059999999994</c:v>
                </c:pt>
                <c:pt idx="192">
                  <c:v>1.4823579999999998</c:v>
                </c:pt>
                <c:pt idx="193">
                  <c:v>0.81985489999999994</c:v>
                </c:pt>
                <c:pt idx="194">
                  <c:v>3.2789079999999999</c:v>
                </c:pt>
                <c:pt idx="195">
                  <c:v>50.614859999999993</c:v>
                </c:pt>
                <c:pt idx="196">
                  <c:v>61.955990000000007</c:v>
                </c:pt>
                <c:pt idx="197">
                  <c:v>17.095549999999999</c:v>
                </c:pt>
                <c:pt idx="198">
                  <c:v>92.134900000000002</c:v>
                </c:pt>
                <c:pt idx="199">
                  <c:v>32.296480000000003</c:v>
                </c:pt>
                <c:pt idx="200">
                  <c:v>61.228430000000003</c:v>
                </c:pt>
                <c:pt idx="201">
                  <c:v>26.897660000000002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CA-4BAA-BDA1-39E385A80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318056"/>
        <c:axId val="255318448"/>
      </c:scatterChart>
      <c:valAx>
        <c:axId val="255318056"/>
        <c:scaling>
          <c:orientation val="minMax"/>
          <c:max val="3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Public social protection expenditure (including health) as percentage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318448"/>
        <c:crosses val="autoZero"/>
        <c:crossBetween val="midCat"/>
      </c:valAx>
      <c:valAx>
        <c:axId val="2553184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Percent of population living on less than $3.2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318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A2:A199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0"/>
          </c:trendline>
          <c:xVal>
            <c:numRef>
              <c:f>input!$V$2:$V$203</c:f>
              <c:numCache>
                <c:formatCode>General</c:formatCode>
                <c:ptCount val="202"/>
                <c:pt idx="7" formatCode="0.0">
                  <c:v>67</c:v>
                </c:pt>
                <c:pt idx="8" formatCode="0.0">
                  <c:v>47.279899999999998</c:v>
                </c:pt>
                <c:pt idx="10" formatCode="0.0">
                  <c:v>82.036000000000001</c:v>
                </c:pt>
                <c:pt idx="11" formatCode="0.0">
                  <c:v>98.638499999999993</c:v>
                </c:pt>
                <c:pt idx="12" formatCode="0.0">
                  <c:v>40.297400000000003</c:v>
                </c:pt>
                <c:pt idx="15" formatCode="0.0">
                  <c:v>28.377800000000001</c:v>
                </c:pt>
                <c:pt idx="18" formatCode="0.0">
                  <c:v>100</c:v>
                </c:pt>
                <c:pt idx="23" formatCode="0.0">
                  <c:v>40.78</c:v>
                </c:pt>
                <c:pt idx="25" formatCode="0.0">
                  <c:v>15.44</c:v>
                </c:pt>
                <c:pt idx="26" formatCode="0.0">
                  <c:v>59.840200000000003</c:v>
                </c:pt>
                <c:pt idx="29" formatCode="0.0">
                  <c:v>88.263099999999994</c:v>
                </c:pt>
                <c:pt idx="30" formatCode="0.0">
                  <c:v>7.5302699999999998</c:v>
                </c:pt>
                <c:pt idx="32" formatCode="0.0">
                  <c:v>30.390499999999999</c:v>
                </c:pt>
                <c:pt idx="34" formatCode="0.0">
                  <c:v>8.7268799999999995</c:v>
                </c:pt>
                <c:pt idx="35" formatCode="0.0">
                  <c:v>99.838899999999995</c:v>
                </c:pt>
                <c:pt idx="38" formatCode="0.0">
                  <c:v>69.160899999999998</c:v>
                </c:pt>
                <c:pt idx="39" formatCode="0.0">
                  <c:v>63</c:v>
                </c:pt>
                <c:pt idx="40" formatCode="0.0">
                  <c:v>40.76</c:v>
                </c:pt>
                <c:pt idx="42" formatCode="0.0">
                  <c:v>14.055300000000001</c:v>
                </c:pt>
                <c:pt idx="44" formatCode="0.0">
                  <c:v>72</c:v>
                </c:pt>
                <c:pt idx="48" formatCode="0.0">
                  <c:v>61.239100000000001</c:v>
                </c:pt>
                <c:pt idx="49" formatCode="0.0">
                  <c:v>88.848399999999998</c:v>
                </c:pt>
                <c:pt idx="50" formatCode="0.0">
                  <c:v>89.54</c:v>
                </c:pt>
                <c:pt idx="54" formatCode="0.0">
                  <c:v>31.7</c:v>
                </c:pt>
                <c:pt idx="55" formatCode="0.0">
                  <c:v>36.880600000000001</c:v>
                </c:pt>
                <c:pt idx="59" formatCode="0.0">
                  <c:v>98.391199999999998</c:v>
                </c:pt>
                <c:pt idx="60" formatCode="0.0">
                  <c:v>11.570499999999999</c:v>
                </c:pt>
                <c:pt idx="62" formatCode="0.0">
                  <c:v>100</c:v>
                </c:pt>
                <c:pt idx="63" formatCode="0.0">
                  <c:v>100</c:v>
                </c:pt>
                <c:pt idx="65" formatCode="0.0">
                  <c:v>28.567599999999999</c:v>
                </c:pt>
                <c:pt idx="66" formatCode="0.0">
                  <c:v>99.547300000000007</c:v>
                </c:pt>
                <c:pt idx="67" formatCode="0.0">
                  <c:v>18.266100000000002</c:v>
                </c:pt>
                <c:pt idx="77" formatCode="0.0">
                  <c:v>86.227099999999993</c:v>
                </c:pt>
                <c:pt idx="79" formatCode="0.0">
                  <c:v>19</c:v>
                </c:pt>
                <c:pt idx="83" formatCode="0.0">
                  <c:v>90.092799999999997</c:v>
                </c:pt>
                <c:pt idx="85" formatCode="0.0">
                  <c:v>54.861800000000002</c:v>
                </c:pt>
                <c:pt idx="88" formatCode="0.0">
                  <c:v>75.435599999999994</c:v>
                </c:pt>
                <c:pt idx="90" formatCode="0.0">
                  <c:v>100</c:v>
                </c:pt>
                <c:pt idx="91" formatCode="0.0">
                  <c:v>10.373699999999999</c:v>
                </c:pt>
                <c:pt idx="93" formatCode="0.0">
                  <c:v>65.665599999999998</c:v>
                </c:pt>
                <c:pt idx="98" formatCode="0.0">
                  <c:v>96.484300000000005</c:v>
                </c:pt>
                <c:pt idx="100" formatCode="0.0">
                  <c:v>9.2449200000000005</c:v>
                </c:pt>
                <c:pt idx="104" formatCode="0.0">
                  <c:v>92.688599999999994</c:v>
                </c:pt>
                <c:pt idx="109" formatCode="0.0">
                  <c:v>21.2667</c:v>
                </c:pt>
                <c:pt idx="117" formatCode="0.0">
                  <c:v>50.3</c:v>
                </c:pt>
                <c:pt idx="120" formatCode="0.0">
                  <c:v>72.377899999999997</c:v>
                </c:pt>
                <c:pt idx="123" formatCode="0.0">
                  <c:v>10.93</c:v>
                </c:pt>
                <c:pt idx="128" formatCode="0.0">
                  <c:v>97.538200000000003</c:v>
                </c:pt>
                <c:pt idx="130" formatCode="0.0">
                  <c:v>66.604399999999998</c:v>
                </c:pt>
                <c:pt idx="132" formatCode="0.0">
                  <c:v>20.633099999999999</c:v>
                </c:pt>
                <c:pt idx="133" formatCode="0.0">
                  <c:v>4.37622</c:v>
                </c:pt>
                <c:pt idx="134" formatCode="0.0">
                  <c:v>95.789400000000001</c:v>
                </c:pt>
                <c:pt idx="143" formatCode="0.0">
                  <c:v>47.093499999999999</c:v>
                </c:pt>
                <c:pt idx="144" formatCode="0.0">
                  <c:v>84.909499999999994</c:v>
                </c:pt>
                <c:pt idx="145" formatCode="0.0">
                  <c:v>90.235500000000002</c:v>
                </c:pt>
                <c:pt idx="147" formatCode="0.0">
                  <c:v>95.041899999999998</c:v>
                </c:pt>
                <c:pt idx="148" formatCode="0.0">
                  <c:v>90.442499999999995</c:v>
                </c:pt>
                <c:pt idx="162" formatCode="0.0">
                  <c:v>92.113100000000003</c:v>
                </c:pt>
                <c:pt idx="163" formatCode="0.0">
                  <c:v>100</c:v>
                </c:pt>
                <c:pt idx="166" formatCode="0.0">
                  <c:v>48</c:v>
                </c:pt>
                <c:pt idx="168" formatCode="0.0">
                  <c:v>80.863399999999999</c:v>
                </c:pt>
                <c:pt idx="169" formatCode="0.0">
                  <c:v>30.414400000000001</c:v>
                </c:pt>
                <c:pt idx="173" formatCode="0.0">
                  <c:v>100</c:v>
                </c:pt>
                <c:pt idx="174" formatCode="0.0">
                  <c:v>92.732600000000005</c:v>
                </c:pt>
                <c:pt idx="180" formatCode="0.0">
                  <c:v>6.13544</c:v>
                </c:pt>
                <c:pt idx="189" formatCode="0.0">
                  <c:v>2.9168699999999999</c:v>
                </c:pt>
                <c:pt idx="192" formatCode="0.0">
                  <c:v>93.500799999999998</c:v>
                </c:pt>
                <c:pt idx="193" formatCode="0.0">
                  <c:v>76.101900000000001</c:v>
                </c:pt>
                <c:pt idx="194" formatCode="0.0">
                  <c:v>94.5</c:v>
                </c:pt>
                <c:pt idx="198" formatCode="0.0">
                  <c:v>37.9</c:v>
                </c:pt>
                <c:pt idx="200" formatCode="0.0">
                  <c:v>15.3134</c:v>
                </c:pt>
              </c:numCache>
            </c:numRef>
          </c:xVal>
          <c:yVal>
            <c:numRef>
              <c:f>input!$AN$2:$AN$203</c:f>
              <c:numCache>
                <c:formatCode>General</c:formatCode>
                <c:ptCount val="202"/>
                <c:pt idx="0" formatCode="0.0">
                  <c:v>62.7</c:v>
                </c:pt>
                <c:pt idx="4" formatCode="0.0">
                  <c:v>55.5</c:v>
                </c:pt>
                <c:pt idx="7" formatCode="0.0">
                  <c:v>16.7</c:v>
                </c:pt>
                <c:pt idx="8" formatCode="0.0">
                  <c:v>14.4</c:v>
                </c:pt>
                <c:pt idx="10" formatCode="0.0">
                  <c:v>0.03</c:v>
                </c:pt>
                <c:pt idx="15" formatCode="0.0">
                  <c:v>55.1</c:v>
                </c:pt>
                <c:pt idx="19" formatCode="0.0">
                  <c:v>10.8</c:v>
                </c:pt>
                <c:pt idx="20" formatCode="0.0">
                  <c:v>61.5</c:v>
                </c:pt>
                <c:pt idx="23" formatCode="0.0">
                  <c:v>43.5</c:v>
                </c:pt>
                <c:pt idx="26" formatCode="0.0">
                  <c:v>22.3</c:v>
                </c:pt>
                <c:pt idx="30" formatCode="0.0">
                  <c:v>65.8</c:v>
                </c:pt>
                <c:pt idx="31" formatCode="0.0">
                  <c:v>57.9</c:v>
                </c:pt>
                <c:pt idx="33" formatCode="0.0">
                  <c:v>55.1</c:v>
                </c:pt>
                <c:pt idx="34" formatCode="0.0">
                  <c:v>37.799999999999997</c:v>
                </c:pt>
                <c:pt idx="36" formatCode="0.0">
                  <c:v>93.3</c:v>
                </c:pt>
                <c:pt idx="37" formatCode="0.0">
                  <c:v>88.2</c:v>
                </c:pt>
                <c:pt idx="38" formatCode="0.0">
                  <c:v>9</c:v>
                </c:pt>
                <c:pt idx="39" formatCode="0.0">
                  <c:v>25.2</c:v>
                </c:pt>
                <c:pt idx="40" formatCode="0.0">
                  <c:v>13.1</c:v>
                </c:pt>
                <c:pt idx="41" formatCode="0.0">
                  <c:v>69.599999999999994</c:v>
                </c:pt>
                <c:pt idx="42" formatCode="0.0">
                  <c:v>0</c:v>
                </c:pt>
                <c:pt idx="43" formatCode="0.0">
                  <c:v>46.9</c:v>
                </c:pt>
                <c:pt idx="44" formatCode="0.0">
                  <c:v>5.5</c:v>
                </c:pt>
                <c:pt idx="45" formatCode="0.0">
                  <c:v>56</c:v>
                </c:pt>
                <c:pt idx="51" formatCode="0.0">
                  <c:v>65.599999999999994</c:v>
                </c:pt>
                <c:pt idx="53" formatCode="0.0">
                  <c:v>12.1</c:v>
                </c:pt>
                <c:pt idx="54" formatCode="0.0">
                  <c:v>36</c:v>
                </c:pt>
                <c:pt idx="55" formatCode="0.0">
                  <c:v>10.6</c:v>
                </c:pt>
                <c:pt idx="56" formatCode="0.0">
                  <c:v>28.9</c:v>
                </c:pt>
                <c:pt idx="57" formatCode="0.0">
                  <c:v>66.2</c:v>
                </c:pt>
                <c:pt idx="60" formatCode="0.0">
                  <c:v>73.900000000000006</c:v>
                </c:pt>
                <c:pt idx="64" formatCode="0.0">
                  <c:v>37</c:v>
                </c:pt>
                <c:pt idx="67" formatCode="0.0">
                  <c:v>37.9</c:v>
                </c:pt>
                <c:pt idx="69" formatCode="0.0">
                  <c:v>6</c:v>
                </c:pt>
                <c:pt idx="70" formatCode="0.0">
                  <c:v>38.700000000000003</c:v>
                </c:pt>
                <c:pt idx="71" formatCode="0.0">
                  <c:v>43.4</c:v>
                </c:pt>
                <c:pt idx="72" formatCode="0.0">
                  <c:v>82.3</c:v>
                </c:pt>
                <c:pt idx="73" formatCode="0.0">
                  <c:v>33.200000000000003</c:v>
                </c:pt>
                <c:pt idx="74" formatCode="0.0">
                  <c:v>74.400000000000006</c:v>
                </c:pt>
                <c:pt idx="75" formatCode="0.0">
                  <c:v>27.5</c:v>
                </c:pt>
                <c:pt idx="79" formatCode="0.0">
                  <c:v>24</c:v>
                </c:pt>
                <c:pt idx="80" formatCode="0.0">
                  <c:v>21.8</c:v>
                </c:pt>
                <c:pt idx="82" formatCode="0.0">
                  <c:v>47.2</c:v>
                </c:pt>
                <c:pt idx="87" formatCode="0.0">
                  <c:v>60.5</c:v>
                </c:pt>
                <c:pt idx="89" formatCode="0.0">
                  <c:v>12.9</c:v>
                </c:pt>
                <c:pt idx="91" formatCode="0.0">
                  <c:v>56</c:v>
                </c:pt>
                <c:pt idx="97" formatCode="0.0">
                  <c:v>31.4</c:v>
                </c:pt>
                <c:pt idx="99" formatCode="0.0">
                  <c:v>53.1</c:v>
                </c:pt>
                <c:pt idx="100" formatCode="0.0">
                  <c:v>50.8</c:v>
                </c:pt>
                <c:pt idx="101" formatCode="0.0">
                  <c:v>65.7</c:v>
                </c:pt>
                <c:pt idx="108" formatCode="0.0">
                  <c:v>77.2</c:v>
                </c:pt>
                <c:pt idx="109" formatCode="0.0">
                  <c:v>66.7</c:v>
                </c:pt>
                <c:pt idx="112" formatCode="0.0">
                  <c:v>56.3</c:v>
                </c:pt>
                <c:pt idx="115" formatCode="0.0">
                  <c:v>79.900000000000006</c:v>
                </c:pt>
                <c:pt idx="117" formatCode="0.0">
                  <c:v>11.1</c:v>
                </c:pt>
                <c:pt idx="120" formatCode="0.0">
                  <c:v>42.7</c:v>
                </c:pt>
                <c:pt idx="122" formatCode="0.0">
                  <c:v>13.1</c:v>
                </c:pt>
                <c:pt idx="123" formatCode="0.0">
                  <c:v>80.3</c:v>
                </c:pt>
                <c:pt idx="124" formatCode="0.0">
                  <c:v>41</c:v>
                </c:pt>
                <c:pt idx="125" formatCode="0.0">
                  <c:v>39.4</c:v>
                </c:pt>
                <c:pt idx="127" formatCode="0.0">
                  <c:v>54.3</c:v>
                </c:pt>
                <c:pt idx="130" formatCode="0.0">
                  <c:v>0.03</c:v>
                </c:pt>
                <c:pt idx="131" formatCode="0.0">
                  <c:v>45.5</c:v>
                </c:pt>
                <c:pt idx="132" formatCode="0.0">
                  <c:v>70.099999999999994</c:v>
                </c:pt>
                <c:pt idx="133" formatCode="0.0">
                  <c:v>50.2</c:v>
                </c:pt>
                <c:pt idx="137" formatCode="0.0">
                  <c:v>45.5</c:v>
                </c:pt>
                <c:pt idx="139" formatCode="0.0">
                  <c:v>25.8</c:v>
                </c:pt>
                <c:pt idx="141" formatCode="0.0">
                  <c:v>17.600000000000001</c:v>
                </c:pt>
                <c:pt idx="142" formatCode="0.0">
                  <c:v>34.200000000000003</c:v>
                </c:pt>
                <c:pt idx="143" formatCode="0.0">
                  <c:v>38.299999999999997</c:v>
                </c:pt>
                <c:pt idx="149" formatCode="0.0">
                  <c:v>53.2</c:v>
                </c:pt>
                <c:pt idx="151" formatCode="0.0">
                  <c:v>11.9</c:v>
                </c:pt>
                <c:pt idx="155" formatCode="0.0">
                  <c:v>86.6</c:v>
                </c:pt>
                <c:pt idx="156" formatCode="0.0">
                  <c:v>18</c:v>
                </c:pt>
                <c:pt idx="157" formatCode="0.0">
                  <c:v>38.799999999999997</c:v>
                </c:pt>
                <c:pt idx="160" formatCode="0.0">
                  <c:v>75.599999999999994</c:v>
                </c:pt>
                <c:pt idx="164" formatCode="0.0">
                  <c:v>73.599999999999994</c:v>
                </c:pt>
                <c:pt idx="166" formatCode="0.0">
                  <c:v>23</c:v>
                </c:pt>
                <c:pt idx="167" formatCode="0.0">
                  <c:v>95.6</c:v>
                </c:pt>
                <c:pt idx="170" formatCode="0.0">
                  <c:v>91.6</c:v>
                </c:pt>
                <c:pt idx="171" formatCode="0.0">
                  <c:v>7.3</c:v>
                </c:pt>
                <c:pt idx="172" formatCode="0.0">
                  <c:v>32.700000000000003</c:v>
                </c:pt>
                <c:pt idx="175" formatCode="0.0">
                  <c:v>19.3</c:v>
                </c:pt>
                <c:pt idx="178" formatCode="0.0">
                  <c:v>50.7</c:v>
                </c:pt>
                <c:pt idx="179" formatCode="0.0">
                  <c:v>25</c:v>
                </c:pt>
                <c:pt idx="180" formatCode="0.0">
                  <c:v>34.799999999999997</c:v>
                </c:pt>
                <c:pt idx="182" formatCode="0.0">
                  <c:v>51.2</c:v>
                </c:pt>
                <c:pt idx="184" formatCode="0.0">
                  <c:v>24.7</c:v>
                </c:pt>
                <c:pt idx="185" formatCode="0.0">
                  <c:v>8</c:v>
                </c:pt>
                <c:pt idx="186" formatCode="0.0">
                  <c:v>11.9</c:v>
                </c:pt>
                <c:pt idx="189" formatCode="0.0">
                  <c:v>53.6</c:v>
                </c:pt>
                <c:pt idx="197" formatCode="0.0">
                  <c:v>32</c:v>
                </c:pt>
                <c:pt idx="198" formatCode="0.0">
                  <c:v>27.2</c:v>
                </c:pt>
                <c:pt idx="199" formatCode="0.0">
                  <c:v>60.8</c:v>
                </c:pt>
                <c:pt idx="200" formatCode="0.0">
                  <c:v>54</c:v>
                </c:pt>
                <c:pt idx="201" formatCode="0.0">
                  <c:v>25.1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AB5-454F-B145-64E0A3FE9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319232"/>
        <c:axId val="255319624"/>
      </c:scatterChart>
      <c:valAx>
        <c:axId val="25531923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Percent of the total population covered by at least one social protection benefit (effective coverage), 2015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319624"/>
        <c:crosses val="autoZero"/>
        <c:crossBetween val="midCat"/>
      </c:valAx>
      <c:valAx>
        <c:axId val="25531962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Percent of Urban population living in Slums, 2014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319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A367B-5243-49ED-B166-34AAAD021B0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BCBC9F5-69B3-4FBA-A094-5C685FADC5DB}">
      <dgm:prSet phldrT="[Text]" custT="1"/>
      <dgm:spPr/>
      <dgm:t>
        <a:bodyPr/>
        <a:lstStyle/>
        <a:p>
          <a:r>
            <a:rPr lang="en-GB" sz="1400" dirty="0" err="1"/>
            <a:t>compre-hensive</a:t>
          </a:r>
          <a:endParaRPr lang="en-GB" sz="1400" dirty="0"/>
        </a:p>
      </dgm:t>
    </dgm:pt>
    <dgm:pt modelId="{01A76B07-0CA8-40BE-93DE-D043010C90FA}" type="parTrans" cxnId="{009E4DC7-989C-42D6-8AE7-A9312ADDFA53}">
      <dgm:prSet/>
      <dgm:spPr/>
      <dgm:t>
        <a:bodyPr/>
        <a:lstStyle/>
        <a:p>
          <a:endParaRPr lang="en-GB" sz="2800"/>
        </a:p>
      </dgm:t>
    </dgm:pt>
    <dgm:pt modelId="{80E89AF3-7584-4247-8D72-4343FA839412}" type="sibTrans" cxnId="{009E4DC7-989C-42D6-8AE7-A9312ADDFA53}">
      <dgm:prSet/>
      <dgm:spPr/>
      <dgm:t>
        <a:bodyPr/>
        <a:lstStyle/>
        <a:p>
          <a:endParaRPr lang="en-GB" sz="2800"/>
        </a:p>
      </dgm:t>
    </dgm:pt>
    <dgm:pt modelId="{D01D3F83-DCA1-478D-92C4-1A873509173B}">
      <dgm:prSet phldrT="[Text]" custT="1"/>
      <dgm:spPr/>
      <dgm:t>
        <a:bodyPr/>
        <a:lstStyle/>
        <a:p>
          <a:r>
            <a:rPr lang="en-GB" sz="1400" dirty="0"/>
            <a:t>adequate</a:t>
          </a:r>
        </a:p>
      </dgm:t>
    </dgm:pt>
    <dgm:pt modelId="{DB8D3243-5E78-4B3B-8C1D-9D62DD16A613}" type="parTrans" cxnId="{D9A62753-7E8E-42F0-AF83-7A4F404381D9}">
      <dgm:prSet/>
      <dgm:spPr/>
      <dgm:t>
        <a:bodyPr/>
        <a:lstStyle/>
        <a:p>
          <a:endParaRPr lang="en-GB" sz="2800"/>
        </a:p>
      </dgm:t>
    </dgm:pt>
    <dgm:pt modelId="{BAF54E33-D68A-49AC-A02C-9AC218ED98B9}" type="sibTrans" cxnId="{D9A62753-7E8E-42F0-AF83-7A4F404381D9}">
      <dgm:prSet/>
      <dgm:spPr/>
      <dgm:t>
        <a:bodyPr/>
        <a:lstStyle/>
        <a:p>
          <a:endParaRPr lang="en-GB" sz="2800"/>
        </a:p>
      </dgm:t>
    </dgm:pt>
    <dgm:pt modelId="{8AC6331B-FDB7-40D3-80C8-EEF18960260D}">
      <dgm:prSet phldrT="[Text]" custT="1"/>
      <dgm:spPr/>
      <dgm:t>
        <a:bodyPr/>
        <a:lstStyle/>
        <a:p>
          <a:r>
            <a:rPr lang="fr-CH" sz="1400" dirty="0" err="1"/>
            <a:t>sustainable</a:t>
          </a:r>
          <a:endParaRPr lang="en-GB" sz="1400" dirty="0"/>
        </a:p>
      </dgm:t>
    </dgm:pt>
    <dgm:pt modelId="{550DF83F-3120-4A3C-B173-A3754162FD3D}" type="parTrans" cxnId="{4FF7306A-8DDB-4413-AB59-F1137604900F}">
      <dgm:prSet/>
      <dgm:spPr/>
      <dgm:t>
        <a:bodyPr/>
        <a:lstStyle/>
        <a:p>
          <a:endParaRPr lang="en-US"/>
        </a:p>
      </dgm:t>
    </dgm:pt>
    <dgm:pt modelId="{777D25B1-2F74-4004-A825-4DD5F05C6C47}" type="sibTrans" cxnId="{4FF7306A-8DDB-4413-AB59-F1137604900F}">
      <dgm:prSet/>
      <dgm:spPr/>
      <dgm:t>
        <a:bodyPr/>
        <a:lstStyle/>
        <a:p>
          <a:endParaRPr lang="en-US"/>
        </a:p>
      </dgm:t>
    </dgm:pt>
    <dgm:pt modelId="{D9FE2D13-6194-47CE-89BD-E63511459E01}">
      <dgm:prSet phldrT="[Text]" custT="1"/>
      <dgm:spPr/>
      <dgm:t>
        <a:bodyPr/>
        <a:lstStyle/>
        <a:p>
          <a:r>
            <a:rPr lang="fr-CH" sz="1400" dirty="0" err="1"/>
            <a:t>adapted</a:t>
          </a:r>
          <a:r>
            <a:rPr lang="fr-CH" sz="1400" dirty="0"/>
            <a:t> </a:t>
          </a:r>
          <a:br>
            <a:rPr lang="fr-CH" sz="1400" dirty="0"/>
          </a:br>
          <a:r>
            <a:rPr lang="fr-CH" sz="1400" dirty="0"/>
            <a:t>to the world </a:t>
          </a:r>
          <a:br>
            <a:rPr lang="fr-CH" sz="1400" dirty="0"/>
          </a:br>
          <a:r>
            <a:rPr lang="fr-CH" sz="1400" dirty="0"/>
            <a:t>of </a:t>
          </a:r>
          <a:r>
            <a:rPr lang="fr-CH" sz="1400" dirty="0" err="1"/>
            <a:t>work</a:t>
          </a:r>
          <a:endParaRPr lang="en-GB" sz="1400" dirty="0"/>
        </a:p>
      </dgm:t>
    </dgm:pt>
    <dgm:pt modelId="{0DBA205F-4B56-4A30-8C2F-7E3C9D02CCDE}" type="parTrans" cxnId="{4EDF1A8B-4FBF-4284-B906-56D9ABE5B81A}">
      <dgm:prSet/>
      <dgm:spPr/>
      <dgm:t>
        <a:bodyPr/>
        <a:lstStyle/>
        <a:p>
          <a:endParaRPr lang="en-US"/>
        </a:p>
      </dgm:t>
    </dgm:pt>
    <dgm:pt modelId="{566D95C8-C7E7-4559-84EA-E099D0F580C7}" type="sibTrans" cxnId="{4EDF1A8B-4FBF-4284-B906-56D9ABE5B81A}">
      <dgm:prSet/>
      <dgm:spPr/>
      <dgm:t>
        <a:bodyPr/>
        <a:lstStyle/>
        <a:p>
          <a:endParaRPr lang="en-US"/>
        </a:p>
      </dgm:t>
    </dgm:pt>
    <dgm:pt modelId="{593DE6ED-71D9-4A0D-BB0F-F9F05FBB9130}">
      <dgm:prSet phldrT="[Text]" custT="1"/>
      <dgm:spPr/>
      <dgm:t>
        <a:bodyPr/>
        <a:lstStyle/>
        <a:p>
          <a:r>
            <a:rPr lang="en-GB" sz="1400" dirty="0"/>
            <a:t>universal</a:t>
          </a:r>
        </a:p>
      </dgm:t>
    </dgm:pt>
    <dgm:pt modelId="{543A6A19-499D-4F31-A521-15A43CFB233E}" type="parTrans" cxnId="{8B8F45E6-3F16-4723-8D29-CB4B1959CCCF}">
      <dgm:prSet/>
      <dgm:spPr/>
      <dgm:t>
        <a:bodyPr/>
        <a:lstStyle/>
        <a:p>
          <a:endParaRPr lang="en-US"/>
        </a:p>
      </dgm:t>
    </dgm:pt>
    <dgm:pt modelId="{7D1F7706-A116-44FB-95EC-20BB5604DA9D}" type="sibTrans" cxnId="{8B8F45E6-3F16-4723-8D29-CB4B1959CCCF}">
      <dgm:prSet/>
      <dgm:spPr/>
      <dgm:t>
        <a:bodyPr/>
        <a:lstStyle/>
        <a:p>
          <a:endParaRPr lang="en-US"/>
        </a:p>
      </dgm:t>
    </dgm:pt>
    <dgm:pt modelId="{8007E7FA-EBCC-4DF8-8860-92F4F8383B32}" type="pres">
      <dgm:prSet presAssocID="{D15A367B-5243-49ED-B166-34AAAD021B06}" presName="compositeShape" presStyleCnt="0">
        <dgm:presLayoutVars>
          <dgm:chMax val="7"/>
          <dgm:dir/>
          <dgm:resizeHandles val="exact"/>
        </dgm:presLayoutVars>
      </dgm:prSet>
      <dgm:spPr/>
    </dgm:pt>
    <dgm:pt modelId="{B3F9DF65-9F05-4D2C-8F78-A34E62741AC6}" type="pres">
      <dgm:prSet presAssocID="{D15A367B-5243-49ED-B166-34AAAD021B06}" presName="wedge1" presStyleLbl="node1" presStyleIdx="0" presStyleCnt="5"/>
      <dgm:spPr/>
    </dgm:pt>
    <dgm:pt modelId="{1FB64043-3B05-4BE7-A3F0-B2B77475D360}" type="pres">
      <dgm:prSet presAssocID="{D15A367B-5243-49ED-B166-34AAAD021B06}" presName="dummy1a" presStyleCnt="0"/>
      <dgm:spPr/>
    </dgm:pt>
    <dgm:pt modelId="{7BEC51E3-FB66-4D43-B6AF-49B1679F2064}" type="pres">
      <dgm:prSet presAssocID="{D15A367B-5243-49ED-B166-34AAAD021B06}" presName="dummy1b" presStyleCnt="0"/>
      <dgm:spPr/>
    </dgm:pt>
    <dgm:pt modelId="{AD97ED31-234F-439C-95FF-726AF0997BB0}" type="pres">
      <dgm:prSet presAssocID="{D15A367B-5243-49ED-B166-34AAAD021B0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B122039-3185-40AB-9FE0-6DE97B3E45C3}" type="pres">
      <dgm:prSet presAssocID="{D15A367B-5243-49ED-B166-34AAAD021B06}" presName="wedge2" presStyleLbl="node1" presStyleIdx="1" presStyleCnt="5"/>
      <dgm:spPr/>
    </dgm:pt>
    <dgm:pt modelId="{C2FF7978-A8D2-4C4B-9738-54B5115D11C7}" type="pres">
      <dgm:prSet presAssocID="{D15A367B-5243-49ED-B166-34AAAD021B06}" presName="dummy2a" presStyleCnt="0"/>
      <dgm:spPr/>
    </dgm:pt>
    <dgm:pt modelId="{BBBE4B70-EFAC-4334-8006-D97A31E0E629}" type="pres">
      <dgm:prSet presAssocID="{D15A367B-5243-49ED-B166-34AAAD021B06}" presName="dummy2b" presStyleCnt="0"/>
      <dgm:spPr/>
    </dgm:pt>
    <dgm:pt modelId="{0BF8DC5E-F89F-414D-ACED-35872B048E53}" type="pres">
      <dgm:prSet presAssocID="{D15A367B-5243-49ED-B166-34AAAD021B0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9135EDE-C518-44AA-A4B8-63589C8F1B8F}" type="pres">
      <dgm:prSet presAssocID="{D15A367B-5243-49ED-B166-34AAAD021B06}" presName="wedge3" presStyleLbl="node1" presStyleIdx="2" presStyleCnt="5"/>
      <dgm:spPr/>
    </dgm:pt>
    <dgm:pt modelId="{090F1720-8EB5-4075-9376-A0E8AA83615E}" type="pres">
      <dgm:prSet presAssocID="{D15A367B-5243-49ED-B166-34AAAD021B06}" presName="dummy3a" presStyleCnt="0"/>
      <dgm:spPr/>
    </dgm:pt>
    <dgm:pt modelId="{8595BC89-7594-4A8C-944B-FEF5B621F5B3}" type="pres">
      <dgm:prSet presAssocID="{D15A367B-5243-49ED-B166-34AAAD021B06}" presName="dummy3b" presStyleCnt="0"/>
      <dgm:spPr/>
    </dgm:pt>
    <dgm:pt modelId="{86730CEE-62F5-429C-9EF6-E7E2CBB8EE7E}" type="pres">
      <dgm:prSet presAssocID="{D15A367B-5243-49ED-B166-34AAAD021B0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07B6E77-A141-4D56-BA6C-4DB84E4980AA}" type="pres">
      <dgm:prSet presAssocID="{D15A367B-5243-49ED-B166-34AAAD021B06}" presName="wedge4" presStyleLbl="node1" presStyleIdx="3" presStyleCnt="5"/>
      <dgm:spPr/>
    </dgm:pt>
    <dgm:pt modelId="{2BA2D940-ED05-400C-873E-5C4DBF733932}" type="pres">
      <dgm:prSet presAssocID="{D15A367B-5243-49ED-B166-34AAAD021B06}" presName="dummy4a" presStyleCnt="0"/>
      <dgm:spPr/>
    </dgm:pt>
    <dgm:pt modelId="{832A3003-6897-4EA4-8A7B-89642DCA9E2E}" type="pres">
      <dgm:prSet presAssocID="{D15A367B-5243-49ED-B166-34AAAD021B06}" presName="dummy4b" presStyleCnt="0"/>
      <dgm:spPr/>
    </dgm:pt>
    <dgm:pt modelId="{ACD10136-2B23-426E-9F7C-230235E2681C}" type="pres">
      <dgm:prSet presAssocID="{D15A367B-5243-49ED-B166-34AAAD021B0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7ABEE7B-793E-4A04-8DDA-273E0165A922}" type="pres">
      <dgm:prSet presAssocID="{D15A367B-5243-49ED-B166-34AAAD021B06}" presName="wedge5" presStyleLbl="node1" presStyleIdx="4" presStyleCnt="5"/>
      <dgm:spPr/>
    </dgm:pt>
    <dgm:pt modelId="{A24E17EC-8649-47D1-BFE0-F8E5FB51F10A}" type="pres">
      <dgm:prSet presAssocID="{D15A367B-5243-49ED-B166-34AAAD021B06}" presName="dummy5a" presStyleCnt="0"/>
      <dgm:spPr/>
    </dgm:pt>
    <dgm:pt modelId="{07D3D95B-D6A3-4C14-A9DB-A4275D47F31B}" type="pres">
      <dgm:prSet presAssocID="{D15A367B-5243-49ED-B166-34AAAD021B06}" presName="dummy5b" presStyleCnt="0"/>
      <dgm:spPr/>
    </dgm:pt>
    <dgm:pt modelId="{46913C22-3BB4-4352-9023-0A3C447BEDB6}" type="pres">
      <dgm:prSet presAssocID="{D15A367B-5243-49ED-B166-34AAAD021B0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33E8922C-BFD7-41CA-8B1E-60AE2C30B314}" type="pres">
      <dgm:prSet presAssocID="{7D1F7706-A116-44FB-95EC-20BB5604DA9D}" presName="arrowWedge1" presStyleLbl="fgSibTrans2D1" presStyleIdx="0" presStyleCnt="5"/>
      <dgm:spPr/>
    </dgm:pt>
    <dgm:pt modelId="{1B49359C-E178-40C9-A641-3E990E4950AE}" type="pres">
      <dgm:prSet presAssocID="{80E89AF3-7584-4247-8D72-4343FA839412}" presName="arrowWedge2" presStyleLbl="fgSibTrans2D1" presStyleIdx="1" presStyleCnt="5"/>
      <dgm:spPr/>
    </dgm:pt>
    <dgm:pt modelId="{BDA90D05-E6AF-4F71-99DE-7AADD88C4382}" type="pres">
      <dgm:prSet presAssocID="{BAF54E33-D68A-49AC-A02C-9AC218ED98B9}" presName="arrowWedge3" presStyleLbl="fgSibTrans2D1" presStyleIdx="2" presStyleCnt="5"/>
      <dgm:spPr/>
    </dgm:pt>
    <dgm:pt modelId="{966AF2EA-DD0F-4129-BE4C-624EE7573326}" type="pres">
      <dgm:prSet presAssocID="{777D25B1-2F74-4004-A825-4DD5F05C6C47}" presName="arrowWedge4" presStyleLbl="fgSibTrans2D1" presStyleIdx="3" presStyleCnt="5"/>
      <dgm:spPr/>
    </dgm:pt>
    <dgm:pt modelId="{ACFB0406-5DF4-4FE8-A6F4-A03C133075FF}" type="pres">
      <dgm:prSet presAssocID="{566D95C8-C7E7-4559-84EA-E099D0F580C7}" presName="arrowWedge5" presStyleLbl="fgSibTrans2D1" presStyleIdx="4" presStyleCnt="5"/>
      <dgm:spPr/>
    </dgm:pt>
  </dgm:ptLst>
  <dgm:cxnLst>
    <dgm:cxn modelId="{FC51F306-D775-4703-B4B4-47EAB65BDCD8}" type="presOf" srcId="{593DE6ED-71D9-4A0D-BB0F-F9F05FBB9130}" destId="{B3F9DF65-9F05-4D2C-8F78-A34E62741AC6}" srcOrd="0" destOrd="0" presId="urn:microsoft.com/office/officeart/2005/8/layout/cycle8"/>
    <dgm:cxn modelId="{6865F935-40DC-457A-9225-6B256EC1B3BF}" type="presOf" srcId="{8AC6331B-FDB7-40D3-80C8-EEF18960260D}" destId="{707B6E77-A141-4D56-BA6C-4DB84E4980AA}" srcOrd="0" destOrd="0" presId="urn:microsoft.com/office/officeart/2005/8/layout/cycle8"/>
    <dgm:cxn modelId="{46AD5F62-A827-4364-ABFB-F51648521E56}" type="presOf" srcId="{CBCBC9F5-69B3-4FBA-A094-5C685FADC5DB}" destId="{0BF8DC5E-F89F-414D-ACED-35872B048E53}" srcOrd="1" destOrd="0" presId="urn:microsoft.com/office/officeart/2005/8/layout/cycle8"/>
    <dgm:cxn modelId="{F4ECDA63-7DC1-4FA1-A40E-FDC8DA387D15}" type="presOf" srcId="{D01D3F83-DCA1-478D-92C4-1A873509173B}" destId="{49135EDE-C518-44AA-A4B8-63589C8F1B8F}" srcOrd="0" destOrd="0" presId="urn:microsoft.com/office/officeart/2005/8/layout/cycle8"/>
    <dgm:cxn modelId="{4FF7306A-8DDB-4413-AB59-F1137604900F}" srcId="{D15A367B-5243-49ED-B166-34AAAD021B06}" destId="{8AC6331B-FDB7-40D3-80C8-EEF18960260D}" srcOrd="3" destOrd="0" parTransId="{550DF83F-3120-4A3C-B173-A3754162FD3D}" sibTransId="{777D25B1-2F74-4004-A825-4DD5F05C6C47}"/>
    <dgm:cxn modelId="{0693836B-93CC-47AE-A0E7-26E8A537B944}" type="presOf" srcId="{D9FE2D13-6194-47CE-89BD-E63511459E01}" destId="{E7ABEE7B-793E-4A04-8DDA-273E0165A922}" srcOrd="0" destOrd="0" presId="urn:microsoft.com/office/officeart/2005/8/layout/cycle8"/>
    <dgm:cxn modelId="{BA15AA52-5C9B-4B8E-857E-51386A8DAF6E}" type="presOf" srcId="{593DE6ED-71D9-4A0D-BB0F-F9F05FBB9130}" destId="{AD97ED31-234F-439C-95FF-726AF0997BB0}" srcOrd="1" destOrd="0" presId="urn:microsoft.com/office/officeart/2005/8/layout/cycle8"/>
    <dgm:cxn modelId="{D9A62753-7E8E-42F0-AF83-7A4F404381D9}" srcId="{D15A367B-5243-49ED-B166-34AAAD021B06}" destId="{D01D3F83-DCA1-478D-92C4-1A873509173B}" srcOrd="2" destOrd="0" parTransId="{DB8D3243-5E78-4B3B-8C1D-9D62DD16A613}" sibTransId="{BAF54E33-D68A-49AC-A02C-9AC218ED98B9}"/>
    <dgm:cxn modelId="{4EDF1A8B-4FBF-4284-B906-56D9ABE5B81A}" srcId="{D15A367B-5243-49ED-B166-34AAAD021B06}" destId="{D9FE2D13-6194-47CE-89BD-E63511459E01}" srcOrd="4" destOrd="0" parTransId="{0DBA205F-4B56-4A30-8C2F-7E3C9D02CCDE}" sibTransId="{566D95C8-C7E7-4559-84EA-E099D0F580C7}"/>
    <dgm:cxn modelId="{EE05BA99-D66B-4A46-AEBF-2ED8E1FA7F8F}" type="presOf" srcId="{D9FE2D13-6194-47CE-89BD-E63511459E01}" destId="{46913C22-3BB4-4352-9023-0A3C447BEDB6}" srcOrd="1" destOrd="0" presId="urn:microsoft.com/office/officeart/2005/8/layout/cycle8"/>
    <dgm:cxn modelId="{049058A5-4403-45BD-A763-D04591C0B50C}" type="presOf" srcId="{D15A367B-5243-49ED-B166-34AAAD021B06}" destId="{8007E7FA-EBCC-4DF8-8860-92F4F8383B32}" srcOrd="0" destOrd="0" presId="urn:microsoft.com/office/officeart/2005/8/layout/cycle8"/>
    <dgm:cxn modelId="{5E4EF7A9-7CFE-4A42-A123-4BCB5244F4FD}" type="presOf" srcId="{D01D3F83-DCA1-478D-92C4-1A873509173B}" destId="{86730CEE-62F5-429C-9EF6-E7E2CBB8EE7E}" srcOrd="1" destOrd="0" presId="urn:microsoft.com/office/officeart/2005/8/layout/cycle8"/>
    <dgm:cxn modelId="{009E4DC7-989C-42D6-8AE7-A9312ADDFA53}" srcId="{D15A367B-5243-49ED-B166-34AAAD021B06}" destId="{CBCBC9F5-69B3-4FBA-A094-5C685FADC5DB}" srcOrd="1" destOrd="0" parTransId="{01A76B07-0CA8-40BE-93DE-D043010C90FA}" sibTransId="{80E89AF3-7584-4247-8D72-4343FA839412}"/>
    <dgm:cxn modelId="{C10DF5C7-BF3D-45BA-B7A2-15EA042A055B}" type="presOf" srcId="{CBCBC9F5-69B3-4FBA-A094-5C685FADC5DB}" destId="{1B122039-3185-40AB-9FE0-6DE97B3E45C3}" srcOrd="0" destOrd="0" presId="urn:microsoft.com/office/officeart/2005/8/layout/cycle8"/>
    <dgm:cxn modelId="{8B8F45E6-3F16-4723-8D29-CB4B1959CCCF}" srcId="{D15A367B-5243-49ED-B166-34AAAD021B06}" destId="{593DE6ED-71D9-4A0D-BB0F-F9F05FBB9130}" srcOrd="0" destOrd="0" parTransId="{543A6A19-499D-4F31-A521-15A43CFB233E}" sibTransId="{7D1F7706-A116-44FB-95EC-20BB5604DA9D}"/>
    <dgm:cxn modelId="{7096B0FC-12AD-4715-9F31-5160FC9279AD}" type="presOf" srcId="{8AC6331B-FDB7-40D3-80C8-EEF18960260D}" destId="{ACD10136-2B23-426E-9F7C-230235E2681C}" srcOrd="1" destOrd="0" presId="urn:microsoft.com/office/officeart/2005/8/layout/cycle8"/>
    <dgm:cxn modelId="{014B17E2-1CEC-40C0-AAC1-B312B5FAD247}" type="presParOf" srcId="{8007E7FA-EBCC-4DF8-8860-92F4F8383B32}" destId="{B3F9DF65-9F05-4D2C-8F78-A34E62741AC6}" srcOrd="0" destOrd="0" presId="urn:microsoft.com/office/officeart/2005/8/layout/cycle8"/>
    <dgm:cxn modelId="{14A9159D-5FA8-4D7B-8A18-AB74FED51DDF}" type="presParOf" srcId="{8007E7FA-EBCC-4DF8-8860-92F4F8383B32}" destId="{1FB64043-3B05-4BE7-A3F0-B2B77475D360}" srcOrd="1" destOrd="0" presId="urn:microsoft.com/office/officeart/2005/8/layout/cycle8"/>
    <dgm:cxn modelId="{D6006CB0-595F-417F-BF3B-143FFA3BA990}" type="presParOf" srcId="{8007E7FA-EBCC-4DF8-8860-92F4F8383B32}" destId="{7BEC51E3-FB66-4D43-B6AF-49B1679F2064}" srcOrd="2" destOrd="0" presId="urn:microsoft.com/office/officeart/2005/8/layout/cycle8"/>
    <dgm:cxn modelId="{FEB92DB6-5793-40AC-AF48-E37E0A57A39C}" type="presParOf" srcId="{8007E7FA-EBCC-4DF8-8860-92F4F8383B32}" destId="{AD97ED31-234F-439C-95FF-726AF0997BB0}" srcOrd="3" destOrd="0" presId="urn:microsoft.com/office/officeart/2005/8/layout/cycle8"/>
    <dgm:cxn modelId="{64672486-8781-4BE9-8A88-4F24CB1DF9D9}" type="presParOf" srcId="{8007E7FA-EBCC-4DF8-8860-92F4F8383B32}" destId="{1B122039-3185-40AB-9FE0-6DE97B3E45C3}" srcOrd="4" destOrd="0" presId="urn:microsoft.com/office/officeart/2005/8/layout/cycle8"/>
    <dgm:cxn modelId="{77B6BA21-FDC5-4357-94E1-D88AEF5A1EC7}" type="presParOf" srcId="{8007E7FA-EBCC-4DF8-8860-92F4F8383B32}" destId="{C2FF7978-A8D2-4C4B-9738-54B5115D11C7}" srcOrd="5" destOrd="0" presId="urn:microsoft.com/office/officeart/2005/8/layout/cycle8"/>
    <dgm:cxn modelId="{86F29AA3-FE61-460B-BEC4-31DBE4C5F184}" type="presParOf" srcId="{8007E7FA-EBCC-4DF8-8860-92F4F8383B32}" destId="{BBBE4B70-EFAC-4334-8006-D97A31E0E629}" srcOrd="6" destOrd="0" presId="urn:microsoft.com/office/officeart/2005/8/layout/cycle8"/>
    <dgm:cxn modelId="{6F040087-DD57-4984-B105-6EE431A81183}" type="presParOf" srcId="{8007E7FA-EBCC-4DF8-8860-92F4F8383B32}" destId="{0BF8DC5E-F89F-414D-ACED-35872B048E53}" srcOrd="7" destOrd="0" presId="urn:microsoft.com/office/officeart/2005/8/layout/cycle8"/>
    <dgm:cxn modelId="{0D76D1C8-6451-4DDE-9934-B04A321A1CA5}" type="presParOf" srcId="{8007E7FA-EBCC-4DF8-8860-92F4F8383B32}" destId="{49135EDE-C518-44AA-A4B8-63589C8F1B8F}" srcOrd="8" destOrd="0" presId="urn:microsoft.com/office/officeart/2005/8/layout/cycle8"/>
    <dgm:cxn modelId="{A3E03639-7C13-429F-B58F-2CFA4420E920}" type="presParOf" srcId="{8007E7FA-EBCC-4DF8-8860-92F4F8383B32}" destId="{090F1720-8EB5-4075-9376-A0E8AA83615E}" srcOrd="9" destOrd="0" presId="urn:microsoft.com/office/officeart/2005/8/layout/cycle8"/>
    <dgm:cxn modelId="{7FBCF82D-0F2C-4004-AAA5-44BAB726AAF3}" type="presParOf" srcId="{8007E7FA-EBCC-4DF8-8860-92F4F8383B32}" destId="{8595BC89-7594-4A8C-944B-FEF5B621F5B3}" srcOrd="10" destOrd="0" presId="urn:microsoft.com/office/officeart/2005/8/layout/cycle8"/>
    <dgm:cxn modelId="{0CD11346-B33F-4E3F-BD2F-3ECDD7776049}" type="presParOf" srcId="{8007E7FA-EBCC-4DF8-8860-92F4F8383B32}" destId="{86730CEE-62F5-429C-9EF6-E7E2CBB8EE7E}" srcOrd="11" destOrd="0" presId="urn:microsoft.com/office/officeart/2005/8/layout/cycle8"/>
    <dgm:cxn modelId="{7FE5266A-A195-4C0C-88CB-B20BDC06A31D}" type="presParOf" srcId="{8007E7FA-EBCC-4DF8-8860-92F4F8383B32}" destId="{707B6E77-A141-4D56-BA6C-4DB84E4980AA}" srcOrd="12" destOrd="0" presId="urn:microsoft.com/office/officeart/2005/8/layout/cycle8"/>
    <dgm:cxn modelId="{01EFD055-5104-4C10-B578-84C2A4AE9EFE}" type="presParOf" srcId="{8007E7FA-EBCC-4DF8-8860-92F4F8383B32}" destId="{2BA2D940-ED05-400C-873E-5C4DBF733932}" srcOrd="13" destOrd="0" presId="urn:microsoft.com/office/officeart/2005/8/layout/cycle8"/>
    <dgm:cxn modelId="{10314C8C-A874-4334-8121-1ACBFB90D360}" type="presParOf" srcId="{8007E7FA-EBCC-4DF8-8860-92F4F8383B32}" destId="{832A3003-6897-4EA4-8A7B-89642DCA9E2E}" srcOrd="14" destOrd="0" presId="urn:microsoft.com/office/officeart/2005/8/layout/cycle8"/>
    <dgm:cxn modelId="{E519F2A0-D927-4F77-826D-ED60104482FE}" type="presParOf" srcId="{8007E7FA-EBCC-4DF8-8860-92F4F8383B32}" destId="{ACD10136-2B23-426E-9F7C-230235E2681C}" srcOrd="15" destOrd="0" presId="urn:microsoft.com/office/officeart/2005/8/layout/cycle8"/>
    <dgm:cxn modelId="{E2F0A97E-F25E-48BA-8E0B-C22F59F070E7}" type="presParOf" srcId="{8007E7FA-EBCC-4DF8-8860-92F4F8383B32}" destId="{E7ABEE7B-793E-4A04-8DDA-273E0165A922}" srcOrd="16" destOrd="0" presId="urn:microsoft.com/office/officeart/2005/8/layout/cycle8"/>
    <dgm:cxn modelId="{87337BC9-2219-4CEE-8DD3-5452FBA24F9A}" type="presParOf" srcId="{8007E7FA-EBCC-4DF8-8860-92F4F8383B32}" destId="{A24E17EC-8649-47D1-BFE0-F8E5FB51F10A}" srcOrd="17" destOrd="0" presId="urn:microsoft.com/office/officeart/2005/8/layout/cycle8"/>
    <dgm:cxn modelId="{710B295B-F0A7-4EBF-BB1F-0D0C194CDC5A}" type="presParOf" srcId="{8007E7FA-EBCC-4DF8-8860-92F4F8383B32}" destId="{07D3D95B-D6A3-4C14-A9DB-A4275D47F31B}" srcOrd="18" destOrd="0" presId="urn:microsoft.com/office/officeart/2005/8/layout/cycle8"/>
    <dgm:cxn modelId="{60822BFD-C671-45D5-8E43-70E3CFAA732D}" type="presParOf" srcId="{8007E7FA-EBCC-4DF8-8860-92F4F8383B32}" destId="{46913C22-3BB4-4352-9023-0A3C447BEDB6}" srcOrd="19" destOrd="0" presId="urn:microsoft.com/office/officeart/2005/8/layout/cycle8"/>
    <dgm:cxn modelId="{28E09EEF-76D3-49E5-B8E1-A77BDC8EF5C4}" type="presParOf" srcId="{8007E7FA-EBCC-4DF8-8860-92F4F8383B32}" destId="{33E8922C-BFD7-41CA-8B1E-60AE2C30B314}" srcOrd="20" destOrd="0" presId="urn:microsoft.com/office/officeart/2005/8/layout/cycle8"/>
    <dgm:cxn modelId="{4C50E0F9-8F8B-4AF2-B747-336CCF11846B}" type="presParOf" srcId="{8007E7FA-EBCC-4DF8-8860-92F4F8383B32}" destId="{1B49359C-E178-40C9-A641-3E990E4950AE}" srcOrd="21" destOrd="0" presId="urn:microsoft.com/office/officeart/2005/8/layout/cycle8"/>
    <dgm:cxn modelId="{8BF5843B-217C-4E59-90C9-AC00C9900D9C}" type="presParOf" srcId="{8007E7FA-EBCC-4DF8-8860-92F4F8383B32}" destId="{BDA90D05-E6AF-4F71-99DE-7AADD88C4382}" srcOrd="22" destOrd="0" presId="urn:microsoft.com/office/officeart/2005/8/layout/cycle8"/>
    <dgm:cxn modelId="{36F6CFDB-C460-4D89-85BB-8ABAEB9F532F}" type="presParOf" srcId="{8007E7FA-EBCC-4DF8-8860-92F4F8383B32}" destId="{966AF2EA-DD0F-4129-BE4C-624EE7573326}" srcOrd="23" destOrd="0" presId="urn:microsoft.com/office/officeart/2005/8/layout/cycle8"/>
    <dgm:cxn modelId="{CF75143A-E6A2-4763-B6DF-03E9C162D4F8}" type="presParOf" srcId="{8007E7FA-EBCC-4DF8-8860-92F4F8383B32}" destId="{ACFB0406-5DF4-4FE8-A6F4-A03C133075F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68B41-A168-4F63-BE78-0F0B464575A7}" type="doc">
      <dgm:prSet loTypeId="urn:microsoft.com/office/officeart/2009/3/layout/OpposingIdeas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427097-1D59-4313-B9F7-84AA7D028C68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000" dirty="0">
              <a:solidFill>
                <a:schemeClr val="bg1"/>
              </a:solidFill>
              <a:latin typeface="+mn-lt"/>
            </a:rPr>
            <a:t>Encouraged</a:t>
          </a:r>
        </a:p>
      </dgm:t>
    </dgm:pt>
    <dgm:pt modelId="{537B98A9-08D7-43BD-AC30-56A22D8F8171}" type="parTrans" cxnId="{C51AF867-6993-4840-A3E6-793BC88C8E2D}">
      <dgm:prSet/>
      <dgm:spPr/>
      <dgm:t>
        <a:bodyPr/>
        <a:lstStyle/>
        <a:p>
          <a:endParaRPr lang="en-GB" sz="1250">
            <a:latin typeface="+mn-lt"/>
          </a:endParaRPr>
        </a:p>
      </dgm:t>
    </dgm:pt>
    <dgm:pt modelId="{9D4C23CF-7C95-45D6-983C-DAFBDFFAFF57}" type="sibTrans" cxnId="{C51AF867-6993-4840-A3E6-793BC88C8E2D}">
      <dgm:prSet/>
      <dgm:spPr/>
      <dgm:t>
        <a:bodyPr/>
        <a:lstStyle/>
        <a:p>
          <a:endParaRPr lang="en-GB" sz="1250">
            <a:latin typeface="+mn-lt"/>
          </a:endParaRPr>
        </a:p>
      </dgm:t>
    </dgm:pt>
    <dgm:pt modelId="{5DAC2829-A53C-4047-9FD9-C0A166EBF057}">
      <dgm:prSet phldrT="[Text]" custT="1"/>
      <dgm:spPr/>
      <dgm:t>
        <a:bodyPr/>
        <a:lstStyle/>
        <a:p>
          <a:pPr defTabSz="711200">
            <a:lnSpc>
              <a:spcPct val="90000"/>
            </a:lnSpc>
            <a:spcBef>
              <a:spcPts val="800"/>
            </a:spcBef>
            <a:spcAft>
              <a:spcPts val="800"/>
            </a:spcAft>
          </a:pPr>
          <a:r>
            <a:rPr lang="en-GB" sz="1400" dirty="0">
              <a:latin typeface="+mn-lt"/>
            </a:rPr>
            <a:t>Mandatory coverage	</a:t>
          </a:r>
        </a:p>
        <a:p>
          <a:pPr defTabSz="711200">
            <a:lnSpc>
              <a:spcPct val="90000"/>
            </a:lnSpc>
            <a:spcBef>
              <a:spcPts val="800"/>
            </a:spcBef>
            <a:spcAft>
              <a:spcPts val="800"/>
            </a:spcAft>
          </a:pPr>
          <a:r>
            <a:rPr lang="en-GB" sz="1400" dirty="0">
              <a:latin typeface="+mn-lt"/>
            </a:rPr>
            <a:t>Large risk pool</a:t>
          </a: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ts val="80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latin typeface="+mn-lt"/>
            </a:rPr>
            <a:t>High-quality benefits and services, easy access</a:t>
          </a: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ts val="80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latin typeface="+mn-lt"/>
            </a:rPr>
            <a:t>Simplified administrative procedures, harnessing digital technology</a:t>
          </a: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ts val="80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latin typeface="+mn-lt"/>
            </a:rPr>
            <a:t>High transparency and accountability, high trust</a:t>
          </a:r>
        </a:p>
        <a:p>
          <a:pPr defTabSz="711200">
            <a:lnSpc>
              <a:spcPct val="90000"/>
            </a:lnSpc>
            <a:spcBef>
              <a:spcPts val="800"/>
            </a:spcBef>
            <a:spcAft>
              <a:spcPts val="800"/>
            </a:spcAft>
          </a:pPr>
          <a:r>
            <a:rPr lang="en-GB" sz="1400" dirty="0">
              <a:latin typeface="+mn-lt"/>
            </a:rPr>
            <a:t>Unified/coordinated system</a:t>
          </a:r>
        </a:p>
        <a:p>
          <a:pPr defTabSz="711200">
            <a:lnSpc>
              <a:spcPct val="90000"/>
            </a:lnSpc>
            <a:spcBef>
              <a:spcPts val="800"/>
            </a:spcBef>
            <a:spcAft>
              <a:spcPts val="800"/>
            </a:spcAft>
          </a:pPr>
          <a:r>
            <a:rPr lang="en-GB" sz="1400" dirty="0">
              <a:latin typeface="+mn-lt"/>
            </a:rPr>
            <a:t>Integrated policy framework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80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latin typeface="+mn-lt"/>
            </a:rPr>
            <a:t>Sufficient fiscal space using a good mix of contribution and tax financing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80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latin typeface="+mn-lt"/>
            </a:rPr>
            <a:t>Broad and well-informed social dialogue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80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endParaRPr lang="en-GB" sz="1400" dirty="0">
            <a:latin typeface="+mn-lt"/>
          </a:endParaRPr>
        </a:p>
      </dgm:t>
    </dgm:pt>
    <dgm:pt modelId="{F89CB859-1707-441E-AC1A-C1A75E89E924}" type="parTrans" cxnId="{B365907F-F595-438F-A7DA-CF2D1443C13D}">
      <dgm:prSet/>
      <dgm:spPr/>
      <dgm:t>
        <a:bodyPr/>
        <a:lstStyle/>
        <a:p>
          <a:endParaRPr lang="en-GB" sz="1250">
            <a:latin typeface="+mn-lt"/>
          </a:endParaRPr>
        </a:p>
      </dgm:t>
    </dgm:pt>
    <dgm:pt modelId="{EFEFD07D-09AA-4090-BC31-323CE18EE00F}" type="sibTrans" cxnId="{B365907F-F595-438F-A7DA-CF2D1443C13D}">
      <dgm:prSet/>
      <dgm:spPr/>
      <dgm:t>
        <a:bodyPr/>
        <a:lstStyle/>
        <a:p>
          <a:endParaRPr lang="en-GB" sz="1250">
            <a:latin typeface="+mn-lt"/>
          </a:endParaRPr>
        </a:p>
      </dgm:t>
    </dgm:pt>
    <dgm:pt modelId="{11BADB3C-A8F4-4C47-9D12-0408CC947AC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000" dirty="0">
              <a:solidFill>
                <a:schemeClr val="bg1"/>
              </a:solidFill>
              <a:latin typeface="+mn-lt"/>
            </a:rPr>
            <a:t>Discouraged</a:t>
          </a:r>
        </a:p>
      </dgm:t>
    </dgm:pt>
    <dgm:pt modelId="{614F6E5C-B7E9-4700-A1DB-BB8E62D1769E}" type="parTrans" cxnId="{D4E91E94-86DA-4D53-B17B-19403494E546}">
      <dgm:prSet/>
      <dgm:spPr/>
      <dgm:t>
        <a:bodyPr/>
        <a:lstStyle/>
        <a:p>
          <a:endParaRPr lang="en-GB" sz="1250">
            <a:latin typeface="+mn-lt"/>
          </a:endParaRPr>
        </a:p>
      </dgm:t>
    </dgm:pt>
    <dgm:pt modelId="{7296C62D-8B2B-45CE-A8C9-02D0F1B3B221}" type="sibTrans" cxnId="{D4E91E94-86DA-4D53-B17B-19403494E546}">
      <dgm:prSet/>
      <dgm:spPr/>
      <dgm:t>
        <a:bodyPr/>
        <a:lstStyle/>
        <a:p>
          <a:endParaRPr lang="en-GB" sz="1250">
            <a:latin typeface="+mn-lt"/>
          </a:endParaRPr>
        </a:p>
      </dgm:t>
    </dgm:pt>
    <dgm:pt modelId="{45C036AA-F6DA-4EB9-ADDD-BEBC8F339D6D}">
      <dgm:prSet phldrT="[Text]" custT="1"/>
      <dgm:spPr/>
      <dgm:t>
        <a:bodyPr/>
        <a:lstStyle/>
        <a:p>
          <a:pPr defTabSz="622300">
            <a:lnSpc>
              <a:spcPct val="90000"/>
            </a:lnSpc>
            <a:spcBef>
              <a:spcPts val="800"/>
            </a:spcBef>
            <a:spcAft>
              <a:spcPts val="800"/>
            </a:spcAft>
          </a:pPr>
          <a:r>
            <a:rPr lang="en-GB" sz="1400" dirty="0">
              <a:latin typeface="+mn-lt"/>
            </a:rPr>
            <a:t>Voluntary coverage</a:t>
          </a:r>
        </a:p>
        <a:p>
          <a:pPr defTabSz="622300">
            <a:lnSpc>
              <a:spcPct val="90000"/>
            </a:lnSpc>
            <a:spcBef>
              <a:spcPts val="800"/>
            </a:spcBef>
            <a:spcAft>
              <a:spcPts val="800"/>
            </a:spcAft>
          </a:pPr>
          <a:r>
            <a:rPr lang="en-GB" sz="1400" dirty="0">
              <a:latin typeface="+mn-lt"/>
            </a:rPr>
            <a:t>Small risk pools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80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latin typeface="+mn-lt"/>
            </a:rPr>
            <a:t>Low quality and poor access to benefits and services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80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latin typeface="+mn-lt"/>
            </a:rPr>
            <a:t>Complex and cumbersome administrative procedures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80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latin typeface="+mn-lt"/>
            </a:rPr>
            <a:t>Low transparency and accountability, low trust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80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latin typeface="+mn-lt"/>
            </a:rPr>
            <a:t>Fragmented schemes</a:t>
          </a:r>
        </a:p>
        <a:p>
          <a:pPr defTabSz="622300">
            <a:lnSpc>
              <a:spcPct val="90000"/>
            </a:lnSpc>
            <a:spcBef>
              <a:spcPts val="800"/>
            </a:spcBef>
            <a:spcAft>
              <a:spcPts val="800"/>
            </a:spcAft>
          </a:pPr>
          <a:r>
            <a:rPr lang="en-GB" sz="1400" dirty="0">
              <a:latin typeface="+mn-lt"/>
            </a:rPr>
            <a:t>Isolated/disconnected policies</a:t>
          </a:r>
        </a:p>
        <a:p>
          <a:pPr defTabSz="622300">
            <a:lnSpc>
              <a:spcPct val="90000"/>
            </a:lnSpc>
            <a:spcBef>
              <a:spcPts val="800"/>
            </a:spcBef>
            <a:spcAft>
              <a:spcPts val="1800"/>
            </a:spcAft>
          </a:pPr>
          <a:r>
            <a:rPr lang="en-GB" sz="1400" dirty="0">
              <a:latin typeface="+mn-lt"/>
            </a:rPr>
            <a:t>Inadequate financing framework</a:t>
          </a:r>
        </a:p>
        <a:p>
          <a:pPr defTabSz="622300">
            <a:lnSpc>
              <a:spcPct val="90000"/>
            </a:lnSpc>
            <a:spcBef>
              <a:spcPts val="800"/>
            </a:spcBef>
            <a:spcAft>
              <a:spcPts val="800"/>
            </a:spcAft>
          </a:pPr>
          <a:r>
            <a:rPr lang="en-GB" sz="1400" dirty="0">
              <a:latin typeface="+mn-lt"/>
            </a:rPr>
            <a:t>No social dialogue</a:t>
          </a:r>
        </a:p>
      </dgm:t>
    </dgm:pt>
    <dgm:pt modelId="{18E0FE62-4D6F-4679-98E8-DBE3041C5052}" type="parTrans" cxnId="{11DC06AD-EE27-4450-8512-B1A1EAEBB823}">
      <dgm:prSet/>
      <dgm:spPr/>
      <dgm:t>
        <a:bodyPr/>
        <a:lstStyle/>
        <a:p>
          <a:endParaRPr lang="en-GB" sz="1250">
            <a:latin typeface="+mn-lt"/>
          </a:endParaRPr>
        </a:p>
      </dgm:t>
    </dgm:pt>
    <dgm:pt modelId="{D09BA2CE-0BD0-4E9D-A02A-C27457080745}" type="sibTrans" cxnId="{11DC06AD-EE27-4450-8512-B1A1EAEBB823}">
      <dgm:prSet/>
      <dgm:spPr/>
      <dgm:t>
        <a:bodyPr/>
        <a:lstStyle/>
        <a:p>
          <a:endParaRPr lang="en-GB" sz="1250">
            <a:latin typeface="+mn-lt"/>
          </a:endParaRPr>
        </a:p>
      </dgm:t>
    </dgm:pt>
    <dgm:pt modelId="{81A707E8-384B-4FC0-B7B9-ED88D1C5F254}" type="pres">
      <dgm:prSet presAssocID="{32E68B41-A168-4F63-BE78-0F0B464575A7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F337BF5C-BEE8-480F-8473-12E892DCFD8B}" type="pres">
      <dgm:prSet presAssocID="{32E68B41-A168-4F63-BE78-0F0B464575A7}" presName="Background" presStyleLbl="node1" presStyleIdx="0" presStyleCnt="1" custScaleX="113430" custScaleY="137262" custLinFactNeighborX="-1524" custLinFactNeighborY="-2859"/>
      <dgm:spPr>
        <a:solidFill>
          <a:schemeClr val="accent1">
            <a:lumMod val="40000"/>
            <a:lumOff val="60000"/>
          </a:schemeClr>
        </a:solidFill>
      </dgm:spPr>
    </dgm:pt>
    <dgm:pt modelId="{34AF767D-05EE-4E3E-B0A2-8C0C1E60B69C}" type="pres">
      <dgm:prSet presAssocID="{32E68B41-A168-4F63-BE78-0F0B464575A7}" presName="Divider" presStyleLbl="callout" presStyleIdx="0" presStyleCnt="1" custScaleX="2000000" custScaleY="145895" custLinFactX="13337153" custLinFactNeighborX="13400000" custLinFactNeighborY="-574"/>
      <dgm:spPr/>
    </dgm:pt>
    <dgm:pt modelId="{06889FF9-E4DE-4B0F-8F67-04185E92392D}" type="pres">
      <dgm:prSet presAssocID="{32E68B41-A168-4F63-BE78-0F0B464575A7}" presName="ChildText1" presStyleLbl="revTx" presStyleIdx="0" presStyleCnt="0" custScaleX="128418" custScaleY="138651" custLinFactNeighborX="518" custLinFactNeighborY="2645">
        <dgm:presLayoutVars>
          <dgm:chMax val="0"/>
          <dgm:chPref val="0"/>
          <dgm:bulletEnabled val="1"/>
        </dgm:presLayoutVars>
      </dgm:prSet>
      <dgm:spPr/>
    </dgm:pt>
    <dgm:pt modelId="{5263FE88-2B4B-49CF-8823-584215B85136}" type="pres">
      <dgm:prSet presAssocID="{32E68B41-A168-4F63-BE78-0F0B464575A7}" presName="ChildText2" presStyleLbl="revTx" presStyleIdx="0" presStyleCnt="0" custScaleX="116453" custScaleY="130127" custLinFactNeighborX="11753" custLinFactNeighborY="-365">
        <dgm:presLayoutVars>
          <dgm:chMax val="0"/>
          <dgm:chPref val="0"/>
          <dgm:bulletEnabled val="1"/>
        </dgm:presLayoutVars>
      </dgm:prSet>
      <dgm:spPr/>
    </dgm:pt>
    <dgm:pt modelId="{733A8397-9E93-4537-ABB8-6D953738735E}" type="pres">
      <dgm:prSet presAssocID="{32E68B41-A168-4F63-BE78-0F0B464575A7}" presName="ParentText1" presStyleLbl="revTx" presStyleIdx="0" presStyleCnt="0">
        <dgm:presLayoutVars>
          <dgm:chMax val="1"/>
          <dgm:chPref val="1"/>
        </dgm:presLayoutVars>
      </dgm:prSet>
      <dgm:spPr/>
    </dgm:pt>
    <dgm:pt modelId="{02E291B6-9BE2-4D33-9548-7FE0BC519031}" type="pres">
      <dgm:prSet presAssocID="{32E68B41-A168-4F63-BE78-0F0B464575A7}" presName="ParentShape1" presStyleLbl="alignImgPlace1" presStyleIdx="0" presStyleCnt="2" custLinFactNeighborX="-14181" custLinFactNeighborY="0">
        <dgm:presLayoutVars/>
      </dgm:prSet>
      <dgm:spPr/>
    </dgm:pt>
    <dgm:pt modelId="{F9988047-4CFF-4E91-BF8B-61287B45FB89}" type="pres">
      <dgm:prSet presAssocID="{32E68B41-A168-4F63-BE78-0F0B464575A7}" presName="ParentText2" presStyleLbl="revTx" presStyleIdx="0" presStyleCnt="0">
        <dgm:presLayoutVars>
          <dgm:chMax val="1"/>
          <dgm:chPref val="1"/>
        </dgm:presLayoutVars>
      </dgm:prSet>
      <dgm:spPr/>
    </dgm:pt>
    <dgm:pt modelId="{62313049-64B6-48FC-B69E-E1E15D454DF6}" type="pres">
      <dgm:prSet presAssocID="{32E68B41-A168-4F63-BE78-0F0B464575A7}" presName="ParentShape2" presStyleLbl="alignImgPlace1" presStyleIdx="1" presStyleCnt="2">
        <dgm:presLayoutVars/>
      </dgm:prSet>
      <dgm:spPr/>
    </dgm:pt>
  </dgm:ptLst>
  <dgm:cxnLst>
    <dgm:cxn modelId="{32516039-6CEB-409D-A0F6-EF3FD62844D8}" type="presOf" srcId="{32E68B41-A168-4F63-BE78-0F0B464575A7}" destId="{81A707E8-384B-4FC0-B7B9-ED88D1C5F254}" srcOrd="0" destOrd="0" presId="urn:microsoft.com/office/officeart/2009/3/layout/OpposingIdeas"/>
    <dgm:cxn modelId="{8DC0C83B-9F15-4C26-B6AB-9C713A55CFA9}" type="presOf" srcId="{88427097-1D59-4313-B9F7-84AA7D028C68}" destId="{733A8397-9E93-4537-ABB8-6D953738735E}" srcOrd="0" destOrd="0" presId="urn:microsoft.com/office/officeart/2009/3/layout/OpposingIdeas"/>
    <dgm:cxn modelId="{C51AF867-6993-4840-A3E6-793BC88C8E2D}" srcId="{32E68B41-A168-4F63-BE78-0F0B464575A7}" destId="{88427097-1D59-4313-B9F7-84AA7D028C68}" srcOrd="0" destOrd="0" parTransId="{537B98A9-08D7-43BD-AC30-56A22D8F8171}" sibTransId="{9D4C23CF-7C95-45D6-983C-DAFBDFFAFF57}"/>
    <dgm:cxn modelId="{7C0AC66D-EEF4-47D5-A9FB-4105263E644B}" type="presOf" srcId="{11BADB3C-A8F4-4C47-9D12-0408CC947AC2}" destId="{62313049-64B6-48FC-B69E-E1E15D454DF6}" srcOrd="1" destOrd="0" presId="urn:microsoft.com/office/officeart/2009/3/layout/OpposingIdeas"/>
    <dgm:cxn modelId="{F2662177-1F15-44F9-AC1E-8FC46DA35BCF}" type="presOf" srcId="{5DAC2829-A53C-4047-9FD9-C0A166EBF057}" destId="{06889FF9-E4DE-4B0F-8F67-04185E92392D}" srcOrd="0" destOrd="0" presId="urn:microsoft.com/office/officeart/2009/3/layout/OpposingIdeas"/>
    <dgm:cxn modelId="{B365907F-F595-438F-A7DA-CF2D1443C13D}" srcId="{88427097-1D59-4313-B9F7-84AA7D028C68}" destId="{5DAC2829-A53C-4047-9FD9-C0A166EBF057}" srcOrd="0" destOrd="0" parTransId="{F89CB859-1707-441E-AC1A-C1A75E89E924}" sibTransId="{EFEFD07D-09AA-4090-BC31-323CE18EE00F}"/>
    <dgm:cxn modelId="{64406B86-05C2-4989-9E25-40628A4CCD58}" type="presOf" srcId="{88427097-1D59-4313-B9F7-84AA7D028C68}" destId="{02E291B6-9BE2-4D33-9548-7FE0BC519031}" srcOrd="1" destOrd="0" presId="urn:microsoft.com/office/officeart/2009/3/layout/OpposingIdeas"/>
    <dgm:cxn modelId="{D4E91E94-86DA-4D53-B17B-19403494E546}" srcId="{32E68B41-A168-4F63-BE78-0F0B464575A7}" destId="{11BADB3C-A8F4-4C47-9D12-0408CC947AC2}" srcOrd="1" destOrd="0" parTransId="{614F6E5C-B7E9-4700-A1DB-BB8E62D1769E}" sibTransId="{7296C62D-8B2B-45CE-A8C9-02D0F1B3B221}"/>
    <dgm:cxn modelId="{11DC06AD-EE27-4450-8512-B1A1EAEBB823}" srcId="{11BADB3C-A8F4-4C47-9D12-0408CC947AC2}" destId="{45C036AA-F6DA-4EB9-ADDD-BEBC8F339D6D}" srcOrd="0" destOrd="0" parTransId="{18E0FE62-4D6F-4679-98E8-DBE3041C5052}" sibTransId="{D09BA2CE-0BD0-4E9D-A02A-C27457080745}"/>
    <dgm:cxn modelId="{813E1BAD-0A55-4DFB-94B2-F8615462B6CE}" type="presOf" srcId="{45C036AA-F6DA-4EB9-ADDD-BEBC8F339D6D}" destId="{5263FE88-2B4B-49CF-8823-584215B85136}" srcOrd="0" destOrd="0" presId="urn:microsoft.com/office/officeart/2009/3/layout/OpposingIdeas"/>
    <dgm:cxn modelId="{3FBC97B0-F463-49C5-9AC0-4466D1359822}" type="presOf" srcId="{11BADB3C-A8F4-4C47-9D12-0408CC947AC2}" destId="{F9988047-4CFF-4E91-BF8B-61287B45FB89}" srcOrd="0" destOrd="0" presId="urn:microsoft.com/office/officeart/2009/3/layout/OpposingIdeas"/>
    <dgm:cxn modelId="{4E4BF81C-7383-4928-90AC-71884DF36E34}" type="presParOf" srcId="{81A707E8-384B-4FC0-B7B9-ED88D1C5F254}" destId="{F337BF5C-BEE8-480F-8473-12E892DCFD8B}" srcOrd="0" destOrd="0" presId="urn:microsoft.com/office/officeart/2009/3/layout/OpposingIdeas"/>
    <dgm:cxn modelId="{53FCE2D8-099D-42B7-8C3B-2D43691447F2}" type="presParOf" srcId="{81A707E8-384B-4FC0-B7B9-ED88D1C5F254}" destId="{34AF767D-05EE-4E3E-B0A2-8C0C1E60B69C}" srcOrd="1" destOrd="0" presId="urn:microsoft.com/office/officeart/2009/3/layout/OpposingIdeas"/>
    <dgm:cxn modelId="{81A81875-6013-411B-9FA2-82BC6BC1AF02}" type="presParOf" srcId="{81A707E8-384B-4FC0-B7B9-ED88D1C5F254}" destId="{06889FF9-E4DE-4B0F-8F67-04185E92392D}" srcOrd="2" destOrd="0" presId="urn:microsoft.com/office/officeart/2009/3/layout/OpposingIdeas"/>
    <dgm:cxn modelId="{57A02B27-2128-4D66-B572-DFE0864B7E83}" type="presParOf" srcId="{81A707E8-384B-4FC0-B7B9-ED88D1C5F254}" destId="{5263FE88-2B4B-49CF-8823-584215B85136}" srcOrd="3" destOrd="0" presId="urn:microsoft.com/office/officeart/2009/3/layout/OpposingIdeas"/>
    <dgm:cxn modelId="{EA59B4E6-76C8-48B7-9ADA-8FA61077FD40}" type="presParOf" srcId="{81A707E8-384B-4FC0-B7B9-ED88D1C5F254}" destId="{733A8397-9E93-4537-ABB8-6D953738735E}" srcOrd="4" destOrd="0" presId="urn:microsoft.com/office/officeart/2009/3/layout/OpposingIdeas"/>
    <dgm:cxn modelId="{6B6FE458-F7B4-4B04-B496-C8109A9E0B31}" type="presParOf" srcId="{81A707E8-384B-4FC0-B7B9-ED88D1C5F254}" destId="{02E291B6-9BE2-4D33-9548-7FE0BC519031}" srcOrd="5" destOrd="0" presId="urn:microsoft.com/office/officeart/2009/3/layout/OpposingIdeas"/>
    <dgm:cxn modelId="{DFB51C4B-373D-43D7-B55A-E92D4908E4E2}" type="presParOf" srcId="{81A707E8-384B-4FC0-B7B9-ED88D1C5F254}" destId="{F9988047-4CFF-4E91-BF8B-61287B45FB89}" srcOrd="6" destOrd="0" presId="urn:microsoft.com/office/officeart/2009/3/layout/OpposingIdeas"/>
    <dgm:cxn modelId="{935B8E2A-0C6B-4A5E-8E83-8393E3A4BA3F}" type="presParOf" srcId="{81A707E8-384B-4FC0-B7B9-ED88D1C5F254}" destId="{62313049-64B6-48FC-B69E-E1E15D454DF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9DF65-9F05-4D2C-8F78-A34E62741AC6}">
      <dsp:nvSpPr>
        <dsp:cNvPr id="0" name=""/>
        <dsp:cNvSpPr/>
      </dsp:nvSpPr>
      <dsp:spPr>
        <a:xfrm>
          <a:off x="1233113" y="277625"/>
          <a:ext cx="3767451" cy="3767451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universal</a:t>
          </a:r>
        </a:p>
      </dsp:txBody>
      <dsp:txXfrm>
        <a:off x="3198467" y="910915"/>
        <a:ext cx="1210966" cy="807310"/>
      </dsp:txXfrm>
    </dsp:sp>
    <dsp:sp modelId="{1B122039-3185-40AB-9FE0-6DE97B3E45C3}">
      <dsp:nvSpPr>
        <dsp:cNvPr id="0" name=""/>
        <dsp:cNvSpPr/>
      </dsp:nvSpPr>
      <dsp:spPr>
        <a:xfrm>
          <a:off x="1265406" y="378090"/>
          <a:ext cx="3767451" cy="3767451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compre-hensive</a:t>
          </a:r>
          <a:endParaRPr lang="en-GB" sz="1400" kern="1200" dirty="0"/>
        </a:p>
      </dsp:txBody>
      <dsp:txXfrm>
        <a:off x="3691824" y="2099457"/>
        <a:ext cx="1121265" cy="897012"/>
      </dsp:txXfrm>
    </dsp:sp>
    <dsp:sp modelId="{49135EDE-C518-44AA-A4B8-63589C8F1B8F}">
      <dsp:nvSpPr>
        <dsp:cNvPr id="0" name=""/>
        <dsp:cNvSpPr/>
      </dsp:nvSpPr>
      <dsp:spPr>
        <a:xfrm>
          <a:off x="1180189" y="439984"/>
          <a:ext cx="3767451" cy="3767451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adequate</a:t>
          </a:r>
        </a:p>
      </dsp:txBody>
      <dsp:txXfrm>
        <a:off x="2525708" y="3086170"/>
        <a:ext cx="1076414" cy="986713"/>
      </dsp:txXfrm>
    </dsp:sp>
    <dsp:sp modelId="{707B6E77-A141-4D56-BA6C-4DB84E4980AA}">
      <dsp:nvSpPr>
        <dsp:cNvPr id="0" name=""/>
        <dsp:cNvSpPr/>
      </dsp:nvSpPr>
      <dsp:spPr>
        <a:xfrm>
          <a:off x="1094973" y="378090"/>
          <a:ext cx="3767451" cy="3767451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dirty="0" err="1"/>
            <a:t>sustainable</a:t>
          </a:r>
          <a:endParaRPr lang="en-GB" sz="1400" kern="1200" dirty="0"/>
        </a:p>
      </dsp:txBody>
      <dsp:txXfrm>
        <a:off x="1314741" y="2099457"/>
        <a:ext cx="1121265" cy="897012"/>
      </dsp:txXfrm>
    </dsp:sp>
    <dsp:sp modelId="{E7ABEE7B-793E-4A04-8DDA-273E0165A922}">
      <dsp:nvSpPr>
        <dsp:cNvPr id="0" name=""/>
        <dsp:cNvSpPr/>
      </dsp:nvSpPr>
      <dsp:spPr>
        <a:xfrm>
          <a:off x="1127266" y="277625"/>
          <a:ext cx="3767451" cy="3767451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dirty="0" err="1"/>
            <a:t>adapted</a:t>
          </a:r>
          <a:r>
            <a:rPr lang="fr-CH" sz="1400" kern="1200" dirty="0"/>
            <a:t> </a:t>
          </a:r>
          <a:br>
            <a:rPr lang="fr-CH" sz="1400" kern="1200" dirty="0"/>
          </a:br>
          <a:r>
            <a:rPr lang="fr-CH" sz="1400" kern="1200" dirty="0"/>
            <a:t>to the world </a:t>
          </a:r>
          <a:br>
            <a:rPr lang="fr-CH" sz="1400" kern="1200" dirty="0"/>
          </a:br>
          <a:r>
            <a:rPr lang="fr-CH" sz="1400" kern="1200" dirty="0"/>
            <a:t>of </a:t>
          </a:r>
          <a:r>
            <a:rPr lang="fr-CH" sz="1400" kern="1200" dirty="0" err="1"/>
            <a:t>work</a:t>
          </a:r>
          <a:endParaRPr lang="en-GB" sz="1400" kern="1200" dirty="0"/>
        </a:p>
      </dsp:txBody>
      <dsp:txXfrm>
        <a:off x="1718397" y="910915"/>
        <a:ext cx="1210966" cy="807310"/>
      </dsp:txXfrm>
    </dsp:sp>
    <dsp:sp modelId="{33E8922C-BFD7-41CA-8B1E-60AE2C30B314}">
      <dsp:nvSpPr>
        <dsp:cNvPr id="0" name=""/>
        <dsp:cNvSpPr/>
      </dsp:nvSpPr>
      <dsp:spPr>
        <a:xfrm>
          <a:off x="999713" y="44402"/>
          <a:ext cx="4233897" cy="423389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9359C-E178-40C9-A641-3E990E4950AE}">
      <dsp:nvSpPr>
        <dsp:cNvPr id="0" name=""/>
        <dsp:cNvSpPr/>
      </dsp:nvSpPr>
      <dsp:spPr>
        <a:xfrm>
          <a:off x="1032443" y="144834"/>
          <a:ext cx="4233897" cy="423389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90D05-E6AF-4F71-99DE-7AADD88C4382}">
      <dsp:nvSpPr>
        <dsp:cNvPr id="0" name=""/>
        <dsp:cNvSpPr/>
      </dsp:nvSpPr>
      <dsp:spPr>
        <a:xfrm>
          <a:off x="946966" y="206917"/>
          <a:ext cx="4233897" cy="423389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AF2EA-DD0F-4129-BE4C-624EE7573326}">
      <dsp:nvSpPr>
        <dsp:cNvPr id="0" name=""/>
        <dsp:cNvSpPr/>
      </dsp:nvSpPr>
      <dsp:spPr>
        <a:xfrm>
          <a:off x="861490" y="144834"/>
          <a:ext cx="4233897" cy="423389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B0406-5DF4-4FE8-A6F4-A03C133075FF}">
      <dsp:nvSpPr>
        <dsp:cNvPr id="0" name=""/>
        <dsp:cNvSpPr/>
      </dsp:nvSpPr>
      <dsp:spPr>
        <a:xfrm>
          <a:off x="894220" y="44402"/>
          <a:ext cx="4233897" cy="423389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7BF5C-BEE8-480F-8473-12E892DCFD8B}">
      <dsp:nvSpPr>
        <dsp:cNvPr id="0" name=""/>
        <dsp:cNvSpPr/>
      </dsp:nvSpPr>
      <dsp:spPr>
        <a:xfrm>
          <a:off x="1139345" y="127478"/>
          <a:ext cx="6300712" cy="4100202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AF767D-05EE-4E3E-B0A2-8C0C1E60B69C}">
      <dsp:nvSpPr>
        <dsp:cNvPr id="0" name=""/>
        <dsp:cNvSpPr/>
      </dsp:nvSpPr>
      <dsp:spPr>
        <a:xfrm>
          <a:off x="4565343" y="532652"/>
          <a:ext cx="14812" cy="343363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889FF9-E4DE-4B0F-8F67-04185E92392D}">
      <dsp:nvSpPr>
        <dsp:cNvPr id="0" name=""/>
        <dsp:cNvSpPr/>
      </dsp:nvSpPr>
      <dsp:spPr>
        <a:xfrm>
          <a:off x="1452607" y="572938"/>
          <a:ext cx="3091076" cy="35141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en-GB" sz="1400" kern="1200" dirty="0">
              <a:latin typeface="+mn-lt"/>
            </a:rPr>
            <a:t>Mandatory coverage	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en-GB" sz="1400" kern="1200" dirty="0">
              <a:latin typeface="+mn-lt"/>
            </a:rPr>
            <a:t>Large risk pool</a:t>
          </a:r>
        </a:p>
        <a:p>
          <a:pPr marL="0" marR="0" lvl="0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latin typeface="+mn-lt"/>
            </a:rPr>
            <a:t>High-quality benefits and services, easy access</a:t>
          </a:r>
        </a:p>
        <a:p>
          <a:pPr marL="0" marR="0" lvl="0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latin typeface="+mn-lt"/>
            </a:rPr>
            <a:t>Simplified administrative procedures, harnessing digital technology</a:t>
          </a:r>
        </a:p>
        <a:p>
          <a:pPr marL="0" marR="0" lvl="0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latin typeface="+mn-lt"/>
            </a:rPr>
            <a:t>High transparency and accountability, high trust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en-GB" sz="1400" kern="1200" dirty="0">
              <a:latin typeface="+mn-lt"/>
            </a:rPr>
            <a:t>Unified/coordinated system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en-GB" sz="1400" kern="1200" dirty="0">
              <a:latin typeface="+mn-lt"/>
            </a:rPr>
            <a:t>Integrated policy framework</a:t>
          </a: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latin typeface="+mn-lt"/>
            </a:rPr>
            <a:t>Sufficient fiscal space using a good mix of contribution and tax financing</a:t>
          </a: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latin typeface="+mn-lt"/>
            </a:rPr>
            <a:t>Broad and well-informed social dialogue</a:t>
          </a: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endParaRPr lang="en-GB" sz="1400" kern="1200" dirty="0">
            <a:latin typeface="+mn-lt"/>
          </a:endParaRPr>
        </a:p>
      </dsp:txBody>
      <dsp:txXfrm>
        <a:off x="1452607" y="572938"/>
        <a:ext cx="3091076" cy="3514164"/>
      </dsp:txXfrm>
    </dsp:sp>
    <dsp:sp modelId="{5263FE88-2B4B-49CF-8823-584215B85136}">
      <dsp:nvSpPr>
        <dsp:cNvPr id="0" name=""/>
        <dsp:cNvSpPr/>
      </dsp:nvSpPr>
      <dsp:spPr>
        <a:xfrm>
          <a:off x="4644397" y="604670"/>
          <a:ext cx="2803073" cy="32981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en-GB" sz="1400" kern="1200" dirty="0">
              <a:latin typeface="+mn-lt"/>
            </a:rPr>
            <a:t>Voluntary coverage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en-GB" sz="1400" kern="1200" dirty="0">
              <a:latin typeface="+mn-lt"/>
            </a:rPr>
            <a:t>Small risk pools</a:t>
          </a: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latin typeface="+mn-lt"/>
            </a:rPr>
            <a:t>Low quality and poor access to benefits and services</a:t>
          </a: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latin typeface="+mn-lt"/>
            </a:rPr>
            <a:t>Complex and cumbersome administrative procedures</a:t>
          </a: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latin typeface="+mn-lt"/>
            </a:rPr>
            <a:t>Low transparency and accountability, low trust</a:t>
          </a: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latin typeface="+mn-lt"/>
            </a:rPr>
            <a:t>Fragmented schemes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en-GB" sz="1400" kern="1200" dirty="0">
              <a:latin typeface="+mn-lt"/>
            </a:rPr>
            <a:t>Isolated/disconnected policies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en-GB" sz="1400" kern="1200" dirty="0">
              <a:latin typeface="+mn-lt"/>
            </a:rPr>
            <a:t>Inadequate financing framework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en-GB" sz="1400" kern="1200" dirty="0">
              <a:latin typeface="+mn-lt"/>
            </a:rPr>
            <a:t>No social dialogue</a:t>
          </a:r>
        </a:p>
      </dsp:txBody>
      <dsp:txXfrm>
        <a:off x="4644397" y="604670"/>
        <a:ext cx="2803073" cy="3298119"/>
      </dsp:txXfrm>
    </dsp:sp>
    <dsp:sp modelId="{02E291B6-9BE2-4D33-9548-7FE0BC519031}">
      <dsp:nvSpPr>
        <dsp:cNvPr id="0" name=""/>
        <dsp:cNvSpPr/>
      </dsp:nvSpPr>
      <dsp:spPr>
        <a:xfrm rot="16200000">
          <a:off x="-626526" y="1166453"/>
          <a:ext cx="3258693" cy="925785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+mn-lt"/>
            </a:rPr>
            <a:t>Encouraged</a:t>
          </a:r>
        </a:p>
      </dsp:txBody>
      <dsp:txXfrm>
        <a:off x="-486608" y="1538604"/>
        <a:ext cx="2978857" cy="461319"/>
      </dsp:txXfrm>
    </dsp:sp>
    <dsp:sp modelId="{62313049-64B6-48FC-B69E-E1E15D454DF6}">
      <dsp:nvSpPr>
        <dsp:cNvPr id="0" name=""/>
        <dsp:cNvSpPr/>
      </dsp:nvSpPr>
      <dsp:spPr>
        <a:xfrm rot="5400000">
          <a:off x="5985259" y="2433723"/>
          <a:ext cx="3258693" cy="925785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+mn-lt"/>
            </a:rPr>
            <a:t>Discouraged</a:t>
          </a:r>
        </a:p>
      </dsp:txBody>
      <dsp:txXfrm>
        <a:off x="6125177" y="2526038"/>
        <a:ext cx="2978857" cy="461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8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31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452" indent="-283635" defTabSz="917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542" indent="-226908" defTabSz="917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8359" indent="-226908" defTabSz="917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2175" indent="-226908" defTabSz="917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992" indent="-226908" defTabSz="91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9809" indent="-226908" defTabSz="91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3625" indent="-226908" defTabSz="91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7442" indent="-226908" defTabSz="91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EF355-A699-408B-9625-D8AE6B7E856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70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84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452" indent="-283635" defTabSz="917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542" indent="-226908" defTabSz="917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8359" indent="-226908" defTabSz="917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2175" indent="-226908" defTabSz="917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992" indent="-226908" defTabSz="91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9809" indent="-226908" defTabSz="91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3625" indent="-226908" defTabSz="91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7442" indent="-226908" defTabSz="91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EF355-A699-408B-9625-D8AE6B7E856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70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68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76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76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026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200" b="0" kern="1200" dirty="0">
              <a:solidFill>
                <a:schemeClr val="tx2"/>
              </a:solidFill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52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GB" sz="1200" kern="1200" dirty="0">
              <a:solidFill>
                <a:schemeClr val="tx1"/>
              </a:solidFill>
              <a:latin typeface="Calibri Light" panose="020F0302020204030204" pitchFamily="34" charset="0"/>
              <a:ea typeface="MS PMincho" panose="02020600040205080304" pitchFamily="18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53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152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92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35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209A-122D-48D2-A793-C33EBC5C5466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C18E-7338-4EFD-84C2-1209E4AD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369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209A-122D-48D2-A793-C33EBC5C5466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C18E-7338-4EFD-84C2-1209E4AD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92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209A-122D-48D2-A793-C33EBC5C5466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C18E-7338-4EFD-84C2-1209E4AD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0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209A-122D-48D2-A793-C33EBC5C5466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C18E-7338-4EFD-84C2-1209E4AD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87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209A-122D-48D2-A793-C33EBC5C5466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C18E-7338-4EFD-84C2-1209E4AD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41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209A-122D-48D2-A793-C33EBC5C5466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C18E-7338-4EFD-84C2-1209E4AD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0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209A-122D-48D2-A793-C33EBC5C5466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C18E-7338-4EFD-84C2-1209E4AD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22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209A-122D-48D2-A793-C33EBC5C5466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C18E-7338-4EFD-84C2-1209E4AD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133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209A-122D-48D2-A793-C33EBC5C5466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C18E-7338-4EFD-84C2-1209E4AD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00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209A-122D-48D2-A793-C33EBC5C5466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C18E-7338-4EFD-84C2-1209E4AD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27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209A-122D-48D2-A793-C33EBC5C5466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C18E-7338-4EFD-84C2-1209E4AD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91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209A-122D-48D2-A793-C33EBC5C5466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2C18E-7338-4EFD-84C2-1209E4AD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0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lo.org/wcmsp5/groups/public/---ed_protect/---soc_sec/documents/publication/wcms_669336.pdf" TargetMode="External"/><Relationship Id="rId13" Type="http://schemas.openxmlformats.org/officeDocument/2006/relationships/hyperlink" Target="https://www.ilo.org/dyn/normlex/en/f?p=NORMLEXPUB:12100:0::NO::P12100_ILO_CODE:R115" TargetMode="External"/><Relationship Id="rId3" Type="http://schemas.openxmlformats.org/officeDocument/2006/relationships/hyperlink" Target="https://www.social-protection.org/gimi/RessourcePDF.action?id=55706" TargetMode="External"/><Relationship Id="rId7" Type="http://schemas.openxmlformats.org/officeDocument/2006/relationships/hyperlink" Target="http://www.social-protection.org/gimi/gess/RessourcePDF.action?ressource.ressourceId=54434" TargetMode="External"/><Relationship Id="rId12" Type="http://schemas.openxmlformats.org/officeDocument/2006/relationships/hyperlink" Target="https://www.ilo.org/dyn/normlex/en/f?p=NORMLEXPUB:12100:0::NO::P12100_INSTRUMENT_ID:312247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socialprotection-humanrights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lo.org/wcmsp5/groups/public/---ed_norm/---relconf/documents/meetingdocument/wcms_673680.pdf" TargetMode="External"/><Relationship Id="rId11" Type="http://schemas.openxmlformats.org/officeDocument/2006/relationships/hyperlink" Target="http://www.ilo.org/dyn/normlex/en/f?p=NORMLEXPUB:12100:0::NO:12100:P12100_INSTRUMENT_ID:3243110:NO" TargetMode="External"/><Relationship Id="rId5" Type="http://schemas.openxmlformats.org/officeDocument/2006/relationships/hyperlink" Target="https://www.social-protection.org/gimi/RessourcePDF.action?id=55711" TargetMode="External"/><Relationship Id="rId15" Type="http://schemas.openxmlformats.org/officeDocument/2006/relationships/hyperlink" Target="http://www.usp2030.org/" TargetMode="External"/><Relationship Id="rId10" Type="http://schemas.openxmlformats.org/officeDocument/2006/relationships/hyperlink" Target="informaleconomy.social-protection.org" TargetMode="External"/><Relationship Id="rId4" Type="http://schemas.openxmlformats.org/officeDocument/2006/relationships/hyperlink" Target="http://www.social-protection.org/gimi/gess/ShowWiki.action?id=594" TargetMode="External"/><Relationship Id="rId9" Type="http://schemas.openxmlformats.org/officeDocument/2006/relationships/hyperlink" Target="https://www.ilo.org/wcmsp5/groups/public/---dgreports/---cabinet/documents/publication/wcms_662410.pdf" TargetMode="External"/><Relationship Id="rId14" Type="http://schemas.openxmlformats.org/officeDocument/2006/relationships/hyperlink" Target="http://www.social-protection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p2030.org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secretariat@usp2030.org" TargetMode="External"/><Relationship Id="rId5" Type="http://schemas.openxmlformats.org/officeDocument/2006/relationships/hyperlink" Target="https://www.usp2030.org/gimi/RessourcePDF.action?id=55471" TargetMode="External"/><Relationship Id="rId4" Type="http://schemas.openxmlformats.org/officeDocument/2006/relationships/hyperlink" Target="https://www.usp2030.org/gimi/USP2030.actio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chart" Target="../charts/chart1.xml"/><Relationship Id="rId7" Type="http://schemas.openxmlformats.org/officeDocument/2006/relationships/hyperlink" Target="https://www.social-protection.org/gimi/RessourcePDF.action?id=557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cial-protection.org/gimi/RessourcePDF.action?id=5571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social-protection.org/gimi/gess/RessourcePDF.action?ressource.ressourceId=5488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informaleconomy.social-protection.org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7" y="2873014"/>
            <a:ext cx="8872123" cy="6085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/>
              <a:t>The right of all to roofs and floors: </a:t>
            </a:r>
            <a:br>
              <a:rPr lang="en-GB" sz="3200" dirty="0"/>
            </a:br>
            <a:r>
              <a:rPr lang="en-GB" sz="3200" dirty="0"/>
              <a:t>affordable housing and social protection</a:t>
            </a:r>
            <a:br>
              <a:rPr lang="en-GB" sz="3200" dirty="0"/>
            </a:br>
            <a:br>
              <a:rPr lang="en-GB" sz="1400" dirty="0">
                <a:latin typeface="+mn-lt"/>
                <a:ea typeface="+mn-ea"/>
                <a:cs typeface="+mn-cs"/>
              </a:rPr>
            </a:br>
            <a:r>
              <a:rPr lang="en-GB" sz="1800" b="0" dirty="0">
                <a:latin typeface="+mn-lt"/>
                <a:ea typeface="+mn-ea"/>
                <a:cs typeface="+mn-cs"/>
              </a:rPr>
              <a:t>Side event “</a:t>
            </a:r>
            <a:r>
              <a:rPr lang="en-US" sz="1800" b="0" dirty="0">
                <a:latin typeface="+mn-lt"/>
                <a:ea typeface="+mn-ea"/>
                <a:cs typeface="+mn-cs"/>
              </a:rPr>
              <a:t>The right of all to roofs and floors: affordable housing and social protection”</a:t>
            </a:r>
            <a:br>
              <a:rPr lang="en-GB" sz="1400" dirty="0">
                <a:latin typeface="+mn-lt"/>
                <a:ea typeface="+mn-ea"/>
                <a:cs typeface="+mn-cs"/>
              </a:rPr>
            </a:br>
            <a:r>
              <a:rPr lang="en-GB" sz="1800" b="0" dirty="0">
                <a:latin typeface="+mn-lt"/>
                <a:ea typeface="+mn-ea"/>
                <a:cs typeface="+mn-cs"/>
              </a:rPr>
              <a:t>UN Commission for Social Development</a:t>
            </a:r>
            <a:br>
              <a:rPr lang="en-GB" sz="1800" b="0" dirty="0">
                <a:latin typeface="+mn-lt"/>
                <a:ea typeface="+mn-ea"/>
                <a:cs typeface="+mn-cs"/>
              </a:rPr>
            </a:br>
            <a:r>
              <a:rPr lang="en-GB" sz="1800" b="0" dirty="0">
                <a:latin typeface="+mn-lt"/>
                <a:ea typeface="+mn-ea"/>
                <a:cs typeface="+mn-cs"/>
              </a:rPr>
              <a:t>New York, 12 February 2020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5864892"/>
            <a:ext cx="7200000" cy="461965"/>
          </a:xfrm>
        </p:spPr>
        <p:txBody>
          <a:bodyPr/>
          <a:lstStyle/>
          <a:p>
            <a:pPr lvl="1"/>
            <a:r>
              <a:rPr lang="en-GB" sz="1800" dirty="0"/>
              <a:t>Christina Behrendt, ILO Social Protection Department, Geneva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7006050"/>
            <a:ext cx="5605462" cy="180000"/>
          </a:xfrm>
        </p:spPr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70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45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951260" y="1449901"/>
            <a:ext cx="7190374" cy="1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5200" dirty="0">
                <a:solidFill>
                  <a:schemeClr val="tx1"/>
                </a:solidFill>
              </a:rPr>
              <a:t>We have only </a:t>
            </a:r>
            <a:r>
              <a:rPr lang="en-US" sz="5200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r>
              <a:rPr lang="en-US" sz="5200" dirty="0">
                <a:solidFill>
                  <a:schemeClr val="tx1"/>
                </a:solidFill>
              </a:rPr>
              <a:t> years</a:t>
            </a:r>
          </a:p>
        </p:txBody>
      </p:sp>
      <p:sp>
        <p:nvSpPr>
          <p:cNvPr id="10" name="Oval 9"/>
          <p:cNvSpPr/>
          <p:nvPr/>
        </p:nvSpPr>
        <p:spPr>
          <a:xfrm>
            <a:off x="8730837" y="4127399"/>
            <a:ext cx="1343587" cy="1345153"/>
          </a:xfrm>
          <a:prstGeom prst="ellipse">
            <a:avLst/>
          </a:prstGeom>
          <a:solidFill>
            <a:srgbClr val="2F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latin typeface="Century Gothic" panose="020B0502020202020204" pitchFamily="34" charset="0"/>
              </a:rPr>
              <a:t>2030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951260" y="4303256"/>
            <a:ext cx="6521005" cy="993441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Segoe UI Light" panose="020B0502040204020203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2780019" y="2162870"/>
            <a:ext cx="7488832" cy="1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5200" dirty="0">
                <a:solidFill>
                  <a:schemeClr val="tx1"/>
                </a:solidFill>
              </a:rPr>
              <a:t>to make </a:t>
            </a:r>
            <a:r>
              <a:rPr lang="en-US" sz="5200" dirty="0"/>
              <a:t>social protection</a:t>
            </a:r>
            <a:endParaRPr lang="en-US" sz="5200" dirty="0">
              <a:solidFill>
                <a:srgbClr val="7F7F7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5187" y="3177369"/>
            <a:ext cx="42392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200" dirty="0">
                <a:latin typeface="Segoe UI Light" panose="020B0502040204020203" pitchFamily="34" charset="0"/>
                <a:ea typeface="ＭＳ Ｐゴシック" pitchFamily="-111" charset="-128"/>
              </a:rPr>
              <a:t>a reality for all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95501" y="5894053"/>
            <a:ext cx="9001001" cy="509241"/>
            <a:chOff x="971600" y="6081147"/>
            <a:chExt cx="5012299" cy="2835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19" b="55700"/>
            <a:stretch/>
          </p:blipFill>
          <p:spPr>
            <a:xfrm>
              <a:off x="971600" y="6081196"/>
              <a:ext cx="1800200" cy="28352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57" b="28962"/>
            <a:stretch/>
          </p:blipFill>
          <p:spPr>
            <a:xfrm>
              <a:off x="2735796" y="6081147"/>
              <a:ext cx="1784648" cy="28107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" t="72814" r="17007" b="1505"/>
            <a:stretch/>
          </p:blipFill>
          <p:spPr>
            <a:xfrm>
              <a:off x="4520446" y="6083637"/>
              <a:ext cx="1463453" cy="281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488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Further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1989996"/>
            <a:ext cx="6061169" cy="3482976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GB" sz="1600" dirty="0"/>
              <a:t>ILO publications</a:t>
            </a:r>
          </a:p>
          <a:p>
            <a:pPr marL="355600" lvl="2" indent="-250825">
              <a:spcAft>
                <a:spcPts val="200"/>
              </a:spcAft>
              <a:defRPr/>
            </a:pPr>
            <a:r>
              <a:rPr lang="en-US" sz="1300" dirty="0">
                <a:hlinkClick r:id="rId3"/>
              </a:rPr>
              <a:t>Social protection systems for all to prevent homelessness and facilitate access to adequate housing</a:t>
            </a:r>
            <a:r>
              <a:rPr lang="en-US" sz="1300" dirty="0"/>
              <a:t>, Social Protection for All Issue Brief (ILO, 2019).</a:t>
            </a:r>
            <a:endParaRPr lang="en-US" sz="1300" dirty="0">
              <a:hlinkClick r:id="rId4"/>
            </a:endParaRPr>
          </a:p>
          <a:p>
            <a:pPr marL="355600" lvl="2" indent="-250825">
              <a:spcAft>
                <a:spcPts val="200"/>
              </a:spcAft>
              <a:defRPr/>
            </a:pPr>
            <a:r>
              <a:rPr lang="en-US" sz="1300" dirty="0">
                <a:hlinkClick r:id="rId4"/>
              </a:rPr>
              <a:t>World Social Protection Report 2017-19: Universal social protection to achieve the Sustainable Development Goals</a:t>
            </a:r>
            <a:r>
              <a:rPr lang="en-US" sz="1300" dirty="0"/>
              <a:t> (ILO, 2017).</a:t>
            </a:r>
          </a:p>
          <a:p>
            <a:pPr marL="355600" lvl="2" indent="-250825">
              <a:spcAft>
                <a:spcPts val="200"/>
              </a:spcAft>
              <a:defRPr/>
            </a:pPr>
            <a:r>
              <a:rPr lang="en-US" sz="1300" dirty="0">
                <a:hlinkClick r:id="rId5"/>
              </a:rPr>
              <a:t>Measuring financing gaps in social protection for achieving SDG target 1.3: Global estimates and strategies for developing countries </a:t>
            </a:r>
            <a:r>
              <a:rPr lang="en-US" sz="1300" dirty="0"/>
              <a:t>(Durán-Valverde et al., 2019)</a:t>
            </a:r>
          </a:p>
          <a:p>
            <a:pPr marL="355600" lvl="2" indent="-250825">
              <a:spcAft>
                <a:spcPts val="200"/>
              </a:spcAft>
              <a:defRPr/>
            </a:pPr>
            <a:r>
              <a:rPr lang="en-GB" sz="1300" dirty="0">
                <a:hlinkClick r:id="rId6"/>
              </a:rPr>
              <a:t>Universal social protection for human dignity, social justice and sustainable development</a:t>
            </a:r>
            <a:r>
              <a:rPr lang="en-GB" sz="1300" dirty="0"/>
              <a:t> (ILO, 2019).</a:t>
            </a:r>
          </a:p>
          <a:p>
            <a:pPr marL="355600" lvl="2" indent="-250825">
              <a:spcAft>
                <a:spcPts val="200"/>
              </a:spcAft>
              <a:defRPr/>
            </a:pPr>
            <a:r>
              <a:rPr lang="en-US" sz="1300" dirty="0">
                <a:hlinkClick r:id="rId7"/>
              </a:rPr>
              <a:t>Building social protection systems: International standards and human rights instruments </a:t>
            </a:r>
            <a:r>
              <a:rPr lang="en-US" sz="1300" dirty="0"/>
              <a:t>(ILO, 2017).</a:t>
            </a:r>
            <a:r>
              <a:rPr lang="en-US" sz="1300" dirty="0">
                <a:hlinkClick r:id="rId4"/>
              </a:rPr>
              <a:t> </a:t>
            </a:r>
          </a:p>
          <a:p>
            <a:pPr marL="355600" lvl="2" indent="-250825">
              <a:spcAft>
                <a:spcPts val="200"/>
              </a:spcAft>
              <a:defRPr/>
            </a:pPr>
            <a:r>
              <a:rPr lang="en-GB" sz="1300" dirty="0">
                <a:hlinkClick r:id="rId8"/>
              </a:rPr>
              <a:t>Towards universal social protection for children: Achieving SDG 1.3</a:t>
            </a:r>
            <a:r>
              <a:rPr lang="en-GB" sz="1300" dirty="0"/>
              <a:t> (ILO and UNICEF, 2019).</a:t>
            </a:r>
          </a:p>
          <a:p>
            <a:pPr marL="355600" lvl="2" indent="-250825">
              <a:spcAft>
                <a:spcPts val="200"/>
              </a:spcAft>
              <a:defRPr/>
            </a:pPr>
            <a:r>
              <a:rPr lang="en-US" sz="1300" dirty="0"/>
              <a:t>Global Commission for the Future of Work: </a:t>
            </a:r>
            <a:r>
              <a:rPr lang="en-US" sz="1300" dirty="0">
                <a:hlinkClick r:id="rId9"/>
              </a:rPr>
              <a:t>Work for a brighter future (</a:t>
            </a:r>
            <a:r>
              <a:rPr lang="en-US" sz="1300" dirty="0"/>
              <a:t>ILO, 2019).</a:t>
            </a:r>
          </a:p>
          <a:p>
            <a:pPr marL="355600" lvl="2" indent="-250825">
              <a:spcAft>
                <a:spcPts val="200"/>
              </a:spcAft>
              <a:defRPr/>
            </a:pPr>
            <a:r>
              <a:rPr lang="en-US" sz="1300" dirty="0">
                <a:hlinkClick r:id="rId10" action="ppaction://hlinkfile"/>
              </a:rPr>
              <a:t>Policy resource package on extending social security to workers in the informal economy </a:t>
            </a:r>
            <a:r>
              <a:rPr lang="en-US" sz="1300" dirty="0"/>
              <a:t>(ILO, 2019)</a:t>
            </a:r>
          </a:p>
          <a:p>
            <a:pPr marL="198835" indent="-198835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Trebuchet MS" pitchFamily="34" charset="0"/>
              <a:buChar char="●"/>
              <a:defRPr/>
            </a:pPr>
            <a:endParaRPr lang="en-US" sz="1300" dirty="0">
              <a:solidFill>
                <a:schemeClr val="tx1"/>
              </a:solidFill>
              <a:hlinkClick r:id="rId4"/>
            </a:endParaRPr>
          </a:p>
          <a:p>
            <a:pPr marL="198835" indent="-198835">
              <a:buClr>
                <a:schemeClr val="accent2">
                  <a:lumMod val="75000"/>
                </a:schemeClr>
              </a:buClr>
              <a:buFont typeface="Trebuchet MS" pitchFamily="34" charset="0"/>
              <a:buChar char="●"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51707" y="2143195"/>
            <a:ext cx="5640293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4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GB" sz="1600" b="1" dirty="0">
                <a:solidFill>
                  <a:schemeClr val="accent2"/>
                </a:solidFill>
              </a:rPr>
              <a:t>International labour standards and frameworks</a:t>
            </a:r>
          </a:p>
          <a:p>
            <a:pPr marL="355600" lvl="2" indent="-250825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/>
            </a:pPr>
            <a:r>
              <a:rPr lang="en-US" sz="1300" dirty="0">
                <a:hlinkClick r:id="" action="ppaction://noaction"/>
              </a:rPr>
              <a:t>Social Protection Floors Recommendation</a:t>
            </a:r>
            <a:r>
              <a:rPr lang="en-US" sz="1300" dirty="0"/>
              <a:t>, 2012 (No. 202)</a:t>
            </a:r>
            <a:r>
              <a:rPr lang="en-GB" sz="1300" dirty="0">
                <a:hlinkClick r:id="rId11"/>
              </a:rPr>
              <a:t> </a:t>
            </a:r>
          </a:p>
          <a:p>
            <a:pPr marL="355600" lvl="2" indent="-250825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/>
            </a:pPr>
            <a:r>
              <a:rPr lang="en-GB" sz="1300" dirty="0">
                <a:hlinkClick r:id="rId12"/>
              </a:rPr>
              <a:t>Social Security (Minimum Standards) Convention</a:t>
            </a:r>
            <a:r>
              <a:rPr lang="en-GB" sz="1300" dirty="0"/>
              <a:t>, 1952 (No. 102)</a:t>
            </a:r>
          </a:p>
          <a:p>
            <a:pPr marL="355600" lvl="2" indent="-250825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/>
            </a:pPr>
            <a:r>
              <a:rPr lang="en-US" sz="1300" dirty="0">
                <a:hlinkClick r:id="rId13"/>
              </a:rPr>
              <a:t>Workers' Housing Recommendation, 1961 (No. 115)</a:t>
            </a:r>
            <a:endParaRPr lang="en-US" sz="1300" dirty="0"/>
          </a:p>
          <a:p>
            <a:pPr marL="355600" lvl="2" indent="-250825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/>
            </a:pPr>
            <a:r>
              <a:rPr lang="en-US" sz="1300" dirty="0">
                <a:hlinkClick r:id="rId11"/>
              </a:rPr>
              <a:t>Transition from the Informal to the Formal Economy Recommendation</a:t>
            </a:r>
            <a:r>
              <a:rPr lang="en-GB" sz="1300" dirty="0"/>
              <a:t>, 2015 (No. 204)</a:t>
            </a:r>
          </a:p>
          <a:p>
            <a:pPr marL="355600" lvl="2" indent="-250825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/>
            </a:pPr>
            <a:r>
              <a:rPr lang="en-US" sz="1300" dirty="0"/>
              <a:t>ILO Centenary Declaration for the Future of Work, 2019</a:t>
            </a:r>
            <a:endParaRPr lang="en-GB" sz="1300" dirty="0"/>
          </a:p>
          <a:p>
            <a:pPr fontAlgn="auto">
              <a:spcBef>
                <a:spcPts val="24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GB" sz="1600" b="1" dirty="0">
                <a:solidFill>
                  <a:schemeClr val="accent2"/>
                </a:solidFill>
              </a:rPr>
              <a:t>Web platforms</a:t>
            </a:r>
          </a:p>
          <a:p>
            <a:pPr marL="355600" lvl="2" indent="-250825"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/>
            </a:pPr>
            <a:r>
              <a:rPr lang="en-GB" sz="1300" dirty="0"/>
              <a:t>Social Protection Platform: </a:t>
            </a:r>
            <a:br>
              <a:rPr lang="en-GB" sz="1300" dirty="0"/>
            </a:br>
            <a:r>
              <a:rPr lang="en-GB" sz="1300" dirty="0">
                <a:hlinkClick r:id="rId14"/>
              </a:rPr>
              <a:t>www.social-protection.org/</a:t>
            </a:r>
            <a:endParaRPr lang="en-GB" sz="1300" dirty="0"/>
          </a:p>
          <a:p>
            <a:pPr marL="355600" lvl="2" indent="-250825"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/>
            </a:pPr>
            <a:r>
              <a:rPr lang="en-GB" sz="1300" dirty="0"/>
              <a:t>Global Partnership for Universal Social Protection:  </a:t>
            </a:r>
            <a:r>
              <a:rPr lang="en-GB" sz="1300" dirty="0">
                <a:hlinkClick r:id="rId15"/>
              </a:rPr>
              <a:t>www.USP2030.org</a:t>
            </a:r>
            <a:endParaRPr lang="en-GB" sz="1300" dirty="0"/>
          </a:p>
          <a:p>
            <a:pPr marL="355600" lvl="2" indent="-250825"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/>
            </a:pPr>
            <a:r>
              <a:rPr lang="en-GB" sz="1300" dirty="0"/>
              <a:t>Joint UN web platform on social protection and human rights: </a:t>
            </a:r>
            <a:r>
              <a:rPr lang="en-GB" sz="1300" dirty="0">
                <a:hlinkClick r:id="rId16"/>
              </a:rPr>
              <a:t>www.socialprotection-humanrights.org</a:t>
            </a:r>
            <a:br>
              <a:rPr lang="en-GB" sz="1400" kern="0" dirty="0">
                <a:solidFill>
                  <a:prstClr val="black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</a:br>
            <a:endParaRPr lang="en-GB" sz="1400" kern="0" dirty="0">
              <a:solidFill>
                <a:prstClr val="black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eaLnBrk="0" hangingPunct="0">
              <a:spcBef>
                <a:spcPts val="225"/>
              </a:spcBef>
              <a:spcAft>
                <a:spcPts val="225"/>
              </a:spcAft>
              <a:buClr>
                <a:srgbClr val="ED7D31">
                  <a:lumMod val="75000"/>
                </a:srgbClr>
              </a:buClr>
              <a:defRPr/>
            </a:pPr>
            <a:r>
              <a:rPr lang="fr-CH" sz="1300" b="1" dirty="0">
                <a:solidFill>
                  <a:schemeClr val="accent2"/>
                </a:solidFill>
              </a:rPr>
              <a:t>Contact: </a:t>
            </a:r>
            <a:r>
              <a:rPr lang="en-GB" sz="1300" dirty="0"/>
              <a:t>behrendt@ilo.org</a:t>
            </a:r>
            <a:endParaRPr lang="en-GB" sz="1300" kern="0" dirty="0">
              <a:solidFill>
                <a:srgbClr val="ED7D31">
                  <a:lumMod val="75000"/>
                </a:srgb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eaLnBrk="0" hangingPunct="0">
              <a:spcBef>
                <a:spcPts val="225"/>
              </a:spcBef>
              <a:spcAft>
                <a:spcPts val="225"/>
              </a:spcAft>
              <a:buClr>
                <a:srgbClr val="ED7D31">
                  <a:lumMod val="75000"/>
                </a:srgbClr>
              </a:buClr>
              <a:defRPr/>
            </a:pPr>
            <a:endParaRPr lang="en-GB" sz="825" kern="0" dirty="0">
              <a:solidFill>
                <a:srgbClr val="ED7D31">
                  <a:lumMod val="75000"/>
                </a:srgb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198835" indent="-198835" algn="r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ED7D31">
                  <a:lumMod val="75000"/>
                </a:srgbClr>
              </a:buClr>
              <a:defRPr/>
            </a:pPr>
            <a:endParaRPr lang="en-GB" sz="1400" kern="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198835" indent="-198835" algn="r" eaLnBrk="0" hangingPunct="0">
              <a:spcBef>
                <a:spcPct val="20000"/>
              </a:spcBef>
              <a:spcAft>
                <a:spcPct val="20000"/>
              </a:spcAft>
              <a:buClr>
                <a:srgbClr val="ED7D31">
                  <a:lumMod val="75000"/>
                </a:srgbClr>
              </a:buClr>
              <a:defRPr/>
            </a:pPr>
            <a:r>
              <a:rPr lang="en-GB" sz="1050" kern="0" dirty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</a:t>
            </a:r>
            <a:endParaRPr lang="en-GB" sz="1200" kern="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1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227C0-AD57-4F9B-BAE3-EEFB0D0EE427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22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2152648" y="279741"/>
            <a:ext cx="7886700" cy="1057274"/>
          </a:xfrm>
        </p:spPr>
        <p:txBody>
          <a:bodyPr>
            <a:noAutofit/>
          </a:bodyPr>
          <a:lstStyle/>
          <a:p>
            <a:pPr algn="ctr"/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Global Partnership for Universal Social Protection to Achieve the Sustainable Development Goals (USP2030)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782417" y="1337016"/>
            <a:ext cx="3770244" cy="4255402"/>
          </a:xfrm>
        </p:spPr>
        <p:txBody>
          <a:bodyPr>
            <a:noAutofit/>
          </a:bodyPr>
          <a:lstStyle/>
          <a:p>
            <a:pPr marL="0" indent="0">
              <a:buClr>
                <a:srgbClr val="00B0F0"/>
              </a:buClr>
              <a:buSzPct val="90000"/>
              <a:buNone/>
              <a:defRPr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Background: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>
                <a:latin typeface="Calibri" panose="020F0502020204030204" pitchFamily="34" charset="0"/>
              </a:rPr>
              <a:t>Launched in 2016 at the </a:t>
            </a:r>
            <a:br>
              <a:rPr lang="en-US" sz="1500" dirty="0">
                <a:latin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</a:rPr>
              <a:t>United Nations General Assembly in New York</a:t>
            </a:r>
          </a:p>
          <a:p>
            <a:pPr marL="0" indent="0">
              <a:buClr>
                <a:srgbClr val="00B0F0"/>
              </a:buClr>
              <a:buSzPct val="90000"/>
              <a:buNone/>
              <a:defRPr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USP2030 partners: </a:t>
            </a:r>
            <a:r>
              <a:rPr lang="en-US" sz="1500" dirty="0">
                <a:latin typeface="Calibri" panose="020F0502020204030204" pitchFamily="34" charset="0"/>
              </a:rPr>
              <a:t>World Bank and ILO (co-chairs), other multilateral and bilateral development partners, UN Member States, trade unions, civil society organizations.</a:t>
            </a:r>
          </a:p>
          <a:p>
            <a:pPr marL="0" indent="0">
              <a:buClr>
                <a:srgbClr val="00B0F0"/>
              </a:buClr>
              <a:buSzPct val="90000"/>
              <a:buNone/>
              <a:defRPr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Joint mission: </a:t>
            </a:r>
            <a:r>
              <a:rPr lang="en-US" sz="1500" dirty="0">
                <a:latin typeface="Calibri" panose="020F0502020204030204" pitchFamily="34" charset="0"/>
              </a:rPr>
              <a:t>A world where anyone who needs social protection can access it at any time.</a:t>
            </a:r>
          </a:p>
          <a:p>
            <a:pPr marL="0" indent="0">
              <a:buClr>
                <a:srgbClr val="00B0F0"/>
              </a:buClr>
              <a:buSzPct val="90000"/>
              <a:buNone/>
              <a:defRPr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Objective: </a:t>
            </a:r>
            <a:r>
              <a:rPr lang="en-US" sz="1500" dirty="0">
                <a:latin typeface="Calibri" panose="020F0502020204030204" pitchFamily="34" charset="0"/>
              </a:rPr>
              <a:t>To increase the number of countries that provide universal social protection, in line with SDG target 1.3:  “Implement nationally appropriate social protection systems and measures for all, including floors, and by 2030 achieve substantial coverage of the poor and the vulnerable.”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562158" y="1337016"/>
            <a:ext cx="3151686" cy="426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marR="0" lvl="0" indent="0" algn="just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2661" y="1337014"/>
            <a:ext cx="4856918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5738" marR="0" lvl="0" indent="-18573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 to Action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1. Protection throughout life cycle: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 universal social protection systems, including floors, that provide adequate protection throughout the life cycle;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2. Universal coverage: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universal access to social protection and ensure that social protection systems are rights-based, gender-sensitive and inclusive, leaving no one behind;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3. National ownership: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social protection strategies and policies based on national priorities and circumstances in close cooperation with all relevant actors;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4. Sustainable and equitable financing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the sustainability and fairness of social protection systems by prioritizing reliable and equitable forms of domestic financing, complemented by international cooperation and support where necessary;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5. Participation and social dialogue: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Strengthen governance of social protection systems through institutional leadership, multi-sector coordination and the participation of social partners and other relevant and representative organisations, to generate broad-based support and promote the effectiveness of services.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65" y="5474326"/>
            <a:ext cx="3084848" cy="6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3778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2152647" y="478023"/>
            <a:ext cx="7886700" cy="1057274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		Join			      !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310801" y="1811304"/>
            <a:ext cx="7426411" cy="4262673"/>
          </a:xfrm>
        </p:spPr>
        <p:txBody>
          <a:bodyPr>
            <a:noAutofit/>
          </a:bodyPr>
          <a:lstStyle/>
          <a:p>
            <a:pPr marL="41672" indent="0">
              <a:spcBef>
                <a:spcPts val="150"/>
              </a:spcBef>
              <a:spcAft>
                <a:spcPts val="150"/>
              </a:spcAft>
              <a:buClr>
                <a:srgbClr val="00B0F0"/>
              </a:buClr>
              <a:buSzPct val="90000"/>
              <a:buNone/>
              <a:tabLst>
                <a:tab pos="714375" algn="l"/>
              </a:tabLst>
              <a:defRPr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Who? </a:t>
            </a:r>
            <a:r>
              <a:rPr lang="en-US" sz="1500" dirty="0">
                <a:latin typeface="Calibri" panose="020F0502020204030204" pitchFamily="34" charset="0"/>
              </a:rPr>
              <a:t>	Countries or organizations that </a:t>
            </a:r>
          </a:p>
          <a:p>
            <a:pPr marL="1257300" indent="-185738">
              <a:spcBef>
                <a:spcPts val="150"/>
              </a:spcBef>
              <a:spcAft>
                <a:spcPts val="150"/>
              </a:spcAft>
              <a:buClr>
                <a:srgbClr val="00B0F0"/>
              </a:buClr>
              <a:buSzPct val="90000"/>
              <a:defRPr/>
            </a:pPr>
            <a:r>
              <a:rPr lang="en-US" sz="1500" dirty="0">
                <a:latin typeface="Calibri" panose="020F0502020204030204" pitchFamily="34" charset="0"/>
              </a:rPr>
              <a:t>fully support the objectives and vision of the partnership, and </a:t>
            </a:r>
          </a:p>
          <a:p>
            <a:pPr marL="1257300" indent="-185738">
              <a:spcBef>
                <a:spcPts val="150"/>
              </a:spcBef>
              <a:spcAft>
                <a:spcPts val="150"/>
              </a:spcAft>
              <a:buClr>
                <a:srgbClr val="00B0F0"/>
              </a:buClr>
              <a:buSzPct val="90000"/>
              <a:defRPr/>
            </a:pPr>
            <a:r>
              <a:rPr lang="en-US" sz="1500" dirty="0">
                <a:latin typeface="Calibri" panose="020F0502020204030204" pitchFamily="34" charset="0"/>
              </a:rPr>
              <a:t>contribute to its realization through global advocacy, knowledge exchange, country support and implementation</a:t>
            </a:r>
          </a:p>
          <a:p>
            <a:pPr marL="0" indent="0" algn="just">
              <a:buClr>
                <a:srgbClr val="00B0F0"/>
              </a:buClr>
              <a:buSzPct val="90000"/>
              <a:buNone/>
              <a:tabLst>
                <a:tab pos="714375" algn="l"/>
              </a:tabLst>
              <a:defRPr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Why? </a:t>
            </a:r>
            <a:r>
              <a:rPr lang="en-US" sz="1500" dirty="0">
                <a:latin typeface="Calibri" panose="020F0502020204030204" pitchFamily="34" charset="0"/>
              </a:rPr>
              <a:t>	Benefits of joining USP2030 include:</a:t>
            </a:r>
          </a:p>
          <a:p>
            <a:pPr marL="1257300" indent="-185738">
              <a:spcBef>
                <a:spcPts val="150"/>
              </a:spcBef>
              <a:spcAft>
                <a:spcPts val="150"/>
              </a:spcAft>
              <a:buClr>
                <a:srgbClr val="00B0F0"/>
              </a:buClr>
              <a:buSzPct val="90000"/>
              <a:defRPr/>
            </a:pPr>
            <a:r>
              <a:rPr lang="en-US" sz="1500" dirty="0">
                <a:latin typeface="Calibri" panose="020F0502020204030204" pitchFamily="34" charset="0"/>
              </a:rPr>
              <a:t>Global network of key actors with cutting-edge expertise around universal social protection and SDG target 1.3</a:t>
            </a:r>
          </a:p>
          <a:p>
            <a:pPr marL="1257300" indent="-185738">
              <a:spcBef>
                <a:spcPts val="150"/>
              </a:spcBef>
              <a:spcAft>
                <a:spcPts val="150"/>
              </a:spcAft>
              <a:buClr>
                <a:srgbClr val="00B0F0"/>
              </a:buClr>
              <a:buSzPct val="90000"/>
              <a:defRPr/>
            </a:pPr>
            <a:r>
              <a:rPr lang="en-US" sz="1500" dirty="0">
                <a:latin typeface="Calibri" panose="020F0502020204030204" pitchFamily="34" charset="0"/>
              </a:rPr>
              <a:t>Exchange of country experiences</a:t>
            </a:r>
          </a:p>
          <a:p>
            <a:pPr marL="1257300" indent="-185738">
              <a:spcBef>
                <a:spcPts val="150"/>
              </a:spcBef>
              <a:spcAft>
                <a:spcPts val="150"/>
              </a:spcAft>
              <a:buClr>
                <a:srgbClr val="00B0F0"/>
              </a:buClr>
              <a:buSzPct val="90000"/>
              <a:defRPr/>
            </a:pPr>
            <a:r>
              <a:rPr lang="en-US" sz="1500" dirty="0">
                <a:latin typeface="Calibri" panose="020F0502020204030204" pitchFamily="34" charset="0"/>
              </a:rPr>
              <a:t>Engagement in a global forum for knowledge building and sharing, bringing together all relevant stakeholders</a:t>
            </a:r>
          </a:p>
          <a:p>
            <a:pPr marL="1257300" indent="-185738">
              <a:spcBef>
                <a:spcPts val="150"/>
              </a:spcBef>
              <a:spcAft>
                <a:spcPts val="150"/>
              </a:spcAft>
              <a:buClr>
                <a:srgbClr val="00B0F0"/>
              </a:buClr>
              <a:buSzPct val="90000"/>
              <a:defRPr/>
            </a:pPr>
            <a:r>
              <a:rPr lang="en-US" sz="1500" dirty="0">
                <a:latin typeface="Calibri" panose="020F0502020204030204" pitchFamily="34" charset="0"/>
              </a:rPr>
              <a:t>Shaping the global social protection agenda</a:t>
            </a:r>
          </a:p>
          <a:p>
            <a:pPr marL="900113" indent="-900113">
              <a:buClr>
                <a:srgbClr val="00B0F0"/>
              </a:buClr>
              <a:buSzPct val="90000"/>
              <a:buNone/>
              <a:defRPr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How? </a:t>
            </a:r>
            <a:r>
              <a:rPr lang="en-US" sz="1500" b="1" dirty="0">
                <a:latin typeface="Calibri" panose="020F0502020204030204" pitchFamily="34" charset="0"/>
              </a:rPr>
              <a:t>	</a:t>
            </a:r>
            <a:r>
              <a:rPr lang="en-US" sz="1500" dirty="0">
                <a:latin typeface="Calibri" panose="020F0502020204030204" pitchFamily="34" charset="0"/>
              </a:rPr>
              <a:t>More information available </a:t>
            </a:r>
            <a:r>
              <a:rPr lang="en-GB" sz="1500" dirty="0">
                <a:latin typeface="Calibri" panose="020F0502020204030204" pitchFamily="34" charset="0"/>
              </a:rPr>
              <a:t>at </a:t>
            </a:r>
            <a:r>
              <a:rPr lang="en-GB" sz="1500" dirty="0">
                <a:latin typeface="Calibri" panose="020F0502020204030204" pitchFamily="34" charset="0"/>
                <a:hlinkClick r:id="rId3"/>
              </a:rPr>
              <a:t>https://www.usp2030.org/</a:t>
            </a:r>
            <a:r>
              <a:rPr lang="en-GB" sz="1500" dirty="0">
                <a:latin typeface="Calibri" panose="020F0502020204030204" pitchFamily="34" charset="0"/>
              </a:rPr>
              <a:t>, </a:t>
            </a:r>
            <a:br>
              <a:rPr lang="en-GB" sz="1500" dirty="0">
                <a:latin typeface="Calibri" panose="020F0502020204030204" pitchFamily="34" charset="0"/>
              </a:rPr>
            </a:br>
            <a:r>
              <a:rPr lang="en-GB" sz="1500" dirty="0">
                <a:latin typeface="Calibri" panose="020F0502020204030204" pitchFamily="34" charset="0"/>
              </a:rPr>
              <a:t>including the </a:t>
            </a:r>
            <a:r>
              <a:rPr lang="en-GB" sz="1500" dirty="0">
                <a:latin typeface="Calibri" panose="020F0502020204030204" pitchFamily="34" charset="0"/>
                <a:hlinkClick r:id="rId4"/>
              </a:rPr>
              <a:t>Call to Action </a:t>
            </a:r>
            <a:r>
              <a:rPr lang="en-GB" sz="1500" dirty="0">
                <a:latin typeface="Calibri" panose="020F0502020204030204" pitchFamily="34" charset="0"/>
              </a:rPr>
              <a:t>and information on </a:t>
            </a:r>
            <a:r>
              <a:rPr lang="en-GB" sz="1500" dirty="0">
                <a:latin typeface="Calibri" panose="020F0502020204030204" pitchFamily="34" charset="0"/>
                <a:hlinkClick r:id="rId5"/>
              </a:rPr>
              <a:t>How to Join USP2030</a:t>
            </a:r>
            <a:endParaRPr lang="en-GB" sz="1500" dirty="0">
              <a:latin typeface="Calibri" panose="020F0502020204030204" pitchFamily="34" charset="0"/>
            </a:endParaRPr>
          </a:p>
          <a:p>
            <a:pPr marL="900113" indent="-900113" algn="just">
              <a:buClr>
                <a:srgbClr val="00B0F0"/>
              </a:buClr>
              <a:buSzPct val="90000"/>
              <a:buNone/>
              <a:defRPr/>
            </a:pPr>
            <a:r>
              <a:rPr lang="en-GB" sz="1500" dirty="0">
                <a:latin typeface="Calibri" panose="020F0502020204030204" pitchFamily="34" charset="0"/>
              </a:rPr>
              <a:t>	Or contact the secretariat of USP2030: </a:t>
            </a:r>
            <a:r>
              <a:rPr lang="en-GB" sz="1500" dirty="0">
                <a:latin typeface="Calibri" panose="020F0502020204030204" pitchFamily="34" charset="0"/>
                <a:hlinkClick r:id="rId6"/>
              </a:rPr>
              <a:t>secretariat@usp2030.org</a:t>
            </a:r>
            <a:endParaRPr lang="en-US" sz="1500" dirty="0"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13" y="712128"/>
            <a:ext cx="2378969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1482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43" y="1295817"/>
            <a:ext cx="11216043" cy="462548"/>
          </a:xfrm>
        </p:spPr>
        <p:txBody>
          <a:bodyPr/>
          <a:lstStyle/>
          <a:p>
            <a:r>
              <a:rPr lang="en-GB" dirty="0"/>
              <a:t>More efforts are needed to realize the rights to social security and an adequate standard of living, including adequate housing, for 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205" y="2428428"/>
            <a:ext cx="502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Social security is a human right, but…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66467598"/>
              </p:ext>
            </p:extLst>
          </p:nvPr>
        </p:nvGraphicFramePr>
        <p:xfrm>
          <a:off x="967447" y="2731721"/>
          <a:ext cx="2407208" cy="194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5843886" y="2424804"/>
            <a:ext cx="540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Adequate housing is a human right, but…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19096" y="3029004"/>
            <a:ext cx="1713958" cy="1146997"/>
            <a:chOff x="-9512438" y="9945383"/>
            <a:chExt cx="1480602" cy="9725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44062" y="9945383"/>
              <a:ext cx="715267" cy="702034"/>
            </a:xfrm>
            <a:prstGeom prst="rect">
              <a:avLst/>
            </a:prstGeom>
            <a:noFill/>
          </p:spPr>
        </p:pic>
        <p:sp>
          <p:nvSpPr>
            <p:cNvPr id="16" name="TextBox 28"/>
            <p:cNvSpPr txBox="1"/>
            <p:nvPr/>
          </p:nvSpPr>
          <p:spPr>
            <a:xfrm>
              <a:off x="-9512438" y="10663454"/>
              <a:ext cx="1480602" cy="254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fr-CH" altLang="en-US" sz="900" dirty="0">
                  <a:solidFill>
                    <a:srgbClr val="E5233D"/>
                  </a:solidFill>
                  <a:ea typeface="Times New Roman" pitchFamily="18" charset="0"/>
                  <a:cs typeface="Arial" charset="0"/>
                </a:rPr>
                <a:t>SDG indicator 1.3.1</a:t>
              </a:r>
              <a:endParaRPr lang="en-US" altLang="en-US" sz="900" dirty="0">
                <a:solidFill>
                  <a:srgbClr val="E5233D"/>
                </a:solidFill>
                <a:ea typeface="Times New Roman" pitchFamily="18" charset="0"/>
                <a:cs typeface="Arial" charset="0"/>
              </a:endParaRPr>
            </a:p>
            <a:p>
              <a:endParaRPr lang="en-GB" sz="450" dirty="0">
                <a:solidFill>
                  <a:srgbClr val="9BC2E6"/>
                </a:solidFill>
              </a:endParaRPr>
            </a:p>
          </p:txBody>
        </p:sp>
      </p:grp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551085191"/>
              </p:ext>
            </p:extLst>
          </p:nvPr>
        </p:nvGraphicFramePr>
        <p:xfrm>
          <a:off x="6859200" y="2797760"/>
          <a:ext cx="2407208" cy="194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908719" y="4538481"/>
            <a:ext cx="4235445" cy="1267370"/>
            <a:chOff x="4225852" y="497084"/>
            <a:chExt cx="3265079" cy="2490204"/>
          </a:xfrm>
        </p:grpSpPr>
        <p:sp>
          <p:nvSpPr>
            <p:cNvPr id="19" name="Rectangle 18"/>
            <p:cNvSpPr/>
            <p:nvPr/>
          </p:nvSpPr>
          <p:spPr>
            <a:xfrm>
              <a:off x="4953794" y="639931"/>
              <a:ext cx="2537137" cy="1451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/>
              <a:r>
                <a:rPr lang="en-US" altLang="en-US" sz="1400" dirty="0">
                  <a:ea typeface="Times New Roman" pitchFamily="18" charset="0"/>
                  <a:cs typeface="Arial" charset="0"/>
                </a:rPr>
                <a:t>of the world population is not covered by at least one social protection benefit </a:t>
              </a:r>
              <a:r>
                <a:rPr lang="en-GB" sz="1400" dirty="0">
                  <a:ea typeface="Times New Roman" pitchFamily="18" charset="0"/>
                  <a:cs typeface="Arial" charset="0"/>
                </a:rPr>
                <a:t>(SDG indicator 1.3.1)</a:t>
              </a:r>
              <a:endParaRPr lang="en-US" altLang="en-US" sz="14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28393" y="2034826"/>
              <a:ext cx="3071664" cy="952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100" dirty="0">
                  <a:solidFill>
                    <a:schemeClr val="accent2"/>
                  </a:solidFill>
                </a:rPr>
                <a:t>4 billion people</a:t>
              </a:r>
              <a:r>
                <a:rPr lang="fr-CH" sz="1200" dirty="0">
                  <a:solidFill>
                    <a:schemeClr val="accent2"/>
                  </a:solidFill>
                </a:rPr>
                <a:t> </a:t>
              </a:r>
              <a:r>
                <a:rPr lang="fr-CH" altLang="en-US" sz="1400" dirty="0">
                  <a:ea typeface="Times New Roman" pitchFamily="18" charset="0"/>
                  <a:cs typeface="Arial" charset="0"/>
                </a:rPr>
                <a:t>are </a:t>
              </a:r>
              <a:r>
                <a:rPr lang="fr-CH" altLang="en-US" sz="1400" dirty="0" err="1">
                  <a:ea typeface="Times New Roman" pitchFamily="18" charset="0"/>
                  <a:cs typeface="Arial" charset="0"/>
                </a:rPr>
                <a:t>still</a:t>
              </a:r>
              <a:r>
                <a:rPr lang="fr-CH" altLang="en-US" sz="1400" dirty="0">
                  <a:ea typeface="Times New Roman" pitchFamily="18" charset="0"/>
                  <a:cs typeface="Arial" charset="0"/>
                </a:rPr>
                <a:t> </a:t>
              </a:r>
              <a:r>
                <a:rPr lang="fr-CH" altLang="en-US" sz="1400" dirty="0" err="1">
                  <a:ea typeface="Times New Roman" pitchFamily="18" charset="0"/>
                  <a:cs typeface="Arial" charset="0"/>
                </a:rPr>
                <a:t>unprotected</a:t>
              </a:r>
              <a:endParaRPr lang="en-US" altLang="en-US" sz="1400" dirty="0">
                <a:ea typeface="Times New Roman" pitchFamily="18" charset="0"/>
                <a:cs typeface="Arial" charset="0"/>
              </a:endParaRPr>
            </a:p>
            <a:p>
              <a:endParaRPr lang="en-GB" sz="450" dirty="0">
                <a:solidFill>
                  <a:srgbClr val="9BC2E6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25852" y="497084"/>
              <a:ext cx="714508" cy="1179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altLang="en-US" sz="3300" dirty="0">
                  <a:solidFill>
                    <a:schemeClr val="accent2"/>
                  </a:solidFill>
                </a:rPr>
                <a:t>55</a:t>
              </a:r>
              <a:r>
                <a:rPr lang="fr-CH" altLang="en-US" sz="2100" dirty="0">
                  <a:solidFill>
                    <a:schemeClr val="accent2"/>
                  </a:solidFill>
                </a:rPr>
                <a:t>%</a:t>
              </a:r>
              <a:r>
                <a:rPr lang="fr-CH" altLang="en-US" sz="900" dirty="0">
                  <a:solidFill>
                    <a:schemeClr val="accent2"/>
                  </a:solidFill>
                </a:rPr>
                <a:t> </a:t>
              </a:r>
              <a:endParaRPr lang="en-GB" sz="1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43886" y="4572710"/>
            <a:ext cx="5067594" cy="600164"/>
            <a:chOff x="4394779" y="896351"/>
            <a:chExt cx="4240711" cy="917416"/>
          </a:xfrm>
        </p:grpSpPr>
        <p:sp>
          <p:nvSpPr>
            <p:cNvPr id="23" name="Rectangle 22"/>
            <p:cNvSpPr/>
            <p:nvPr/>
          </p:nvSpPr>
          <p:spPr>
            <a:xfrm>
              <a:off x="5170400" y="955160"/>
              <a:ext cx="3465090" cy="799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1400" dirty="0">
                  <a:ea typeface="Times New Roman" pitchFamily="18" charset="0"/>
                  <a:cs typeface="Arial" charset="0"/>
                </a:rPr>
                <a:t>of the world’s urban population lives in slums </a:t>
              </a:r>
              <a:br>
                <a:rPr lang="en-US" altLang="en-US" sz="1400" dirty="0">
                  <a:ea typeface="Times New Roman" pitchFamily="18" charset="0"/>
                  <a:cs typeface="Arial" charset="0"/>
                </a:rPr>
              </a:br>
              <a:r>
                <a:rPr lang="en-GB" sz="1400" dirty="0">
                  <a:ea typeface="Times New Roman" pitchFamily="18" charset="0"/>
                  <a:cs typeface="Arial" charset="0"/>
                </a:rPr>
                <a:t>(SDG indicator 11.1.1)</a:t>
              </a:r>
              <a:endParaRPr lang="en-US" altLang="en-US" sz="14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94779" y="896351"/>
              <a:ext cx="775621" cy="917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altLang="en-US" sz="3300" dirty="0">
                  <a:solidFill>
                    <a:schemeClr val="accent2"/>
                  </a:solidFill>
                </a:rPr>
                <a:t>23</a:t>
              </a:r>
              <a:r>
                <a:rPr lang="fr-CH" altLang="en-US" sz="2100" dirty="0">
                  <a:solidFill>
                    <a:schemeClr val="accent2"/>
                  </a:solidFill>
                </a:rPr>
                <a:t>%</a:t>
              </a:r>
              <a:r>
                <a:rPr lang="fr-CH" altLang="en-US" sz="900" dirty="0">
                  <a:solidFill>
                    <a:schemeClr val="accent2"/>
                  </a:solidFill>
                </a:rPr>
                <a:t> </a:t>
              </a:r>
              <a:endParaRPr lang="en-GB" sz="105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6" name="AutoShape 2" descr="Sustainable Cities and Communiti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4" descr="Sustainable Cities and Communities"/>
          <p:cNvSpPr>
            <a:spLocks noChangeAspect="1" noChangeArrowheads="1"/>
          </p:cNvSpPr>
          <p:nvPr/>
        </p:nvSpPr>
        <p:spPr bwMode="auto">
          <a:xfrm>
            <a:off x="1831975" y="7937"/>
            <a:ext cx="2643845" cy="26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98" y="3048513"/>
            <a:ext cx="1307733" cy="90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089469" y="3966471"/>
            <a:ext cx="17139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fr-CH" altLang="en-US" sz="900" dirty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SDG indicator 11.1.1</a:t>
            </a:r>
            <a:endParaRPr lang="en-US" altLang="en-US" sz="900" dirty="0">
              <a:solidFill>
                <a:srgbClr val="FFC000"/>
              </a:solidFill>
              <a:ea typeface="Times New Roman" pitchFamily="18" charset="0"/>
              <a:cs typeface="Arial" charset="0"/>
            </a:endParaRPr>
          </a:p>
          <a:p>
            <a:endParaRPr lang="en-GB" sz="450" dirty="0">
              <a:solidFill>
                <a:srgbClr val="9BC2E6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4479479" y="3282456"/>
            <a:ext cx="2507793" cy="664928"/>
          </a:xfrm>
          <a:prstGeom prst="leftRightArrow">
            <a:avLst>
              <a:gd name="adj1" fmla="val 50000"/>
              <a:gd name="adj2" fmla="val 4047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Interconnections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59250" y="5259073"/>
            <a:ext cx="5561791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/>
              <a:t>Lack</a:t>
            </a:r>
            <a:r>
              <a:rPr lang="fr-CH" sz="1400" dirty="0"/>
              <a:t> of </a:t>
            </a:r>
            <a:r>
              <a:rPr lang="fr-CH" sz="1400" dirty="0" err="1"/>
              <a:t>access</a:t>
            </a:r>
            <a:r>
              <a:rPr lang="fr-CH" sz="1400" dirty="0"/>
              <a:t> to </a:t>
            </a:r>
            <a:r>
              <a:rPr lang="fr-CH" sz="1400" dirty="0" err="1"/>
              <a:t>adequate</a:t>
            </a:r>
            <a:r>
              <a:rPr lang="fr-CH" sz="1400" dirty="0"/>
              <a:t> </a:t>
            </a:r>
            <a:r>
              <a:rPr lang="fr-CH" sz="1400" dirty="0" err="1"/>
              <a:t>housing</a:t>
            </a:r>
            <a:r>
              <a:rPr lang="fr-CH" sz="1400" dirty="0"/>
              <a:t>:</a:t>
            </a:r>
          </a:p>
          <a:p>
            <a:pPr marL="252000" lvl="5" indent="-252000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</a:pPr>
            <a:r>
              <a:rPr lang="fr-CH" sz="1400" dirty="0" err="1"/>
              <a:t>Material</a:t>
            </a:r>
            <a:r>
              <a:rPr lang="fr-CH" sz="1400" dirty="0"/>
              <a:t> and social aspects</a:t>
            </a:r>
          </a:p>
          <a:p>
            <a:pPr marL="252000" lvl="5" indent="-252000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</a:pPr>
            <a:r>
              <a:rPr lang="fr-CH" sz="1400" dirty="0" err="1"/>
              <a:t>Systemic</a:t>
            </a:r>
            <a:r>
              <a:rPr lang="fr-CH" sz="1400" dirty="0"/>
              <a:t> discrimination and social exclusion</a:t>
            </a:r>
          </a:p>
          <a:p>
            <a:pPr marL="252000" lvl="5" indent="-252000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</a:pPr>
            <a:r>
              <a:rPr lang="fr-CH" sz="1400" dirty="0" err="1"/>
              <a:t>Rights-holders</a:t>
            </a:r>
            <a:r>
              <a:rPr lang="fr-CH" sz="1400" dirty="0"/>
              <a:t> </a:t>
            </a:r>
            <a:r>
              <a:rPr lang="fr-CH" sz="1400" dirty="0" err="1"/>
              <a:t>agency</a:t>
            </a:r>
            <a:r>
              <a:rPr lang="fr-CH" sz="1400" dirty="0"/>
              <a:t> and participation</a:t>
            </a:r>
            <a:endParaRPr lang="en-GB" sz="1400" dirty="0"/>
          </a:p>
        </p:txBody>
      </p:sp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4565" y="4259293"/>
            <a:ext cx="1402229" cy="18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5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04" y="1293527"/>
            <a:ext cx="11210924" cy="720000"/>
          </a:xfrm>
        </p:spPr>
        <p:txBody>
          <a:bodyPr/>
          <a:lstStyle/>
          <a:p>
            <a:r>
              <a:rPr lang="en-GB" sz="2400" dirty="0"/>
              <a:t>Effective social protection systems can prevent poverty </a:t>
            </a:r>
            <a:br>
              <a:rPr lang="en-GB" sz="2400" dirty="0"/>
            </a:br>
            <a:r>
              <a:rPr lang="en-GB" sz="2400" dirty="0"/>
              <a:t>and facilitate access to adequate housing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55401722"/>
              </p:ext>
            </p:extLst>
          </p:nvPr>
        </p:nvGraphicFramePr>
        <p:xfrm>
          <a:off x="639567" y="2164890"/>
          <a:ext cx="4338743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39566" y="5862065"/>
            <a:ext cx="4969663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050" dirty="0"/>
              <a:t>Figure 1: Social protection expenditure (including health, percentage of GDP) and percent of population living on less than $3.2 per day, latest available years</a:t>
            </a:r>
          </a:p>
          <a:p>
            <a:r>
              <a:rPr lang="en-GB" sz="1050" dirty="0"/>
              <a:t>Source: World Social Protection Report 2017-2019 (ILO, 2017) and </a:t>
            </a:r>
            <a:r>
              <a:rPr lang="en-GB" sz="1050" dirty="0" err="1"/>
              <a:t>PovcalNet</a:t>
            </a:r>
            <a:r>
              <a:rPr lang="en-GB" sz="1050" dirty="0"/>
              <a:t> (World Bank, 2019, data accessed in May 2019).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76948629"/>
              </p:ext>
            </p:extLst>
          </p:nvPr>
        </p:nvGraphicFramePr>
        <p:xfrm>
          <a:off x="5718411" y="2228993"/>
          <a:ext cx="4244453" cy="3633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5609229" y="5870179"/>
            <a:ext cx="4793484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050" dirty="0"/>
              <a:t>Figure 2: Effective social protection coverage (SDG indicator 1.3.1) and urban population living in slums (SDG indicator 11.1.1), 2014/2015</a:t>
            </a:r>
          </a:p>
          <a:p>
            <a:r>
              <a:rPr lang="en-GB" sz="1050" dirty="0"/>
              <a:t>Source: ILO World Social Protection Report 2017-2019 (ILO, 2017) and UN-Habitat (2019, data accessed in May 2019).</a:t>
            </a:r>
          </a:p>
        </p:txBody>
      </p:sp>
    </p:spTree>
    <p:extLst>
      <p:ext uri="{BB962C8B-B14F-4D97-AF65-F5344CB8AC3E}">
        <p14:creationId xmlns:p14="http://schemas.microsoft.com/office/powerpoint/2010/main" val="323842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08544" y="2577698"/>
            <a:ext cx="3064041" cy="3049689"/>
            <a:chOff x="3402487" y="1358840"/>
            <a:chExt cx="4085388" cy="40662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487" y="1358840"/>
              <a:ext cx="4085388" cy="40662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13580" y="2908939"/>
              <a:ext cx="226319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b="1" dirty="0">
                  <a:solidFill>
                    <a:schemeClr val="accent5">
                      <a:lumMod val="75000"/>
                    </a:schemeClr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SOCIAL PROTECTION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64171" y="2779093"/>
            <a:ext cx="4424354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SDG3: Ensure health lives and promote well being for all at all ages</a:t>
            </a:r>
          </a:p>
          <a:p>
            <a:pPr>
              <a:spcAft>
                <a:spcPts val="450"/>
              </a:spcAft>
              <a:tabLst>
                <a:tab pos="338138" algn="l"/>
              </a:tabLst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3.8: Achieve universal health coverage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2043" y="3632550"/>
            <a:ext cx="4294088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400" dirty="0">
                <a:solidFill>
                  <a:srgbClr val="EE411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SDG5: Achieve gender equality and empower all women and girls</a:t>
            </a:r>
          </a:p>
          <a:p>
            <a:pPr>
              <a:spcAft>
                <a:spcPts val="450"/>
              </a:spcAft>
            </a:pPr>
            <a:r>
              <a:rPr lang="en-US" sz="1200" dirty="0">
                <a:solidFill>
                  <a:srgbClr val="EE411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5.4 Recognize and value unpaid care and domestic work</a:t>
            </a:r>
          </a:p>
          <a:p>
            <a:pPr>
              <a:spcAft>
                <a:spcPts val="450"/>
              </a:spcAft>
              <a:tabLst>
                <a:tab pos="466725" algn="l"/>
              </a:tabLst>
            </a:pPr>
            <a:r>
              <a:rPr lang="en-US" sz="1100" dirty="0">
                <a:solidFill>
                  <a:srgbClr val="C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3296" y="5515394"/>
            <a:ext cx="4601901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tabLst>
                <a:tab pos="466725" algn="l"/>
              </a:tabLst>
            </a:pPr>
            <a:r>
              <a:rPr lang="en-US" sz="1400" dirty="0">
                <a:solidFill>
                  <a:srgbClr val="991F3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SDG8: Promote decent work and economic growth</a:t>
            </a:r>
          </a:p>
          <a:p>
            <a:pPr>
              <a:spcAft>
                <a:spcPts val="450"/>
              </a:spcAft>
              <a:tabLst>
                <a:tab pos="265510" algn="l"/>
              </a:tabLst>
            </a:pPr>
            <a:r>
              <a:rPr lang="en-US" sz="1200" dirty="0">
                <a:solidFill>
                  <a:srgbClr val="991F3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8.5: Achieve full and productive employment and decent work for all women and men, including for young people and persons with disabilities, and equal pay for work of equal value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7162" y="5517272"/>
            <a:ext cx="5035397" cy="117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1400" dirty="0">
                <a:solidFill>
                  <a:srgbClr val="D50974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SDG10: Reduce inequality within and among countries</a:t>
            </a:r>
          </a:p>
          <a:p>
            <a:pPr>
              <a:spcAft>
                <a:spcPts val="450"/>
              </a:spcAft>
              <a:tabLst>
                <a:tab pos="265510" algn="l"/>
                <a:tab pos="2286000" algn="l"/>
              </a:tabLst>
            </a:pPr>
            <a:r>
              <a:rPr lang="en-US" sz="1200" dirty="0">
                <a:solidFill>
                  <a:srgbClr val="D50974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10.4: Adopt policies, especially fiscal, wage, and social protection policies, and progressively achieve greater equality</a:t>
            </a:r>
          </a:p>
          <a:p>
            <a:pPr>
              <a:spcAft>
                <a:spcPts val="450"/>
              </a:spcAft>
              <a:tabLst>
                <a:tab pos="265510" algn="l"/>
                <a:tab pos="2286000" algn="l"/>
              </a:tabLst>
            </a:pPr>
            <a:r>
              <a:rPr lang="en-US" sz="1200" dirty="0">
                <a:solidFill>
                  <a:srgbClr val="D50974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10.7 Facilitate orderly, safe, regular and responsible migration and mobility of people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8362" y="4388314"/>
            <a:ext cx="3867816" cy="95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SDG11: Make cities and human settlements inclusive, safe, resilient, and sustainable</a:t>
            </a:r>
          </a:p>
          <a:p>
            <a:pPr>
              <a:spcAft>
                <a:spcPts val="450"/>
              </a:spcAft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11.1: Ensure access to adequate, safe and affordable housing and basic services and upgrade slums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4221" y="4446451"/>
            <a:ext cx="4421910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SDG6: Ensure availability and sustainable management of water and sanitation for all</a:t>
            </a:r>
          </a:p>
          <a:p>
            <a:pPr>
              <a:spcAft>
                <a:spcPts val="450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6.2 Achieve access to adequate and equitable sanitation and hygiene for all</a:t>
            </a:r>
          </a:p>
          <a:p>
            <a:pPr>
              <a:spcAft>
                <a:spcPts val="450"/>
              </a:spcAft>
              <a:tabLst>
                <a:tab pos="466725" algn="l"/>
              </a:tabLst>
            </a:pPr>
            <a:r>
              <a:rPr lang="en-US" sz="1100" dirty="0">
                <a:solidFill>
                  <a:srgbClr val="C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03295" y="2552595"/>
            <a:ext cx="3895577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1400" dirty="0">
                <a:solidFill>
                  <a:srgbClr val="2F75B5"/>
                </a:solidFill>
                <a:ea typeface="Noto Emoji" panose="020B0509040504020204" pitchFamily="49" charset="0"/>
                <a:cs typeface="Segoe UI" panose="020B0502040204020203" pitchFamily="34" charset="0"/>
              </a:rPr>
              <a:t>SDG16: </a:t>
            </a:r>
            <a:r>
              <a:rPr lang="en-GB" sz="1400" dirty="0">
                <a:solidFill>
                  <a:srgbClr val="2F75B5"/>
                </a:solidFill>
                <a:ea typeface="Noto Emoji" panose="020B0509040504020204" pitchFamily="49" charset="0"/>
                <a:cs typeface="Segoe UI" panose="020B0502040204020203" pitchFamily="34" charset="0"/>
              </a:rPr>
              <a:t>Peace, justice and strong institutions</a:t>
            </a:r>
            <a:endParaRPr lang="en-US" sz="1400" dirty="0">
              <a:solidFill>
                <a:srgbClr val="2F75B5"/>
              </a:solidFill>
              <a:ea typeface="Noto Emoji" panose="020B0509040504020204" pitchFamily="49" charset="0"/>
              <a:cs typeface="Segoe UI" panose="020B0502040204020203" pitchFamily="34" charset="0"/>
            </a:endParaRPr>
          </a:p>
          <a:p>
            <a:pPr>
              <a:spcAft>
                <a:spcPts val="450"/>
              </a:spcAft>
              <a:tabLst>
                <a:tab pos="265510" algn="l"/>
                <a:tab pos="2286000" algn="l"/>
              </a:tabLst>
            </a:pPr>
            <a:r>
              <a:rPr lang="en-US" sz="1200" dirty="0">
                <a:solidFill>
                  <a:srgbClr val="2F75B5"/>
                </a:solidFill>
                <a:ea typeface="Noto Emoji" panose="020B0509040504020204" pitchFamily="49" charset="0"/>
                <a:cs typeface="Segoe UI" panose="020B0502040204020203" pitchFamily="34" charset="0"/>
              </a:rPr>
              <a:t>16.6: Develop effective, accountable and </a:t>
            </a:r>
            <a:br>
              <a:rPr lang="en-US" sz="1200" dirty="0">
                <a:solidFill>
                  <a:srgbClr val="2F75B5"/>
                </a:solidFill>
                <a:ea typeface="Noto Emoji" panose="020B0509040504020204" pitchFamily="49" charset="0"/>
                <a:cs typeface="Segoe UI" panose="020B0502040204020203" pitchFamily="34" charset="0"/>
              </a:rPr>
            </a:br>
            <a:r>
              <a:rPr lang="en-US" sz="1200" dirty="0">
                <a:solidFill>
                  <a:srgbClr val="2F75B5"/>
                </a:solidFill>
                <a:ea typeface="Noto Emoji" panose="020B0509040504020204" pitchFamily="49" charset="0"/>
                <a:cs typeface="Segoe UI" panose="020B0502040204020203" pitchFamily="34" charset="0"/>
              </a:rPr>
              <a:t>transparent institutions at all levels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0376" y="1132508"/>
            <a:ext cx="1022054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34" charset="-128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5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Social protection in the Sustainable Development Agenda</a:t>
            </a:r>
            <a:br>
              <a:rPr lang="en-US" sz="25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</a:br>
            <a:r>
              <a:rPr lang="en-US" sz="25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to leave no one behind: interconnecting SDGs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6841" y="2158368"/>
            <a:ext cx="5969290" cy="55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400" dirty="0">
                <a:solidFill>
                  <a:srgbClr val="C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SDG1: End poverty in all its forms</a:t>
            </a:r>
          </a:p>
          <a:p>
            <a:pPr>
              <a:spcAft>
                <a:spcPts val="450"/>
              </a:spcAft>
              <a:tabLst>
                <a:tab pos="466725" algn="l"/>
              </a:tabLst>
            </a:pPr>
            <a:r>
              <a:rPr lang="en-US" sz="1200" dirty="0">
                <a:solidFill>
                  <a:srgbClr val="C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	1.3: Social protection systems and measures for all, including floors</a:t>
            </a:r>
          </a:p>
        </p:txBody>
      </p:sp>
    </p:spTree>
    <p:extLst>
      <p:ext uri="{BB962C8B-B14F-4D97-AF65-F5344CB8AC3E}">
        <p14:creationId xmlns:p14="http://schemas.microsoft.com/office/powerpoint/2010/main" val="354922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341194" y="1213829"/>
            <a:ext cx="1126491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5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One major challenge: Underinvestment in social protection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08423" y="2214818"/>
            <a:ext cx="8297476" cy="3850342"/>
            <a:chOff x="287524" y="1401925"/>
            <a:chExt cx="8297476" cy="38503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304"/>
            <a:stretch/>
          </p:blipFill>
          <p:spPr>
            <a:xfrm>
              <a:off x="287524" y="1465329"/>
              <a:ext cx="8297476" cy="378693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03548" y="1401925"/>
              <a:ext cx="71816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12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Public social protection expenditure, excluding health, latest available year (percentage of GDP)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78686" y="4808498"/>
            <a:ext cx="2995147" cy="1256662"/>
            <a:chOff x="6496258" y="5486505"/>
            <a:chExt cx="2995147" cy="1256662"/>
          </a:xfrm>
        </p:grpSpPr>
        <p:sp>
          <p:nvSpPr>
            <p:cNvPr id="12" name="Rectangle 11"/>
            <p:cNvSpPr/>
            <p:nvPr/>
          </p:nvSpPr>
          <p:spPr>
            <a:xfrm>
              <a:off x="6496258" y="5537374"/>
              <a:ext cx="138439" cy="144016"/>
            </a:xfrm>
            <a:prstGeom prst="rect">
              <a:avLst/>
            </a:prstGeom>
            <a:solidFill>
              <a:srgbClr val="E4EFF9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39234" y="5486505"/>
              <a:ext cx="2841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000" kern="0" dirty="0">
                  <a:solidFill>
                    <a:srgbClr val="000000"/>
                  </a:solidFill>
                </a:rPr>
                <a:t>Less than 5 per cent</a:t>
              </a:r>
              <a:endParaRPr lang="en-GB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38085" y="5747744"/>
              <a:ext cx="257843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000" kern="0" dirty="0">
                  <a:solidFill>
                    <a:srgbClr val="000000"/>
                  </a:solidFill>
                </a:rPr>
                <a:t>From 5 to less than 10 per cent</a:t>
              </a:r>
              <a:endParaRPr lang="en-GB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49468" y="5992181"/>
              <a:ext cx="2841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000" kern="0" dirty="0">
                  <a:solidFill>
                    <a:srgbClr val="000000"/>
                  </a:solidFill>
                </a:rPr>
                <a:t>From 10 to less than 15 per cent</a:t>
              </a:r>
              <a:endParaRPr lang="en-GB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27698" y="6254733"/>
              <a:ext cx="2841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000" kern="0" dirty="0">
                  <a:solidFill>
                    <a:srgbClr val="000000"/>
                  </a:solidFill>
                </a:rPr>
                <a:t>15 per cent and above</a:t>
              </a:r>
              <a:endParaRPr lang="en-GB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27697" y="6496946"/>
              <a:ext cx="2841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kern="0" dirty="0">
                  <a:solidFill>
                    <a:srgbClr val="000000"/>
                  </a:solidFill>
                </a:rPr>
                <a:t>No data</a:t>
              </a:r>
              <a:endParaRPr lang="en-GB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97618" y="5794144"/>
              <a:ext cx="138439" cy="144016"/>
            </a:xfrm>
            <a:prstGeom prst="rect">
              <a:avLst/>
            </a:prstGeom>
            <a:solidFill>
              <a:srgbClr val="AFCEEB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97618" y="6037477"/>
              <a:ext cx="138439" cy="144016"/>
            </a:xfrm>
            <a:prstGeom prst="rect">
              <a:avLst/>
            </a:prstGeom>
            <a:solidFill>
              <a:srgbClr val="5890C4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99646" y="6298758"/>
              <a:ext cx="138439" cy="144016"/>
            </a:xfrm>
            <a:prstGeom prst="rect">
              <a:avLst/>
            </a:prstGeom>
            <a:solidFill>
              <a:srgbClr val="556D8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96258" y="6544775"/>
              <a:ext cx="138439" cy="14401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208423" y="6310762"/>
            <a:ext cx="5410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05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Source: </a:t>
            </a:r>
            <a:r>
              <a:rPr lang="en-US" altLang="en-US" sz="105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  <a:hlinkClick r:id="rId4"/>
              </a:rPr>
              <a:t>ILO, World Social Protection Report 2017-19</a:t>
            </a:r>
            <a:endParaRPr lang="en-GB" altLang="en-US" sz="1050" dirty="0">
              <a:solidFill>
                <a:srgbClr val="000000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b="894"/>
          <a:stretch/>
        </p:blipFill>
        <p:spPr>
          <a:xfrm>
            <a:off x="475619" y="4887010"/>
            <a:ext cx="1208429" cy="16853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1194" y="2136301"/>
            <a:ext cx="3937492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5" indent="-252000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</a:pPr>
            <a:r>
              <a:rPr lang="en-US" sz="1600" dirty="0"/>
              <a:t>Coverage gaps are associated to underinvestment in social protection</a:t>
            </a:r>
          </a:p>
          <a:p>
            <a:pPr marL="252000" lvl="5" indent="-252000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</a:pPr>
            <a:r>
              <a:rPr lang="en-US" sz="1600" dirty="0"/>
              <a:t>Negative impacts of austerity or fiscal consolidation cuts: narrow-targeting or eliminating schemes</a:t>
            </a:r>
          </a:p>
          <a:p>
            <a:pPr marL="252000" lvl="5" indent="-252000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</a:pPr>
            <a:r>
              <a:rPr lang="en-US" sz="1600" dirty="0"/>
              <a:t>Cost estimate: 527 billion US$ would be needed to finance a set of social protection floor cash benefits in developing countries </a:t>
            </a:r>
          </a:p>
        </p:txBody>
      </p:sp>
      <p:pic>
        <p:nvPicPr>
          <p:cNvPr id="1026" name="Picture 2" descr="publicati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62" y="4887010"/>
            <a:ext cx="1171775" cy="167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7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15" y="1291441"/>
            <a:ext cx="11625151" cy="7200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4214813" algn="l"/>
              </a:tabLst>
            </a:pPr>
            <a:r>
              <a:rPr lang="en-GB" dirty="0"/>
              <a:t>The importance of a social protection floor… and more!</a:t>
            </a:r>
            <a:br>
              <a:rPr lang="en-GB" dirty="0"/>
            </a:br>
            <a:r>
              <a:rPr lang="en-GB" sz="2000" b="0" dirty="0"/>
              <a:t>International framework provided by ILO Recommendation, 2012 (No. 202)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342933" y="2373943"/>
            <a:ext cx="6834379" cy="3898863"/>
            <a:chOff x="858940" y="2428046"/>
            <a:chExt cx="6834379" cy="3898863"/>
          </a:xfrm>
        </p:grpSpPr>
        <p:sp>
          <p:nvSpPr>
            <p:cNvPr id="36" name="Right Triangle 35"/>
            <p:cNvSpPr/>
            <p:nvPr/>
          </p:nvSpPr>
          <p:spPr>
            <a:xfrm flipH="1">
              <a:off x="3671013" y="2537694"/>
              <a:ext cx="3522915" cy="1689769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ight Triangle 36"/>
            <p:cNvSpPr/>
            <p:nvPr/>
          </p:nvSpPr>
          <p:spPr>
            <a:xfrm flipH="1">
              <a:off x="5499809" y="2504625"/>
              <a:ext cx="1696673" cy="834921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58940" y="2428046"/>
              <a:ext cx="6834379" cy="3898863"/>
              <a:chOff x="1535886" y="1773410"/>
              <a:chExt cx="5266229" cy="3181985"/>
            </a:xfrm>
          </p:grpSpPr>
          <p:sp>
            <p:nvSpPr>
              <p:cNvPr id="23" name="TextBox 27"/>
              <p:cNvSpPr txBox="1"/>
              <p:nvPr/>
            </p:nvSpPr>
            <p:spPr>
              <a:xfrm>
                <a:off x="1535886" y="2113409"/>
                <a:ext cx="1182131" cy="1160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r">
                  <a:lnSpc>
                    <a:spcPct val="80000"/>
                  </a:lnSpc>
                  <a:defRPr/>
                </a:pPr>
                <a:r>
                  <a:rPr lang="de-DE" sz="1200" i="1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rPr>
                  <a:t>Vertical dimension:</a:t>
                </a:r>
                <a:r>
                  <a:rPr lang="de-DE" sz="12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rPr>
                  <a:t> progressively ensuring </a:t>
                </a:r>
                <a:br>
                  <a:rPr lang="de-DE" sz="12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rPr>
                </a:br>
                <a:r>
                  <a:rPr lang="de-DE" sz="12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rPr>
                  <a:t>higher levels of protection, guided by Convention No.102 and </a:t>
                </a:r>
                <a:br>
                  <a:rPr lang="de-DE" sz="12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rPr>
                </a:br>
                <a:r>
                  <a:rPr lang="de-DE" sz="12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rPr>
                  <a:t> more advanced standards</a:t>
                </a:r>
              </a:p>
            </p:txBody>
          </p:sp>
          <p:cxnSp>
            <p:nvCxnSpPr>
              <p:cNvPr id="26" name="Straight Arrow Connector 20"/>
              <p:cNvCxnSpPr>
                <a:cxnSpLocks noChangeShapeType="1"/>
              </p:cNvCxnSpPr>
              <p:nvPr/>
            </p:nvCxnSpPr>
            <p:spPr bwMode="auto">
              <a:xfrm flipH="1">
                <a:off x="3465161" y="4318503"/>
                <a:ext cx="2922150" cy="0"/>
              </a:xfrm>
              <a:prstGeom prst="straightConnector1">
                <a:avLst/>
              </a:prstGeom>
              <a:noFill/>
              <a:ln w="38100" algn="ctr">
                <a:solidFill>
                  <a:schemeClr val="accent2">
                    <a:lumMod val="50000"/>
                  </a:schemeClr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2975452" y="4397762"/>
                <a:ext cx="3822601" cy="557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>
                  <a:lnSpc>
                    <a:spcPct val="80000"/>
                  </a:lnSpc>
                  <a:spcBef>
                    <a:spcPts val="225"/>
                  </a:spcBef>
                  <a:spcAft>
                    <a:spcPts val="225"/>
                  </a:spcAft>
                  <a:defRPr/>
                </a:pPr>
                <a:r>
                  <a:rPr lang="de-DE" sz="1200" b="1" i="1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Horizontal dimension</a:t>
                </a:r>
                <a:r>
                  <a:rPr lang="de-DE" sz="120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:</a:t>
                </a:r>
                <a:br>
                  <a:rPr lang="de-DE" sz="120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</a:br>
                <a:r>
                  <a:rPr lang="de-DE" sz="120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Guaranteeing access to essential health care </a:t>
                </a:r>
                <a:br>
                  <a:rPr lang="de-DE" sz="120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</a:br>
                <a:r>
                  <a:rPr lang="de-DE" sz="120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and minimum income security for all, </a:t>
                </a:r>
                <a:br>
                  <a:rPr lang="de-DE" sz="120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</a:br>
                <a:r>
                  <a:rPr lang="de-DE" sz="120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guided by Recommendation No. 202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294652" y="3346269"/>
                <a:ext cx="15074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  <a:latin typeface="+mj-lt"/>
                  </a:rPr>
                  <a:t>Social insurance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611321" y="1773410"/>
                <a:ext cx="3845970" cy="2459891"/>
                <a:chOff x="1071717" y="2360342"/>
                <a:chExt cx="4433816" cy="2459891"/>
              </a:xfrm>
            </p:grpSpPr>
            <p:grpSp>
              <p:nvGrpSpPr>
                <p:cNvPr id="9" name="Group 5"/>
                <p:cNvGrpSpPr>
                  <a:grpSpLocks/>
                </p:cNvGrpSpPr>
                <p:nvPr/>
              </p:nvGrpSpPr>
              <p:grpSpPr bwMode="auto">
                <a:xfrm>
                  <a:off x="1071717" y="2360342"/>
                  <a:ext cx="4433816" cy="2459891"/>
                  <a:chOff x="2092" y="9219"/>
                  <a:chExt cx="7584" cy="2916"/>
                </a:xfrm>
              </p:grpSpPr>
              <p:sp>
                <p:nvSpPr>
                  <p:cNvPr id="10" name="AutoShape 19"/>
                  <p:cNvSpPr>
                    <a:spLocks noChangeShapeType="1"/>
                  </p:cNvSpPr>
                  <p:nvPr/>
                </p:nvSpPr>
                <p:spPr bwMode="auto">
                  <a:xfrm>
                    <a:off x="3619" y="11684"/>
                    <a:ext cx="59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7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81" y="11760"/>
                    <a:ext cx="5157" cy="34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r>
                      <a:rPr lang="en-GB" sz="1200" dirty="0">
                        <a:solidFill>
                          <a:schemeClr val="tx2"/>
                        </a:solidFill>
                        <a:latin typeface="+mj-lt"/>
                        <a:ea typeface="Calibri" pitchFamily="34" charset="0"/>
                        <a:cs typeface="Times New Roman" pitchFamily="18" charset="0"/>
                      </a:rPr>
                      <a:t>individual/household income</a:t>
                    </a:r>
                    <a:endParaRPr lang="en-GB" sz="1200" dirty="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619" y="10960"/>
                    <a:ext cx="5920" cy="724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7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19" y="10958"/>
                    <a:ext cx="5986" cy="74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GB" sz="1400" dirty="0">
                        <a:solidFill>
                          <a:prstClr val="white"/>
                        </a:solidFill>
                        <a:ea typeface="Calibri" pitchFamily="34" charset="0"/>
                        <a:cs typeface="Times New Roman" pitchFamily="18" charset="0"/>
                      </a:rPr>
                      <a:t>social protection floor: basic income security </a:t>
                    </a:r>
                    <a:br>
                      <a:rPr lang="en-GB" sz="1400" dirty="0">
                        <a:solidFill>
                          <a:prstClr val="white"/>
                        </a:solidFill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GB" sz="1400" dirty="0">
                        <a:solidFill>
                          <a:prstClr val="white"/>
                        </a:solidFill>
                        <a:ea typeface="Calibri" pitchFamily="34" charset="0"/>
                        <a:cs typeface="Times New Roman" pitchFamily="18" charset="0"/>
                      </a:rPr>
                      <a:t>and access to health care for all</a:t>
                    </a:r>
                    <a:endParaRPr lang="en-GB" sz="14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2" y="10146"/>
                    <a:ext cx="1554" cy="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 eaLnBrk="0" hangingPunct="0">
                      <a:defRPr/>
                    </a:pPr>
                    <a:r>
                      <a:rPr lang="en-GB" sz="1200" dirty="0">
                        <a:solidFill>
                          <a:schemeClr val="tx2"/>
                        </a:solidFill>
                        <a:latin typeface="+mj-lt"/>
                        <a:ea typeface="Calibri" pitchFamily="34" charset="0"/>
                        <a:cs typeface="Times New Roman" pitchFamily="18" charset="0"/>
                      </a:rPr>
                      <a:t>level of protection</a:t>
                    </a:r>
                    <a:endParaRPr lang="en-GB" sz="1200" dirty="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7" name="AutoShap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19" y="9314"/>
                    <a:ext cx="0" cy="23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7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5" y="9219"/>
                    <a:ext cx="1231" cy="37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 eaLnBrk="0" hangingPunct="0">
                      <a:defRPr/>
                    </a:pPr>
                    <a:r>
                      <a:rPr lang="en-GB" sz="1200" dirty="0">
                        <a:solidFill>
                          <a:schemeClr val="tx2"/>
                        </a:solidFill>
                        <a:latin typeface="+mj-lt"/>
                        <a:ea typeface="Calibri" pitchFamily="34" charset="0"/>
                        <a:cs typeface="Times New Roman" pitchFamily="18" charset="0"/>
                      </a:rPr>
                      <a:t>high</a:t>
                    </a:r>
                    <a:endParaRPr lang="en-GB" sz="1200" dirty="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6" y="11760"/>
                    <a:ext cx="1090" cy="28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 eaLnBrk="0" hangingPunct="0">
                      <a:defRPr/>
                    </a:pPr>
                    <a:r>
                      <a:rPr lang="en-GB" sz="1100" dirty="0">
                        <a:solidFill>
                          <a:schemeClr val="tx2"/>
                        </a:solidFill>
                        <a:latin typeface="+mj-lt"/>
                        <a:ea typeface="Calibri" pitchFamily="34" charset="0"/>
                        <a:cs typeface="Times New Roman" pitchFamily="18" charset="0"/>
                      </a:rPr>
                      <a:t>high</a:t>
                    </a:r>
                    <a:endParaRPr lang="en-GB" sz="1100" dirty="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6" y="11760"/>
                    <a:ext cx="1229" cy="37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r>
                      <a:rPr lang="en-GB" sz="1200" dirty="0">
                        <a:solidFill>
                          <a:schemeClr val="tx2"/>
                        </a:solidFill>
                        <a:latin typeface="+mj-lt"/>
                        <a:ea typeface="Calibri" pitchFamily="34" charset="0"/>
                        <a:cs typeface="Times New Roman" pitchFamily="18" charset="0"/>
                      </a:rPr>
                      <a:t>low</a:t>
                    </a:r>
                    <a:endParaRPr lang="en-GB" sz="1200" dirty="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5" y="11310"/>
                    <a:ext cx="1231" cy="37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 eaLnBrk="0" hangingPunct="0">
                      <a:defRPr/>
                    </a:pPr>
                    <a:r>
                      <a:rPr lang="en-GB" sz="1200" dirty="0">
                        <a:solidFill>
                          <a:schemeClr val="tx2"/>
                        </a:solidFill>
                        <a:latin typeface="+mj-lt"/>
                        <a:ea typeface="Calibri" pitchFamily="34" charset="0"/>
                        <a:cs typeface="Times New Roman" pitchFamily="18" charset="0"/>
                      </a:rPr>
                      <a:t>low</a:t>
                    </a:r>
                    <a:endParaRPr lang="en-GB" sz="1200" dirty="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4070975" y="2729981"/>
                  <a:ext cx="1431618" cy="406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sz="1050" dirty="0">
                      <a:solidFill>
                        <a:schemeClr val="accent1"/>
                      </a:solidFill>
                      <a:latin typeface="+mj-lt"/>
                    </a:rPr>
                    <a:t>voluntary </a:t>
                  </a:r>
                  <a:br>
                    <a:rPr lang="en-GB" sz="1050" dirty="0">
                      <a:solidFill>
                        <a:schemeClr val="accent1"/>
                      </a:solidFill>
                      <a:latin typeface="+mj-lt"/>
                    </a:rPr>
                  </a:br>
                  <a:r>
                    <a:rPr lang="en-GB" sz="1050" dirty="0">
                      <a:solidFill>
                        <a:schemeClr val="accent1"/>
                      </a:solidFill>
                      <a:latin typeface="+mj-lt"/>
                    </a:rPr>
                    <a:t>insurance/savings under gov. regulation</a:t>
                  </a:r>
                </a:p>
              </p:txBody>
            </p:sp>
          </p:grpSp>
          <p:cxnSp>
            <p:nvCxnSpPr>
              <p:cNvPr id="22" name="Straight Arrow Connector 28"/>
              <p:cNvCxnSpPr/>
              <p:nvPr/>
            </p:nvCxnSpPr>
            <p:spPr bwMode="auto">
              <a:xfrm flipV="1">
                <a:off x="2728185" y="1785118"/>
                <a:ext cx="0" cy="208376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4444590" y="2624372"/>
                <a:ext cx="2258293" cy="602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social protection benefits </a:t>
                </a:r>
                <a:br>
                  <a:rPr lang="en-GB" sz="1400" dirty="0">
                    <a:solidFill>
                      <a:schemeClr val="bg1"/>
                    </a:solidFill>
                  </a:rPr>
                </a:br>
                <a:r>
                  <a:rPr lang="en-GB" sz="1400" dirty="0">
                    <a:solidFill>
                      <a:schemeClr val="bg1"/>
                    </a:solidFill>
                  </a:rPr>
                  <a:t>of guaranteed levels </a:t>
                </a:r>
                <a:br>
                  <a:rPr lang="en-GB" sz="1400" dirty="0">
                    <a:solidFill>
                      <a:schemeClr val="bg1"/>
                    </a:solidFill>
                  </a:rPr>
                </a:br>
                <a:r>
                  <a:rPr lang="en-GB" sz="1400" dirty="0">
                    <a:solidFill>
                      <a:schemeClr val="bg1"/>
                    </a:solidFill>
                  </a:rPr>
                  <a:t>(usually social insurance)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330685" y="2373943"/>
            <a:ext cx="496841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Social protection floor guarantees</a:t>
            </a:r>
          </a:p>
          <a:p>
            <a:pPr marL="252000" lvl="5" indent="-252000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</a:pPr>
            <a:r>
              <a:rPr lang="en-US" sz="1600" dirty="0"/>
              <a:t>Everyone has </a:t>
            </a:r>
            <a:r>
              <a:rPr lang="en-US" sz="1600" b="1" dirty="0"/>
              <a:t>access to essential health care</a:t>
            </a:r>
            <a:r>
              <a:rPr lang="en-US" sz="1600" dirty="0"/>
              <a:t>, including maternity care</a:t>
            </a:r>
            <a:endParaRPr lang="en-GB" sz="1600" dirty="0"/>
          </a:p>
          <a:p>
            <a:pPr marL="252000" lvl="5" indent="-252000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</a:pPr>
            <a:r>
              <a:rPr lang="en-GB" sz="1600" dirty="0"/>
              <a:t>All </a:t>
            </a:r>
            <a:r>
              <a:rPr lang="en-GB" sz="1600" b="1" dirty="0"/>
              <a:t>children</a:t>
            </a:r>
            <a:r>
              <a:rPr lang="en-GB" sz="1600" dirty="0"/>
              <a:t> enjoy </a:t>
            </a:r>
            <a:r>
              <a:rPr lang="en-GB" sz="1600" b="1" dirty="0"/>
              <a:t>basic income security</a:t>
            </a:r>
            <a:r>
              <a:rPr lang="en-GB" sz="1600" dirty="0"/>
              <a:t>, providing access to nutrition, education, care, and any other necessary goods and services</a:t>
            </a:r>
          </a:p>
          <a:p>
            <a:pPr marL="252000" lvl="5" indent="-252000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</a:pPr>
            <a:r>
              <a:rPr lang="en-GB" sz="1600" dirty="0"/>
              <a:t>All </a:t>
            </a:r>
            <a:r>
              <a:rPr lang="en-GB" sz="1600" b="1" dirty="0"/>
              <a:t>persons in active age </a:t>
            </a:r>
            <a:r>
              <a:rPr lang="en-GB" sz="1600" dirty="0"/>
              <a:t>who cannot earn sufficient income, enjoy </a:t>
            </a:r>
            <a:r>
              <a:rPr lang="en-GB" sz="1600" b="1" dirty="0"/>
              <a:t>basic income security</a:t>
            </a:r>
            <a:r>
              <a:rPr lang="en-GB" sz="1600" dirty="0"/>
              <a:t>, particularly in cases of sickness, unemployment, maternity, disability</a:t>
            </a:r>
          </a:p>
          <a:p>
            <a:pPr marL="252000" lvl="5" indent="-252000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</a:pPr>
            <a:r>
              <a:rPr lang="en-GB" sz="1600" dirty="0"/>
              <a:t>All </a:t>
            </a:r>
            <a:r>
              <a:rPr lang="en-GB" sz="1600" b="1" dirty="0"/>
              <a:t>older persons </a:t>
            </a:r>
            <a:r>
              <a:rPr lang="en-GB" sz="1600" dirty="0"/>
              <a:t>enjoy </a:t>
            </a:r>
            <a:r>
              <a:rPr lang="en-GB" sz="1600" b="1" dirty="0"/>
              <a:t>basic income security</a:t>
            </a:r>
          </a:p>
          <a:p>
            <a:pPr marL="252000" lvl="5" indent="-252000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</a:pPr>
            <a:endParaRPr lang="fr-CH" sz="1400" b="1" dirty="0"/>
          </a:p>
          <a:p>
            <a:pPr marL="0" lvl="5">
              <a:spcBef>
                <a:spcPts val="450"/>
              </a:spcBef>
              <a:buClr>
                <a:schemeClr val="accent2"/>
              </a:buClr>
              <a:buSzPct val="70000"/>
            </a:pPr>
            <a:r>
              <a:rPr lang="fr-CH" b="1" dirty="0" err="1">
                <a:solidFill>
                  <a:schemeClr val="accent2"/>
                </a:solidFill>
              </a:rPr>
              <a:t>Anchored</a:t>
            </a:r>
            <a:r>
              <a:rPr lang="fr-CH" b="1" dirty="0">
                <a:solidFill>
                  <a:schemeClr val="accent2"/>
                </a:solidFill>
              </a:rPr>
              <a:t> in </a:t>
            </a:r>
            <a:r>
              <a:rPr lang="fr-CH" b="1" dirty="0" err="1">
                <a:solidFill>
                  <a:schemeClr val="accent2"/>
                </a:solidFill>
              </a:rPr>
              <a:t>human</a:t>
            </a:r>
            <a:r>
              <a:rPr lang="fr-CH" b="1" dirty="0">
                <a:solidFill>
                  <a:schemeClr val="accent2"/>
                </a:solidFill>
              </a:rPr>
              <a:t> </a:t>
            </a:r>
            <a:r>
              <a:rPr lang="fr-CH" b="1" dirty="0" err="1">
                <a:solidFill>
                  <a:schemeClr val="accent2"/>
                </a:solidFill>
              </a:rPr>
              <a:t>rights</a:t>
            </a:r>
            <a:r>
              <a:rPr lang="fr-CH" b="1" dirty="0">
                <a:solidFill>
                  <a:schemeClr val="accent2"/>
                </a:solidFill>
              </a:rPr>
              <a:t> </a:t>
            </a:r>
            <a:r>
              <a:rPr lang="fr-CH" b="1" dirty="0" err="1">
                <a:solidFill>
                  <a:schemeClr val="accent2"/>
                </a:solidFill>
              </a:rPr>
              <a:t>framework</a:t>
            </a:r>
            <a:r>
              <a:rPr lang="fr-CH" b="1" dirty="0">
                <a:solidFill>
                  <a:schemeClr val="accent2"/>
                </a:solidFill>
              </a:rPr>
              <a:t> </a:t>
            </a:r>
            <a:br>
              <a:rPr lang="fr-CH" b="1" dirty="0">
                <a:solidFill>
                  <a:schemeClr val="accent2"/>
                </a:solidFill>
              </a:rPr>
            </a:br>
            <a:r>
              <a:rPr lang="fr-CH" b="1" dirty="0">
                <a:solidFill>
                  <a:schemeClr val="accent2"/>
                </a:solidFill>
              </a:rPr>
              <a:t>and </a:t>
            </a:r>
            <a:r>
              <a:rPr lang="fr-CH" b="1" dirty="0" err="1">
                <a:solidFill>
                  <a:schemeClr val="accent2"/>
                </a:solidFill>
              </a:rPr>
              <a:t>reflected</a:t>
            </a:r>
            <a:r>
              <a:rPr lang="fr-CH" b="1" dirty="0">
                <a:solidFill>
                  <a:schemeClr val="accent2"/>
                </a:solidFill>
              </a:rPr>
              <a:t> in </a:t>
            </a:r>
            <a:r>
              <a:rPr lang="fr-CH" b="1" dirty="0" err="1">
                <a:solidFill>
                  <a:schemeClr val="accent2"/>
                </a:solidFill>
              </a:rPr>
              <a:t>SDGs</a:t>
            </a:r>
            <a:r>
              <a:rPr lang="fr-CH" b="1" dirty="0">
                <a:solidFill>
                  <a:schemeClr val="accent2"/>
                </a:solidFill>
              </a:rPr>
              <a:t> 1.3 and 3.8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7877004" y="2396426"/>
            <a:ext cx="2790996" cy="14913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CH" sz="15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Social protection system</a:t>
            </a:r>
            <a:br>
              <a:rPr lang="fr-CH" sz="15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r-CH" sz="15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fr-CH" sz="15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nationally</a:t>
            </a:r>
            <a:r>
              <a:rPr lang="fr-CH" sz="15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r-CH" sz="15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defined</a:t>
            </a:r>
            <a:r>
              <a:rPr lang="fr-CH" sz="15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  <a:endParaRPr lang="en-GB" sz="15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078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63" y="1245107"/>
            <a:ext cx="9673524" cy="886110"/>
          </a:xfrm>
        </p:spPr>
        <p:txBody>
          <a:bodyPr>
            <a:normAutofit/>
          </a:bodyPr>
          <a:lstStyle/>
          <a:p>
            <a:r>
              <a:rPr lang="en-GB" sz="2400" dirty="0"/>
              <a:t>Universal social protection is not only about coverage:  </a:t>
            </a:r>
            <a:br>
              <a:rPr lang="en-GB" sz="2400" dirty="0"/>
            </a:br>
            <a:r>
              <a:rPr lang="en-GB" sz="2000" b="0" dirty="0"/>
              <a:t>The framework set out in the ILO Centenary Declaration for the Future of Work (2019)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76028" y="2144339"/>
          <a:ext cx="6127831" cy="448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78600" y="3840553"/>
            <a:ext cx="40165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Comprehensive protection (risks covered): </a:t>
            </a:r>
            <a:r>
              <a:rPr lang="en-GB" sz="1300" dirty="0">
                <a:latin typeface="+mj-lt"/>
              </a:rPr>
              <a:t>Providing comprehensive protection throughout the life course, including income security and access to health protection.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8400" y="2156226"/>
            <a:ext cx="447679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Universal coverage (persons protected): </a:t>
            </a:r>
            <a:b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en-GB" sz="1300" dirty="0">
                <a:latin typeface="+mj-lt"/>
              </a:rPr>
              <a:t>Closing coverage gaps in an inclusive way: no one </a:t>
            </a:r>
            <a:br>
              <a:rPr lang="en-GB" sz="1300" dirty="0">
                <a:latin typeface="+mj-lt"/>
              </a:rPr>
            </a:br>
            <a:r>
              <a:rPr lang="en-GB" sz="1300" dirty="0">
                <a:latin typeface="+mj-lt"/>
              </a:rPr>
              <a:t>should be left behind; respect for people’s rights and dignity; non-discrimination, gender equality and responsiveness to special needs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8495" y="5166219"/>
            <a:ext cx="352462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Adequate protection: </a:t>
            </a:r>
          </a:p>
          <a:p>
            <a:pPr>
              <a:buClr>
                <a:srgbClr val="5B9BD5"/>
              </a:buClr>
            </a:pPr>
            <a:r>
              <a:rPr lang="en-GB" sz="1300" dirty="0">
                <a:latin typeface="+mj-lt"/>
              </a:rPr>
              <a:t>Adequate protection goes beyond just reducing poverty – it should prevent poverty, and guarantee social security and an adequate standard of living in line with human rights and ILO social security standards.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620" y="4405094"/>
            <a:ext cx="353627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Sustainable and equitable financing: </a:t>
            </a:r>
          </a:p>
          <a:p>
            <a:r>
              <a:rPr lang="fr-CH" sz="1300" dirty="0">
                <a:latin typeface="+mj-lt"/>
              </a:rPr>
              <a:t>Financial, </a:t>
            </a:r>
            <a:r>
              <a:rPr lang="fr-CH" sz="1300" dirty="0" err="1">
                <a:latin typeface="+mj-lt"/>
              </a:rPr>
              <a:t>economic</a:t>
            </a:r>
            <a:r>
              <a:rPr lang="fr-CH" sz="1300" dirty="0">
                <a:latin typeface="+mj-lt"/>
              </a:rPr>
              <a:t> and social </a:t>
            </a:r>
            <a:r>
              <a:rPr lang="fr-CH" sz="1300" dirty="0" err="1">
                <a:latin typeface="+mj-lt"/>
              </a:rPr>
              <a:t>sustainability</a:t>
            </a:r>
            <a:r>
              <a:rPr lang="fr-CH" sz="1300" dirty="0">
                <a:latin typeface="+mj-lt"/>
              </a:rPr>
              <a:t> </a:t>
            </a:r>
            <a:r>
              <a:rPr lang="fr-CH" sz="1300" dirty="0" err="1">
                <a:latin typeface="+mj-lt"/>
              </a:rPr>
              <a:t>based</a:t>
            </a:r>
            <a:r>
              <a:rPr lang="fr-CH" sz="1300" dirty="0">
                <a:latin typeface="+mj-lt"/>
              </a:rPr>
              <a:t> on the </a:t>
            </a:r>
            <a:r>
              <a:rPr lang="fr-CH" sz="1300" dirty="0" err="1">
                <a:latin typeface="+mj-lt"/>
              </a:rPr>
              <a:t>principles</a:t>
            </a:r>
            <a:r>
              <a:rPr lang="fr-CH" sz="1300" dirty="0">
                <a:latin typeface="+mj-lt"/>
              </a:rPr>
              <a:t> of </a:t>
            </a:r>
            <a:r>
              <a:rPr lang="fr-CH" sz="1300" dirty="0" err="1">
                <a:latin typeface="+mj-lt"/>
              </a:rPr>
              <a:t>solidarity</a:t>
            </a:r>
            <a:r>
              <a:rPr lang="fr-CH" sz="1300" dirty="0">
                <a:latin typeface="+mj-lt"/>
              </a:rPr>
              <a:t>; transparent, </a:t>
            </a:r>
            <a:r>
              <a:rPr lang="fr-CH" sz="1300" dirty="0" err="1">
                <a:latin typeface="+mj-lt"/>
              </a:rPr>
              <a:t>acountable</a:t>
            </a:r>
            <a:r>
              <a:rPr lang="fr-CH" sz="1300" dirty="0">
                <a:latin typeface="+mj-lt"/>
              </a:rPr>
              <a:t> and </a:t>
            </a:r>
            <a:r>
              <a:rPr lang="fr-CH" sz="1300" dirty="0" err="1">
                <a:latin typeface="+mj-lt"/>
              </a:rPr>
              <a:t>sound</a:t>
            </a:r>
            <a:r>
              <a:rPr lang="fr-CH" sz="1300" dirty="0">
                <a:latin typeface="+mj-lt"/>
              </a:rPr>
              <a:t> </a:t>
            </a:r>
            <a:r>
              <a:rPr lang="fr-CH" sz="1300" dirty="0" err="1">
                <a:latin typeface="+mj-lt"/>
              </a:rPr>
              <a:t>financial</a:t>
            </a:r>
            <a:r>
              <a:rPr lang="fr-CH" sz="1300" dirty="0">
                <a:latin typeface="+mj-lt"/>
              </a:rPr>
              <a:t> </a:t>
            </a:r>
            <a:r>
              <a:rPr lang="fr-CH" sz="1300" dirty="0" err="1">
                <a:latin typeface="+mj-lt"/>
              </a:rPr>
              <a:t>governance</a:t>
            </a:r>
            <a:r>
              <a:rPr lang="fr-CH" sz="1300" dirty="0">
                <a:latin typeface="+mj-lt"/>
              </a:rPr>
              <a:t>; balance of </a:t>
            </a:r>
            <a:r>
              <a:rPr lang="fr-CH" sz="1300" dirty="0" err="1">
                <a:latin typeface="+mj-lt"/>
              </a:rPr>
              <a:t>interest</a:t>
            </a:r>
            <a:r>
              <a:rPr lang="fr-CH" sz="1300" dirty="0">
                <a:latin typeface="+mj-lt"/>
              </a:rPr>
              <a:t> </a:t>
            </a:r>
            <a:r>
              <a:rPr lang="fr-CH" sz="1300" dirty="0" err="1">
                <a:latin typeface="+mj-lt"/>
              </a:rPr>
              <a:t>between</a:t>
            </a:r>
            <a:r>
              <a:rPr lang="fr-CH" sz="1300" dirty="0">
                <a:latin typeface="+mj-lt"/>
              </a:rPr>
              <a:t> </a:t>
            </a:r>
            <a:r>
              <a:rPr lang="fr-CH" sz="1300" dirty="0" err="1">
                <a:latin typeface="+mj-lt"/>
              </a:rPr>
              <a:t>those</a:t>
            </a:r>
            <a:r>
              <a:rPr lang="fr-CH" sz="1300" dirty="0">
                <a:latin typeface="+mj-lt"/>
              </a:rPr>
              <a:t> </a:t>
            </a:r>
            <a:r>
              <a:rPr lang="fr-CH" sz="1300" dirty="0" err="1">
                <a:latin typeface="+mj-lt"/>
              </a:rPr>
              <a:t>who</a:t>
            </a:r>
            <a:r>
              <a:rPr lang="fr-CH" sz="1300" dirty="0">
                <a:latin typeface="+mj-lt"/>
              </a:rPr>
              <a:t> </a:t>
            </a:r>
            <a:r>
              <a:rPr lang="fr-CH" sz="1300" dirty="0" err="1">
                <a:latin typeface="+mj-lt"/>
              </a:rPr>
              <a:t>benefit</a:t>
            </a:r>
            <a:r>
              <a:rPr lang="fr-CH" sz="1300" dirty="0">
                <a:latin typeface="+mj-lt"/>
              </a:rPr>
              <a:t> and </a:t>
            </a:r>
            <a:r>
              <a:rPr lang="fr-CH" sz="1300" dirty="0" err="1">
                <a:latin typeface="+mj-lt"/>
              </a:rPr>
              <a:t>those</a:t>
            </a:r>
            <a:r>
              <a:rPr lang="fr-CH" sz="1300" dirty="0">
                <a:latin typeface="+mj-lt"/>
              </a:rPr>
              <a:t> </a:t>
            </a:r>
            <a:r>
              <a:rPr lang="fr-CH" sz="1300" dirty="0" err="1">
                <a:latin typeface="+mj-lt"/>
              </a:rPr>
              <a:t>who</a:t>
            </a:r>
            <a:r>
              <a:rPr lang="fr-CH" sz="1300" dirty="0">
                <a:latin typeface="+mj-lt"/>
              </a:rPr>
              <a:t> finance the system.</a:t>
            </a:r>
            <a:endParaRPr lang="en-GB" sz="13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775" y="2156226"/>
            <a:ext cx="42665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Adapted to developments in the world of work: </a:t>
            </a:r>
          </a:p>
          <a:p>
            <a:r>
              <a:rPr lang="fr-CH" sz="1300" dirty="0" err="1">
                <a:latin typeface="+mj-lt"/>
              </a:rPr>
              <a:t>Ensuring</a:t>
            </a:r>
            <a:r>
              <a:rPr lang="fr-CH" sz="1300" dirty="0">
                <a:latin typeface="+mj-lt"/>
              </a:rPr>
              <a:t> </a:t>
            </a:r>
            <a:r>
              <a:rPr lang="fr-CH" sz="1300" dirty="0" err="1">
                <a:latin typeface="+mj-lt"/>
              </a:rPr>
              <a:t>that</a:t>
            </a:r>
            <a:r>
              <a:rPr lang="fr-CH" sz="1300" dirty="0">
                <a:latin typeface="+mj-lt"/>
              </a:rPr>
              <a:t> </a:t>
            </a:r>
            <a:r>
              <a:rPr lang="fr-CH" sz="1300" dirty="0" err="1">
                <a:latin typeface="+mj-lt"/>
              </a:rPr>
              <a:t>systems</a:t>
            </a:r>
            <a:r>
              <a:rPr lang="fr-CH" sz="1300" dirty="0">
                <a:latin typeface="+mj-lt"/>
              </a:rPr>
              <a:t> are </a:t>
            </a:r>
            <a:r>
              <a:rPr lang="fr-CH" sz="1300" dirty="0" err="1">
                <a:latin typeface="+mj-lt"/>
              </a:rPr>
              <a:t>constantly</a:t>
            </a:r>
            <a:r>
              <a:rPr lang="fr-CH" sz="1300" dirty="0">
                <a:latin typeface="+mj-lt"/>
              </a:rPr>
              <a:t> </a:t>
            </a:r>
            <a:r>
              <a:rPr lang="fr-CH" sz="1300" dirty="0" err="1">
                <a:latin typeface="+mj-lt"/>
              </a:rPr>
              <a:t>improved</a:t>
            </a:r>
            <a:r>
              <a:rPr lang="fr-CH" sz="1300" dirty="0">
                <a:latin typeface="+mj-lt"/>
              </a:rPr>
              <a:t> and </a:t>
            </a:r>
            <a:r>
              <a:rPr lang="fr-CH" sz="1300" dirty="0" err="1">
                <a:latin typeface="+mj-lt"/>
              </a:rPr>
              <a:t>adapted</a:t>
            </a:r>
            <a:r>
              <a:rPr lang="fr-CH" sz="1300" dirty="0">
                <a:latin typeface="+mj-lt"/>
              </a:rPr>
              <a:t> to </a:t>
            </a:r>
            <a:r>
              <a:rPr lang="fr-CH" sz="1300" dirty="0" err="1">
                <a:latin typeface="+mj-lt"/>
              </a:rPr>
              <a:t>respond</a:t>
            </a:r>
            <a:r>
              <a:rPr lang="fr-CH" sz="1300" dirty="0">
                <a:latin typeface="+mj-lt"/>
              </a:rPr>
              <a:t> to a </a:t>
            </a:r>
            <a:r>
              <a:rPr lang="fr-CH" sz="1300" dirty="0" err="1">
                <a:latin typeface="+mj-lt"/>
              </a:rPr>
              <a:t>changing</a:t>
            </a:r>
            <a:r>
              <a:rPr lang="fr-CH" sz="1300" dirty="0">
                <a:latin typeface="+mj-lt"/>
              </a:rPr>
              <a:t> </a:t>
            </a:r>
            <a:r>
              <a:rPr lang="fr-CH" sz="1300" dirty="0" err="1">
                <a:latin typeface="+mj-lt"/>
              </a:rPr>
              <a:t>economic</a:t>
            </a:r>
            <a:r>
              <a:rPr lang="fr-CH" sz="1300" dirty="0">
                <a:latin typeface="+mj-lt"/>
              </a:rPr>
              <a:t> and </a:t>
            </a:r>
            <a:br>
              <a:rPr lang="fr-CH" sz="1300" dirty="0">
                <a:latin typeface="+mj-lt"/>
              </a:rPr>
            </a:br>
            <a:r>
              <a:rPr lang="fr-CH" sz="1300" dirty="0">
                <a:latin typeface="+mj-lt"/>
              </a:rPr>
              <a:t>social </a:t>
            </a:r>
            <a:r>
              <a:rPr lang="fr-CH" sz="1300" dirty="0" err="1">
                <a:latin typeface="+mj-lt"/>
              </a:rPr>
              <a:t>context</a:t>
            </a:r>
            <a:r>
              <a:rPr lang="fr-CH" sz="1300" dirty="0">
                <a:latin typeface="+mj-lt"/>
              </a:rPr>
              <a:t>; </a:t>
            </a:r>
            <a:r>
              <a:rPr lang="fr-CH" sz="1300" dirty="0" err="1">
                <a:latin typeface="+mj-lt"/>
              </a:rPr>
              <a:t>supporting</a:t>
            </a:r>
            <a:r>
              <a:rPr lang="fr-CH" sz="1300" dirty="0">
                <a:latin typeface="+mj-lt"/>
              </a:rPr>
              <a:t> labour </a:t>
            </a:r>
            <a:r>
              <a:rPr lang="fr-CH" sz="1300" dirty="0" err="1">
                <a:latin typeface="+mj-lt"/>
              </a:rPr>
              <a:t>mobility</a:t>
            </a:r>
            <a:r>
              <a:rPr lang="fr-CH" sz="1300" dirty="0">
                <a:latin typeface="+mj-lt"/>
              </a:rPr>
              <a:t> and </a:t>
            </a:r>
            <a:br>
              <a:rPr lang="fr-CH" sz="1300" dirty="0">
                <a:latin typeface="+mj-lt"/>
              </a:rPr>
            </a:br>
            <a:r>
              <a:rPr lang="fr-CH" sz="1300" dirty="0">
                <a:latin typeface="+mj-lt"/>
              </a:rPr>
              <a:t>life and </a:t>
            </a:r>
            <a:r>
              <a:rPr lang="fr-CH" sz="1300" dirty="0" err="1">
                <a:latin typeface="+mj-lt"/>
              </a:rPr>
              <a:t>work</a:t>
            </a:r>
            <a:r>
              <a:rPr lang="fr-CH" sz="1300" dirty="0">
                <a:latin typeface="+mj-lt"/>
              </a:rPr>
              <a:t> transitions, as </a:t>
            </a:r>
            <a:r>
              <a:rPr lang="fr-CH" sz="1300" dirty="0" err="1">
                <a:latin typeface="+mj-lt"/>
              </a:rPr>
              <a:t>well</a:t>
            </a:r>
            <a:r>
              <a:rPr lang="fr-CH" sz="1300" dirty="0">
                <a:latin typeface="+mj-lt"/>
              </a:rPr>
              <a:t> as the </a:t>
            </a:r>
            <a:br>
              <a:rPr lang="fr-CH" sz="1300" dirty="0">
                <a:latin typeface="+mj-lt"/>
              </a:rPr>
            </a:br>
            <a:r>
              <a:rPr lang="fr-CH" sz="1300" dirty="0">
                <a:latin typeface="+mj-lt"/>
              </a:rPr>
              <a:t>structural transformation of the </a:t>
            </a:r>
            <a:r>
              <a:rPr lang="fr-CH" sz="1300" dirty="0" err="1">
                <a:latin typeface="+mj-lt"/>
              </a:rPr>
              <a:t>economy</a:t>
            </a:r>
            <a:r>
              <a:rPr lang="fr-CH" sz="1300" dirty="0">
                <a:latin typeface="+mj-lt"/>
              </a:rPr>
              <a:t>.</a:t>
            </a:r>
            <a:endParaRPr lang="en-GB" sz="1300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71768" y="3618219"/>
            <a:ext cx="1548000" cy="154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1300" dirty="0">
                <a:solidFill>
                  <a:schemeClr val="accent1">
                    <a:lumMod val="75000"/>
                  </a:schemeClr>
                </a:solidFill>
              </a:rPr>
              <a:t>SOCIAL PROTECTION</a:t>
            </a:r>
          </a:p>
        </p:txBody>
      </p:sp>
    </p:spTree>
    <p:extLst>
      <p:ext uri="{BB962C8B-B14F-4D97-AF65-F5344CB8AC3E}">
        <p14:creationId xmlns:p14="http://schemas.microsoft.com/office/powerpoint/2010/main" val="242028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05" y="1321595"/>
            <a:ext cx="11210924" cy="720000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latin typeface="+mn-lt"/>
              </a:rPr>
              <a:t>Some fundamental policy choices for the formulation 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and implementation of social protection policies and strategies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2169723"/>
          <a:ext cx="87487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7890" y="2566298"/>
            <a:ext cx="1066639" cy="1541959"/>
          </a:xfrm>
          <a:prstGeom prst="rect">
            <a:avLst/>
          </a:prstGeom>
        </p:spPr>
      </p:pic>
      <p:pic>
        <p:nvPicPr>
          <p:cNvPr id="3" name="Picture 2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6784" y="4270818"/>
            <a:ext cx="2427746" cy="170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0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Accelerating</a:t>
            </a:r>
            <a:r>
              <a:rPr lang="fr-CH" dirty="0"/>
              <a:t> </a:t>
            </a:r>
            <a:r>
              <a:rPr lang="fr-CH" dirty="0" err="1"/>
              <a:t>progress</a:t>
            </a:r>
            <a:r>
              <a:rPr lang="fr-CH" dirty="0"/>
              <a:t> </a:t>
            </a:r>
            <a:r>
              <a:rPr lang="fr-CH" dirty="0" err="1"/>
              <a:t>towards</a:t>
            </a:r>
            <a:r>
              <a:rPr lang="fr-CH" dirty="0"/>
              <a:t> </a:t>
            </a:r>
            <a:r>
              <a:rPr lang="fr-CH" dirty="0" err="1"/>
              <a:t>universal</a:t>
            </a:r>
            <a:r>
              <a:rPr lang="fr-CH" dirty="0"/>
              <a:t> social protection and the </a:t>
            </a:r>
            <a:r>
              <a:rPr lang="fr-CH" dirty="0" err="1"/>
              <a:t>SDGs</a:t>
            </a:r>
            <a:r>
              <a:rPr lang="fr-CH" dirty="0"/>
              <a:t>:</a:t>
            </a:r>
            <a:br>
              <a:rPr lang="fr-CH" dirty="0"/>
            </a:br>
            <a:r>
              <a:rPr lang="fr-CH" dirty="0"/>
              <a:t>Six key </a:t>
            </a:r>
            <a:r>
              <a:rPr lang="fr-CH" dirty="0" err="1"/>
              <a:t>policy</a:t>
            </a:r>
            <a:r>
              <a:rPr lang="fr-CH" dirty="0"/>
              <a:t> messages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90537" y="2426998"/>
            <a:ext cx="6109045" cy="3733730"/>
          </a:xfrm>
        </p:spPr>
        <p:txBody>
          <a:bodyPr/>
          <a:lstStyle/>
          <a:p>
            <a:pPr lvl="2">
              <a:spcAft>
                <a:spcPts val="200"/>
              </a:spcAft>
              <a:defRPr/>
            </a:pPr>
            <a:r>
              <a:rPr lang="fr-CH" dirty="0" err="1"/>
              <a:t>Accelerating</a:t>
            </a:r>
            <a:r>
              <a:rPr lang="fr-CH" dirty="0"/>
              <a:t> </a:t>
            </a:r>
            <a:r>
              <a:rPr lang="fr-CH" dirty="0" err="1"/>
              <a:t>progress</a:t>
            </a:r>
            <a:r>
              <a:rPr lang="fr-CH" dirty="0"/>
              <a:t> </a:t>
            </a:r>
            <a:r>
              <a:rPr lang="fr-CH" dirty="0" err="1"/>
              <a:t>towards</a:t>
            </a:r>
            <a:r>
              <a:rPr lang="fr-CH" dirty="0"/>
              <a:t> </a:t>
            </a:r>
            <a:r>
              <a:rPr lang="fr-CH" dirty="0" err="1"/>
              <a:t>universal</a:t>
            </a:r>
            <a:r>
              <a:rPr lang="fr-CH" dirty="0"/>
              <a:t> social protection</a:t>
            </a:r>
          </a:p>
          <a:p>
            <a:pPr marL="814388" lvl="2" indent="-250825">
              <a:spcAft>
                <a:spcPts val="200"/>
              </a:spcAft>
              <a:defRPr/>
            </a:pPr>
            <a:r>
              <a:rPr lang="en-US" dirty="0"/>
              <a:t>Extending coverage and ensuring inclusiveness</a:t>
            </a:r>
          </a:p>
          <a:p>
            <a:pPr marL="814388" lvl="2" indent="-250825">
              <a:spcAft>
                <a:spcPts val="200"/>
              </a:spcAft>
              <a:defRPr/>
            </a:pPr>
            <a:r>
              <a:rPr lang="en-US" dirty="0"/>
              <a:t>Ensuring comprehensive protection to address the full set of risks throughout the life course</a:t>
            </a:r>
          </a:p>
          <a:p>
            <a:pPr marL="814388" lvl="2" indent="-250825">
              <a:spcAft>
                <a:spcPts val="200"/>
              </a:spcAft>
              <a:defRPr/>
            </a:pPr>
            <a:r>
              <a:rPr lang="en-US" dirty="0"/>
              <a:t>Ensuring adequate quality of benefits and services</a:t>
            </a:r>
          </a:p>
          <a:p>
            <a:pPr lvl="2">
              <a:spcAft>
                <a:spcPts val="200"/>
              </a:spcAft>
              <a:defRPr/>
            </a:pPr>
            <a:r>
              <a:rPr lang="en-GB" dirty="0"/>
              <a:t>Ensuring that social protection systems are </a:t>
            </a:r>
            <a:br>
              <a:rPr lang="en-GB" dirty="0"/>
            </a:br>
            <a:r>
              <a:rPr lang="en-GB" dirty="0"/>
              <a:t>gender-sensitive and responsive to special needs, including for people with disabilities.</a:t>
            </a:r>
          </a:p>
          <a:p>
            <a:pPr lvl="2">
              <a:spcAft>
                <a:spcPts val="200"/>
              </a:spcAft>
              <a:defRPr/>
            </a:pPr>
            <a:r>
              <a:rPr lang="en-US" dirty="0"/>
              <a:t>Promoting people’s rights and dignity, anchored in internationally agreed framework of human rights instruments and ILO standards.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9</a:t>
            </a:fld>
            <a:endParaRPr lang="en-GB"/>
          </a:p>
        </p:txBody>
      </p:sp>
      <p:sp>
        <p:nvSpPr>
          <p:cNvPr id="10" name="Content Placeholder 7"/>
          <p:cNvSpPr>
            <a:spLocks noGrp="1"/>
          </p:cNvSpPr>
          <p:nvPr>
            <p:ph sz="half" idx="1"/>
          </p:nvPr>
        </p:nvSpPr>
        <p:spPr>
          <a:xfrm>
            <a:off x="6799826" y="2417543"/>
            <a:ext cx="5087374" cy="2898363"/>
          </a:xfrm>
        </p:spPr>
        <p:txBody>
          <a:bodyPr/>
          <a:lstStyle/>
          <a:p>
            <a:pPr lvl="2">
              <a:spcAft>
                <a:spcPts val="200"/>
              </a:spcAft>
              <a:defRPr/>
            </a:pPr>
            <a:r>
              <a:rPr lang="en-US" dirty="0"/>
              <a:t>Promoting participation and social dialogue in formulating, implementing and monitoring social protection policies and ensuring coordination with other policies, including housing policies.</a:t>
            </a:r>
          </a:p>
          <a:p>
            <a:pPr lvl="2">
              <a:spcAft>
                <a:spcPts val="200"/>
              </a:spcAft>
              <a:defRPr/>
            </a:pPr>
            <a:r>
              <a:rPr lang="en-US" dirty="0"/>
              <a:t>Ensuring sustainable and equitable financing of social protection systems, and where necessary increasing fiscal space for social protection, based on the principles of risk sharing and solidarity.</a:t>
            </a:r>
          </a:p>
          <a:p>
            <a:pPr lvl="2">
              <a:spcAft>
                <a:spcPts val="200"/>
              </a:spcAft>
              <a:defRPr/>
            </a:pPr>
            <a:r>
              <a:rPr lang="en-US" dirty="0"/>
              <a:t>Strengthening and adapting social protection systems to ensure that they effectively support people in their life and work transitions.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25616975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PowerPoint Presentation</Template>
  <TotalTime>1454</TotalTime>
  <Words>2176</Words>
  <Application>Microsoft Office PowerPoint</Application>
  <PresentationFormat>Widescreen</PresentationFormat>
  <Paragraphs>199</Paragraphs>
  <Slides>14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Segoe UI Light</vt:lpstr>
      <vt:lpstr>Trebuchet MS</vt:lpstr>
      <vt:lpstr>Wingdings</vt:lpstr>
      <vt:lpstr>Wingdings 3</vt:lpstr>
      <vt:lpstr>ILO 2020</vt:lpstr>
      <vt:lpstr>Office Theme</vt:lpstr>
      <vt:lpstr>The right of all to roofs and floors:  affordable housing and social protection  Side event “The right of all to roofs and floors: affordable housing and social protection” UN Commission for Social Development New York, 12 February 2020</vt:lpstr>
      <vt:lpstr>More efforts are needed to realize the rights to social security and an adequate standard of living, including adequate housing, for all</vt:lpstr>
      <vt:lpstr>Effective social protection systems can prevent poverty  and facilitate access to adequate housing</vt:lpstr>
      <vt:lpstr>PowerPoint Presentation</vt:lpstr>
      <vt:lpstr>PowerPoint Presentation</vt:lpstr>
      <vt:lpstr>The importance of a social protection floor… and more! International framework provided by ILO Recommendation, 2012 (No. 202)</vt:lpstr>
      <vt:lpstr>Universal social protection is not only about coverage:   The framework set out in the ILO Centenary Declaration for the Future of Work (2019)</vt:lpstr>
      <vt:lpstr>Some fundamental policy choices for the formulation  and implementation of social protection policies and strategies</vt:lpstr>
      <vt:lpstr>Accelerating progress towards universal social protection and the SDGs: Six key policy messages</vt:lpstr>
      <vt:lpstr>PowerPoint Presentation</vt:lpstr>
      <vt:lpstr>Further references</vt:lpstr>
      <vt:lpstr>PowerPoint Presentation</vt:lpstr>
      <vt:lpstr>Global Partnership for Universal Social Protection to Achieve the Sustainable Development Goals (USP2030)</vt:lpstr>
      <vt:lpstr>  Join         !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here 40pt</dc:title>
  <dc:creator>Behrendt, Christina</dc:creator>
  <cp:lastModifiedBy>Sylvia Beales</cp:lastModifiedBy>
  <cp:revision>68</cp:revision>
  <dcterms:created xsi:type="dcterms:W3CDTF">2020-02-08T04:41:45Z</dcterms:created>
  <dcterms:modified xsi:type="dcterms:W3CDTF">2020-02-12T14:51:45Z</dcterms:modified>
</cp:coreProperties>
</file>