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5"/>
  </p:notesMasterIdLst>
  <p:handoutMasterIdLst>
    <p:handoutMasterId r:id="rId16"/>
  </p:handoutMasterIdLst>
  <p:sldIdLst>
    <p:sldId id="354" r:id="rId2"/>
    <p:sldId id="343" r:id="rId3"/>
    <p:sldId id="352" r:id="rId4"/>
    <p:sldId id="305" r:id="rId5"/>
    <p:sldId id="317" r:id="rId6"/>
    <p:sldId id="338" r:id="rId7"/>
    <p:sldId id="339" r:id="rId8"/>
    <p:sldId id="340" r:id="rId9"/>
    <p:sldId id="341" r:id="rId10"/>
    <p:sldId id="324" r:id="rId11"/>
    <p:sldId id="327" r:id="rId12"/>
    <p:sldId id="348" r:id="rId13"/>
    <p:sldId id="355" r:id="rId14"/>
  </p:sldIdLst>
  <p:sldSz cx="12192000" cy="6858000"/>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70159" autoAdjust="0"/>
  </p:normalViewPr>
  <p:slideViewPr>
    <p:cSldViewPr snapToGrid="0">
      <p:cViewPr varScale="1">
        <p:scale>
          <a:sx n="47" d="100"/>
          <a:sy n="47" d="100"/>
        </p:scale>
        <p:origin x="1400" y="52"/>
      </p:cViewPr>
      <p:guideLst/>
    </p:cSldViewPr>
  </p:slideViewPr>
  <p:notesTextViewPr>
    <p:cViewPr>
      <p:scale>
        <a:sx n="1" d="1"/>
        <a:sy n="1" d="1"/>
      </p:scale>
      <p:origin x="0" y="0"/>
    </p:cViewPr>
  </p:notesTextViewPr>
  <p:sorterViewPr>
    <p:cViewPr>
      <p:scale>
        <a:sx n="100" d="100"/>
        <a:sy n="100" d="100"/>
      </p:scale>
      <p:origin x="0" y="-40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188"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4467" y="0"/>
            <a:ext cx="3024187" cy="458788"/>
          </a:xfrm>
          <a:prstGeom prst="rect">
            <a:avLst/>
          </a:prstGeom>
        </p:spPr>
        <p:txBody>
          <a:bodyPr vert="horz" lIns="91440" tIns="45720" rIns="91440" bIns="45720" rtlCol="0"/>
          <a:lstStyle>
            <a:lvl1pPr algn="r">
              <a:defRPr sz="1200"/>
            </a:lvl1pPr>
          </a:lstStyle>
          <a:p>
            <a:fld id="{2C0B3F30-E865-498E-98C1-43D97BB3FC8F}" type="datetimeFigureOut">
              <a:rPr lang="en-US" smtClean="0"/>
              <a:t>10/10/2017</a:t>
            </a:fld>
            <a:endParaRPr lang="en-US"/>
          </a:p>
        </p:txBody>
      </p:sp>
      <p:sp>
        <p:nvSpPr>
          <p:cNvPr id="4" name="Footer Placeholder 3"/>
          <p:cNvSpPr>
            <a:spLocks noGrp="1"/>
          </p:cNvSpPr>
          <p:nvPr>
            <p:ph type="ftr" sz="quarter" idx="2"/>
          </p:nvPr>
        </p:nvSpPr>
        <p:spPr>
          <a:xfrm>
            <a:off x="0" y="8685221"/>
            <a:ext cx="3024188"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4467" y="8685221"/>
            <a:ext cx="3024187" cy="458787"/>
          </a:xfrm>
          <a:prstGeom prst="rect">
            <a:avLst/>
          </a:prstGeom>
        </p:spPr>
        <p:txBody>
          <a:bodyPr vert="horz" lIns="91440" tIns="45720" rIns="91440" bIns="45720" rtlCol="0" anchor="b"/>
          <a:lstStyle>
            <a:lvl1pPr algn="r">
              <a:defRPr sz="1200"/>
            </a:lvl1pPr>
          </a:lstStyle>
          <a:p>
            <a:fld id="{AE80F3D7-5C03-4C20-AF8C-5940287AB07B}" type="slidenum">
              <a:rPr lang="en-US" smtClean="0"/>
              <a:t>‹#›</a:t>
            </a:fld>
            <a:endParaRPr lang="en-US"/>
          </a:p>
        </p:txBody>
      </p:sp>
    </p:spTree>
    <p:extLst>
      <p:ext uri="{BB962C8B-B14F-4D97-AF65-F5344CB8AC3E}">
        <p14:creationId xmlns:p14="http://schemas.microsoft.com/office/powerpoint/2010/main" val="108354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188"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4467" y="0"/>
            <a:ext cx="3024187" cy="458788"/>
          </a:xfrm>
          <a:prstGeom prst="rect">
            <a:avLst/>
          </a:prstGeom>
        </p:spPr>
        <p:txBody>
          <a:bodyPr vert="horz" lIns="91440" tIns="45720" rIns="91440" bIns="45720" rtlCol="0"/>
          <a:lstStyle>
            <a:lvl1pPr algn="r">
              <a:defRPr sz="1200"/>
            </a:lvl1pPr>
          </a:lstStyle>
          <a:p>
            <a:fld id="{3F7E644F-A2E1-46B2-B5DB-5D1C11BF6108}" type="datetimeFigureOut">
              <a:rPr lang="en-US" smtClean="0"/>
              <a:t>10/10/2017</a:t>
            </a:fld>
            <a:endParaRPr lang="en-US"/>
          </a:p>
        </p:txBody>
      </p:sp>
      <p:sp>
        <p:nvSpPr>
          <p:cNvPr id="4" name="Slide Image Placeholder 3"/>
          <p:cNvSpPr>
            <a:spLocks noGrp="1" noRot="1" noChangeAspect="1"/>
          </p:cNvSpPr>
          <p:nvPr>
            <p:ph type="sldImg" idx="2"/>
          </p:nvPr>
        </p:nvSpPr>
        <p:spPr>
          <a:xfrm>
            <a:off x="746125" y="1143000"/>
            <a:ext cx="5487988"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00550"/>
            <a:ext cx="5583238"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21"/>
            <a:ext cx="3024188"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4467" y="8685221"/>
            <a:ext cx="3024187" cy="458787"/>
          </a:xfrm>
          <a:prstGeom prst="rect">
            <a:avLst/>
          </a:prstGeom>
        </p:spPr>
        <p:txBody>
          <a:bodyPr vert="horz" lIns="91440" tIns="45720" rIns="91440" bIns="45720" rtlCol="0" anchor="b"/>
          <a:lstStyle>
            <a:lvl1pPr algn="r">
              <a:defRPr sz="1200"/>
            </a:lvl1pPr>
          </a:lstStyle>
          <a:p>
            <a:fld id="{F61FDBD3-0EB0-4036-9017-10C7091BBCC9}" type="slidenum">
              <a:rPr lang="en-US" smtClean="0"/>
              <a:t>‹#›</a:t>
            </a:fld>
            <a:endParaRPr lang="en-US"/>
          </a:p>
        </p:txBody>
      </p:sp>
    </p:spTree>
    <p:extLst>
      <p:ext uri="{BB962C8B-B14F-4D97-AF65-F5344CB8AC3E}">
        <p14:creationId xmlns:p14="http://schemas.microsoft.com/office/powerpoint/2010/main" val="1920884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1FDBD3-0EB0-4036-9017-10C7091BBCC9}" type="slidenum">
              <a:rPr lang="en-US" smtClean="0"/>
              <a:t>1</a:t>
            </a:fld>
            <a:endParaRPr lang="en-US"/>
          </a:p>
        </p:txBody>
      </p:sp>
    </p:spTree>
    <p:extLst>
      <p:ext uri="{BB962C8B-B14F-4D97-AF65-F5344CB8AC3E}">
        <p14:creationId xmlns:p14="http://schemas.microsoft.com/office/powerpoint/2010/main" val="8180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1FDBD3-0EB0-4036-9017-10C7091BBCC9}" type="slidenum">
              <a:rPr lang="en-US" smtClean="0"/>
              <a:t>3</a:t>
            </a:fld>
            <a:endParaRPr lang="en-US"/>
          </a:p>
        </p:txBody>
      </p:sp>
    </p:spTree>
    <p:extLst>
      <p:ext uri="{BB962C8B-B14F-4D97-AF65-F5344CB8AC3E}">
        <p14:creationId xmlns:p14="http://schemas.microsoft.com/office/powerpoint/2010/main" val="3944208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1FDBD3-0EB0-4036-9017-10C7091BBCC9}" type="slidenum">
              <a:rPr lang="en-US" smtClean="0"/>
              <a:t>7</a:t>
            </a:fld>
            <a:endParaRPr lang="en-US"/>
          </a:p>
        </p:txBody>
      </p:sp>
    </p:spTree>
    <p:extLst>
      <p:ext uri="{BB962C8B-B14F-4D97-AF65-F5344CB8AC3E}">
        <p14:creationId xmlns:p14="http://schemas.microsoft.com/office/powerpoint/2010/main" val="1548062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1FDBD3-0EB0-4036-9017-10C7091BBCC9}" type="slidenum">
              <a:rPr lang="en-US" smtClean="0"/>
              <a:t>8</a:t>
            </a:fld>
            <a:endParaRPr lang="en-US"/>
          </a:p>
        </p:txBody>
      </p:sp>
    </p:spTree>
    <p:extLst>
      <p:ext uri="{BB962C8B-B14F-4D97-AF65-F5344CB8AC3E}">
        <p14:creationId xmlns:p14="http://schemas.microsoft.com/office/powerpoint/2010/main" val="2133331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1FDBD3-0EB0-4036-9017-10C7091BBCC9}" type="slidenum">
              <a:rPr lang="en-US" smtClean="0"/>
              <a:t>9</a:t>
            </a:fld>
            <a:endParaRPr lang="en-US"/>
          </a:p>
        </p:txBody>
      </p:sp>
    </p:spTree>
    <p:extLst>
      <p:ext uri="{BB962C8B-B14F-4D97-AF65-F5344CB8AC3E}">
        <p14:creationId xmlns:p14="http://schemas.microsoft.com/office/powerpoint/2010/main" val="3079410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comparable</a:t>
            </a:r>
            <a:r>
              <a:rPr lang="en-US" baseline="0" dirty="0"/>
              <a:t> data over time for ECA and LAC only 2003 to 2015:</a:t>
            </a:r>
          </a:p>
          <a:p>
            <a:pPr marL="171450" indent="-171450">
              <a:buFontTx/>
              <a:buChar char="-"/>
            </a:pPr>
            <a:r>
              <a:rPr lang="en-US" baseline="0" dirty="0"/>
              <a:t>ECA  1.2 to 1.8 to 1.6</a:t>
            </a:r>
          </a:p>
          <a:p>
            <a:pPr marL="171450" indent="-171450">
              <a:buFontTx/>
              <a:buChar char="-"/>
            </a:pPr>
            <a:r>
              <a:rPr lang="en-US" baseline="0" dirty="0"/>
              <a:t>LAC .5 to 1.5</a:t>
            </a:r>
          </a:p>
          <a:p>
            <a:pPr marL="171450" indent="-171450">
              <a:buFontTx/>
              <a:buChar char="-"/>
            </a:pPr>
            <a:endParaRPr lang="en-US" baseline="0" dirty="0"/>
          </a:p>
          <a:p>
            <a:pPr marL="171450" indent="-171450">
              <a:buFontTx/>
              <a:buChar char="-"/>
            </a:pPr>
            <a:endParaRPr lang="en-US" baseline="0" dirty="0"/>
          </a:p>
          <a:p>
            <a:pPr marL="0" indent="0">
              <a:buFontTx/>
              <a:buNone/>
            </a:pPr>
            <a:r>
              <a:rPr lang="en-US" baseline="0" dirty="0"/>
              <a:t>We note that 50% of African SSN are donor financed.</a:t>
            </a:r>
            <a:endParaRPr lang="en-US" dirty="0"/>
          </a:p>
        </p:txBody>
      </p:sp>
      <p:sp>
        <p:nvSpPr>
          <p:cNvPr id="4" name="Slide Number Placeholder 3"/>
          <p:cNvSpPr>
            <a:spLocks noGrp="1"/>
          </p:cNvSpPr>
          <p:nvPr>
            <p:ph type="sldNum" sz="quarter" idx="10"/>
          </p:nvPr>
        </p:nvSpPr>
        <p:spPr/>
        <p:txBody>
          <a:bodyPr/>
          <a:lstStyle/>
          <a:p>
            <a:fld id="{F61FDBD3-0EB0-4036-9017-10C7091BBCC9}" type="slidenum">
              <a:rPr lang="en-US" smtClean="0"/>
              <a:t>10</a:t>
            </a:fld>
            <a:endParaRPr lang="en-US"/>
          </a:p>
        </p:txBody>
      </p:sp>
    </p:spTree>
    <p:extLst>
      <p:ext uri="{BB962C8B-B14F-4D97-AF65-F5344CB8AC3E}">
        <p14:creationId xmlns:p14="http://schemas.microsoft.com/office/powerpoint/2010/main" val="1339262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1FDBD3-0EB0-4036-9017-10C7091BBCC9}" type="slidenum">
              <a:rPr lang="en-US" smtClean="0"/>
              <a:t>11</a:t>
            </a:fld>
            <a:endParaRPr lang="en-US"/>
          </a:p>
        </p:txBody>
      </p:sp>
    </p:spTree>
    <p:extLst>
      <p:ext uri="{BB962C8B-B14F-4D97-AF65-F5344CB8AC3E}">
        <p14:creationId xmlns:p14="http://schemas.microsoft.com/office/powerpoint/2010/main" val="594155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1FDBD3-0EB0-4036-9017-10C7091BBCC9}" type="slidenum">
              <a:rPr lang="en-US" smtClean="0"/>
              <a:t>12</a:t>
            </a:fld>
            <a:endParaRPr lang="en-US"/>
          </a:p>
        </p:txBody>
      </p:sp>
    </p:spTree>
    <p:extLst>
      <p:ext uri="{BB962C8B-B14F-4D97-AF65-F5344CB8AC3E}">
        <p14:creationId xmlns:p14="http://schemas.microsoft.com/office/powerpoint/2010/main" val="421916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DCC98A-2D0C-4D1D-A45A-10276054A885}" type="datetime1">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148678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C172BB-E240-4F50-9A67-74086467ECA3}" type="datetime1">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1519897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769094-1C3D-4700-A8BC-942DA2D50732}" type="datetime1">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196620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084FBB-1A9E-4895-913D-3E8AF1803881}" type="datetime1">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147975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CED74-AC63-4C0F-A04A-DACE47186F16}" type="datetime1">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162614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595560-B841-4278-845D-86D585F54C21}" type="datetime1">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387479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52306C-B949-43B6-92EF-F3C5C6C84DB4}" type="datetime1">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244749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C9EE60-1F22-4B62-B4FE-9F14782F3AC3}" type="datetime1">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79628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57311-F8CD-4508-A4FB-4A3D5A29C544}" type="datetime1">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226496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F7F794-62C0-4676-B102-0D7AAB7E594C}" type="datetime1">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186865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AAF687-11D8-4BE3-8306-4CE9C2B30391}" type="datetime1">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A28B0-C459-406D-BE67-CA516F261007}" type="slidenum">
              <a:rPr lang="en-US" smtClean="0"/>
              <a:t>‹#›</a:t>
            </a:fld>
            <a:endParaRPr lang="en-US"/>
          </a:p>
        </p:txBody>
      </p:sp>
    </p:spTree>
    <p:extLst>
      <p:ext uri="{BB962C8B-B14F-4D97-AF65-F5344CB8AC3E}">
        <p14:creationId xmlns:p14="http://schemas.microsoft.com/office/powerpoint/2010/main" val="295212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1F3E8-1C8D-4B8D-ADB4-ABC908FAB142}" type="datetime1">
              <a:rPr lang="en-US" smtClean="0"/>
              <a:t>10/10/2017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A28B0-C459-406D-BE67-CA516F261007}" type="slidenum">
              <a:rPr lang="en-US" smtClean="0"/>
              <a:t>‹#›</a:t>
            </a:fld>
            <a:endParaRPr lang="en-US"/>
          </a:p>
        </p:txBody>
      </p:sp>
    </p:spTree>
    <p:extLst>
      <p:ext uri="{BB962C8B-B14F-4D97-AF65-F5344CB8AC3E}">
        <p14:creationId xmlns:p14="http://schemas.microsoft.com/office/powerpoint/2010/main" val="401353712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1651" y="1380298"/>
            <a:ext cx="8948698" cy="2186226"/>
          </a:xfrm>
        </p:spPr>
        <p:txBody>
          <a:bodyPr>
            <a:noAutofit/>
          </a:bodyPr>
          <a:lstStyle/>
          <a:p>
            <a:r>
              <a:rPr lang="en-US" sz="8000" b="1" dirty="0">
                <a:solidFill>
                  <a:srgbClr val="00B050"/>
                </a:solidFill>
                <a:latin typeface="Tw Cen MT Condensed Extra Bold" panose="020B0803020202020204" pitchFamily="34" charset="0"/>
                <a:ea typeface="Cambria Math" panose="02040503050406030204" pitchFamily="18" charset="0"/>
              </a:rPr>
              <a:t>Financing Universal Social Protection in Developing Countries</a:t>
            </a:r>
            <a:endParaRPr lang="en-US" sz="8000" b="1" dirty="0">
              <a:solidFill>
                <a:srgbClr val="00B050"/>
              </a:solidFill>
              <a:latin typeface="Tw Cen MT Condensed Extra Bold" panose="020B0803020202020204" pitchFamily="34" charset="0"/>
              <a:ea typeface="Cambria Math" panose="02040503050406030204" pitchFamily="18" charset="0"/>
            </a:endParaRPr>
          </a:p>
        </p:txBody>
      </p:sp>
      <p:sp>
        <p:nvSpPr>
          <p:cNvPr id="3" name="Subtitle 2"/>
          <p:cNvSpPr>
            <a:spLocks noGrp="1"/>
          </p:cNvSpPr>
          <p:nvPr>
            <p:ph type="subTitle" idx="1"/>
          </p:nvPr>
        </p:nvSpPr>
        <p:spPr>
          <a:xfrm>
            <a:off x="2381512" y="3566524"/>
            <a:ext cx="7826649" cy="3466010"/>
          </a:xfrm>
        </p:spPr>
        <p:txBody>
          <a:bodyPr>
            <a:noAutofit/>
          </a:bodyPr>
          <a:lstStyle/>
          <a:p>
            <a:r>
              <a:rPr lang="en-US" sz="2800" b="1" dirty="0">
                <a:solidFill>
                  <a:srgbClr val="00B050"/>
                </a:solidFill>
                <a:latin typeface="Tw Cen MT Condensed Extra Bold" panose="020B0803020202020204" pitchFamily="34" charset="0"/>
                <a:ea typeface="Cambria Math" panose="02040503050406030204" pitchFamily="18" charset="0"/>
              </a:rPr>
              <a:t>A Session at the Civil Society Forum at the Annual Meetings of IMF and World Bank,  </a:t>
            </a:r>
          </a:p>
          <a:p>
            <a:r>
              <a:rPr lang="en-US" sz="2800" b="1" dirty="0">
                <a:solidFill>
                  <a:srgbClr val="00B050"/>
                </a:solidFill>
                <a:latin typeface="Tw Cen MT Condensed Extra Bold" panose="020B0803020202020204" pitchFamily="34" charset="0"/>
                <a:ea typeface="Cambria Math" panose="02040503050406030204" pitchFamily="18" charset="0"/>
              </a:rPr>
              <a:t>11 October 2017, 1:45-3:15 pm</a:t>
            </a:r>
          </a:p>
          <a:p>
            <a:r>
              <a:rPr lang="en-US" sz="2800" b="1" i="1" dirty="0">
                <a:solidFill>
                  <a:srgbClr val="0000FF"/>
                </a:solidFill>
                <a:latin typeface="Andes Bold" panose="02000000000000000000" pitchFamily="50" charset="0"/>
              </a:rPr>
              <a:t>Margaret Grosh</a:t>
            </a:r>
          </a:p>
          <a:p>
            <a:r>
              <a:rPr lang="en-US" sz="1800" b="1" dirty="0">
                <a:solidFill>
                  <a:srgbClr val="0000FF"/>
                </a:solidFill>
                <a:latin typeface="Andes Bold" panose="02000000000000000000" pitchFamily="50" charset="0"/>
              </a:rPr>
              <a:t>Senior Adviser, Social Protection and Jobs Global Practice</a:t>
            </a:r>
          </a:p>
        </p:txBody>
      </p:sp>
      <p:sp>
        <p:nvSpPr>
          <p:cNvPr id="6" name="Slide Number Placeholder 5"/>
          <p:cNvSpPr>
            <a:spLocks noGrp="1"/>
          </p:cNvSpPr>
          <p:nvPr>
            <p:ph type="sldNum" sz="quarter" idx="12"/>
          </p:nvPr>
        </p:nvSpPr>
        <p:spPr/>
        <p:txBody>
          <a:bodyPr/>
          <a:lstStyle/>
          <a:p>
            <a:fld id="{37DA28B0-C459-406D-BE67-CA516F261007}" type="slidenum">
              <a:rPr lang="en-US" smtClean="0"/>
              <a:t>1</a:t>
            </a:fld>
            <a:endParaRPr lang="en-US"/>
          </a:p>
        </p:txBody>
      </p:sp>
      <p:pic>
        <p:nvPicPr>
          <p:cNvPr id="7" name="Picture 6"/>
          <p:cNvPicPr>
            <a:picLocks noChangeAspect="1"/>
          </p:cNvPicPr>
          <p:nvPr/>
        </p:nvPicPr>
        <p:blipFill>
          <a:blip r:embed="rId3"/>
          <a:stretch>
            <a:fillRect/>
          </a:stretch>
        </p:blipFill>
        <p:spPr>
          <a:xfrm>
            <a:off x="119269" y="6268714"/>
            <a:ext cx="2262243" cy="507758"/>
          </a:xfrm>
          <a:prstGeom prst="rect">
            <a:avLst/>
          </a:prstGeom>
        </p:spPr>
      </p:pic>
    </p:spTree>
    <p:extLst>
      <p:ext uri="{BB962C8B-B14F-4D97-AF65-F5344CB8AC3E}">
        <p14:creationId xmlns:p14="http://schemas.microsoft.com/office/powerpoint/2010/main" val="1378426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269" y="365125"/>
            <a:ext cx="10674531" cy="1325563"/>
          </a:xfrm>
        </p:spPr>
        <p:txBody>
          <a:bodyPr>
            <a:normAutofit fontScale="90000"/>
          </a:bodyPr>
          <a:lstStyle/>
          <a:p>
            <a:br>
              <a:rPr lang="en-US" sz="3100" b="1" dirty="0"/>
            </a:br>
            <a:br>
              <a:rPr lang="en-US" sz="3100" b="1" dirty="0"/>
            </a:br>
            <a:br>
              <a:rPr lang="en-US" sz="3100" b="1" dirty="0"/>
            </a:br>
            <a:r>
              <a:rPr lang="en-US" sz="2700" b="1" dirty="0">
                <a:solidFill>
                  <a:srgbClr val="00B050"/>
                </a:solidFill>
              </a:rPr>
              <a:t>Globally, developing countries and emerging market economies spend </a:t>
            </a:r>
            <a:br>
              <a:rPr lang="en-US" sz="2700" b="1" dirty="0">
                <a:solidFill>
                  <a:srgbClr val="00B050"/>
                </a:solidFill>
              </a:rPr>
            </a:br>
            <a:r>
              <a:rPr lang="en-US" sz="2700" b="1" dirty="0">
                <a:solidFill>
                  <a:srgbClr val="00B050"/>
                </a:solidFill>
              </a:rPr>
              <a:t>an average of 1.6% of GDP on social safety nets/social assistance programs</a:t>
            </a:r>
            <a:r>
              <a:rPr lang="en-US" sz="2700" dirty="0"/>
              <a:t>; </a:t>
            </a:r>
            <a:br>
              <a:rPr lang="en-US" sz="2700" dirty="0"/>
            </a:br>
            <a:r>
              <a:rPr lang="en-US" sz="2700" dirty="0"/>
              <a:t>however, significant variations in spending are observed across countries/regions</a:t>
            </a:r>
            <a:br>
              <a:rPr lang="en-US" sz="2800" dirty="0"/>
            </a:br>
            <a:br>
              <a:rPr lang="en-US" dirty="0"/>
            </a:br>
            <a:endParaRPr lang="en-US" dirty="0"/>
          </a:p>
        </p:txBody>
      </p:sp>
      <p:sp>
        <p:nvSpPr>
          <p:cNvPr id="3" name="Content Placeholder 2"/>
          <p:cNvSpPr>
            <a:spLocks noGrp="1"/>
          </p:cNvSpPr>
          <p:nvPr>
            <p:ph idx="1"/>
          </p:nvPr>
        </p:nvSpPr>
        <p:spPr>
          <a:xfrm>
            <a:off x="838199" y="1825625"/>
            <a:ext cx="10612395" cy="4351338"/>
          </a:xfrm>
        </p:spPr>
        <p:txBody>
          <a:bodyPr>
            <a:normAutofit/>
          </a:bodyPr>
          <a:lstStyle/>
          <a:p>
            <a:pPr marL="0" indent="0">
              <a:buNone/>
            </a:pPr>
            <a:r>
              <a:rPr lang="en-US" sz="2200" b="1" dirty="0"/>
              <a:t>Figure: Spending on Social Safety Net programs across the regions, % of GDP</a:t>
            </a:r>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r>
              <a:rPr lang="en-US" sz="1200" dirty="0"/>
              <a:t>Source: Atlas of Social Protection: Indicators of Resilience and Equity (ASPIRE) database -- www.worldbank.org/aspire.  </a:t>
            </a:r>
          </a:p>
          <a:p>
            <a:pPr marL="0" indent="0">
              <a:buNone/>
            </a:pPr>
            <a:r>
              <a:rPr lang="en-US" sz="2400" b="1" dirty="0"/>
              <a:t> </a:t>
            </a: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37DA28B0-C459-406D-BE67-CA516F261007}" type="slidenum">
              <a:rPr lang="en-US" smtClean="0"/>
              <a:t>10</a:t>
            </a:fld>
            <a:endParaRPr lang="en-US"/>
          </a:p>
        </p:txBody>
      </p:sp>
      <p:pic>
        <p:nvPicPr>
          <p:cNvPr id="6" name="Picture 5"/>
          <p:cNvPicPr>
            <a:picLocks noChangeAspect="1"/>
          </p:cNvPicPr>
          <p:nvPr/>
        </p:nvPicPr>
        <p:blipFill>
          <a:blip r:embed="rId3"/>
          <a:stretch>
            <a:fillRect/>
          </a:stretch>
        </p:blipFill>
        <p:spPr>
          <a:xfrm>
            <a:off x="947351" y="2265405"/>
            <a:ext cx="8849791" cy="2669060"/>
          </a:xfrm>
          <a:prstGeom prst="rect">
            <a:avLst/>
          </a:prstGeom>
        </p:spPr>
      </p:pic>
      <p:pic>
        <p:nvPicPr>
          <p:cNvPr id="8" name="Picture 7"/>
          <p:cNvPicPr>
            <a:picLocks noChangeAspect="1"/>
          </p:cNvPicPr>
          <p:nvPr/>
        </p:nvPicPr>
        <p:blipFill>
          <a:blip r:embed="rId4"/>
          <a:stretch>
            <a:fillRect/>
          </a:stretch>
        </p:blipFill>
        <p:spPr>
          <a:xfrm>
            <a:off x="0" y="6311900"/>
            <a:ext cx="2262243" cy="507758"/>
          </a:xfrm>
          <a:prstGeom prst="rect">
            <a:avLst/>
          </a:prstGeom>
        </p:spPr>
      </p:pic>
    </p:spTree>
    <p:extLst>
      <p:ext uri="{BB962C8B-B14F-4D97-AF65-F5344CB8AC3E}">
        <p14:creationId xmlns:p14="http://schemas.microsoft.com/office/powerpoint/2010/main" val="2581022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91826"/>
          </a:xfrm>
        </p:spPr>
        <p:txBody>
          <a:bodyPr>
            <a:normAutofit/>
          </a:bodyPr>
          <a:lstStyle/>
          <a:p>
            <a:pPr>
              <a:spcBef>
                <a:spcPts val="0"/>
              </a:spcBef>
              <a:buFont typeface="Wingdings" panose="05000000000000000000" pitchFamily="2" charset="2"/>
              <a:buChar char="Ø"/>
            </a:pPr>
            <a:r>
              <a:rPr lang="en-US" sz="2400" b="1" dirty="0">
                <a:solidFill>
                  <a:srgbClr val="00B050"/>
                </a:solidFill>
              </a:rPr>
              <a:t>Growing financing of and engagement in social protection projects; </a:t>
            </a:r>
            <a:r>
              <a:rPr lang="en-US" sz="2400" dirty="0"/>
              <a:t>the size </a:t>
            </a:r>
            <a:br>
              <a:rPr lang="en-US" sz="2400" dirty="0"/>
            </a:br>
            <a:r>
              <a:rPr lang="en-US" sz="2400" dirty="0"/>
              <a:t>of the World Bank’s social protection lending portfolio has increased substantially </a:t>
            </a:r>
            <a:br>
              <a:rPr lang="en-US" sz="2400" dirty="0"/>
            </a:br>
            <a:r>
              <a:rPr lang="en-US" sz="2400" dirty="0"/>
              <a:t>in the last few years; </a:t>
            </a:r>
            <a:endParaRPr lang="en-US" sz="2400" b="1" dirty="0">
              <a:solidFill>
                <a:srgbClr val="FF0000"/>
              </a:solidFill>
            </a:endParaRPr>
          </a:p>
        </p:txBody>
      </p:sp>
      <p:sp>
        <p:nvSpPr>
          <p:cNvPr id="3" name="Content Placeholder 2"/>
          <p:cNvSpPr>
            <a:spLocks noGrp="1"/>
          </p:cNvSpPr>
          <p:nvPr>
            <p:ph idx="1"/>
          </p:nvPr>
        </p:nvSpPr>
        <p:spPr>
          <a:xfrm>
            <a:off x="838200" y="1556951"/>
            <a:ext cx="10515600" cy="4868563"/>
          </a:xfrm>
        </p:spPr>
        <p:txBody>
          <a:bodyPr>
            <a:normAutofit/>
          </a:bodyPr>
          <a:lstStyle/>
          <a:p>
            <a:pPr marL="0" indent="0">
              <a:spcBef>
                <a:spcPts val="0"/>
              </a:spcBef>
              <a:buNone/>
            </a:pPr>
            <a:r>
              <a:rPr lang="en-US" sz="1800" b="1" dirty="0"/>
              <a:t>Figure: The size of the World Bank’s Social Protection lending portfolio, US$ billion</a:t>
            </a:r>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800" dirty="0"/>
          </a:p>
          <a:p>
            <a:pPr marL="0" indent="0">
              <a:spcBef>
                <a:spcPts val="0"/>
              </a:spcBef>
              <a:buNone/>
            </a:pPr>
            <a:endParaRPr lang="en-US" sz="1000" dirty="0"/>
          </a:p>
          <a:p>
            <a:pPr marL="0" indent="0">
              <a:spcBef>
                <a:spcPts val="0"/>
              </a:spcBef>
              <a:buNone/>
            </a:pPr>
            <a:endParaRPr lang="en-US" sz="1000" dirty="0"/>
          </a:p>
          <a:p>
            <a:pPr marL="0" indent="0">
              <a:spcBef>
                <a:spcPts val="0"/>
              </a:spcBef>
              <a:buNone/>
            </a:pPr>
            <a:endParaRPr lang="en-US" sz="1000" dirty="0"/>
          </a:p>
          <a:p>
            <a:pPr marL="0" indent="0">
              <a:spcBef>
                <a:spcPts val="0"/>
              </a:spcBef>
              <a:buNone/>
            </a:pPr>
            <a:endParaRPr lang="en-US" sz="1000" dirty="0"/>
          </a:p>
          <a:p>
            <a:pPr marL="0" indent="0">
              <a:spcBef>
                <a:spcPts val="0"/>
              </a:spcBef>
              <a:buNone/>
            </a:pPr>
            <a:r>
              <a:rPr lang="en-US" sz="1200" dirty="0"/>
              <a:t>Source: World Bank Operations Portal.</a:t>
            </a:r>
          </a:p>
          <a:p>
            <a:pPr marL="0" indent="0">
              <a:spcBef>
                <a:spcPts val="0"/>
              </a:spcBef>
              <a:buNone/>
            </a:pPr>
            <a:endParaRPr lang="en-US" sz="1800" dirty="0">
              <a:solidFill>
                <a:srgbClr val="FFC000"/>
              </a:solidFill>
            </a:endParaRPr>
          </a:p>
        </p:txBody>
      </p:sp>
      <p:pic>
        <p:nvPicPr>
          <p:cNvPr id="5" name="Picture 4"/>
          <p:cNvPicPr>
            <a:picLocks noChangeAspect="1"/>
          </p:cNvPicPr>
          <p:nvPr/>
        </p:nvPicPr>
        <p:blipFill>
          <a:blip r:embed="rId3"/>
          <a:stretch>
            <a:fillRect/>
          </a:stretch>
        </p:blipFill>
        <p:spPr>
          <a:xfrm>
            <a:off x="930876" y="1911178"/>
            <a:ext cx="9144000" cy="3113667"/>
          </a:xfrm>
          <a:prstGeom prst="rect">
            <a:avLst/>
          </a:prstGeom>
        </p:spPr>
      </p:pic>
      <p:sp>
        <p:nvSpPr>
          <p:cNvPr id="4" name="Slide Number Placeholder 3"/>
          <p:cNvSpPr>
            <a:spLocks noGrp="1"/>
          </p:cNvSpPr>
          <p:nvPr>
            <p:ph type="sldNum" sz="quarter" idx="12"/>
          </p:nvPr>
        </p:nvSpPr>
        <p:spPr/>
        <p:txBody>
          <a:bodyPr/>
          <a:lstStyle/>
          <a:p>
            <a:fld id="{37DA28B0-C459-406D-BE67-CA516F261007}" type="slidenum">
              <a:rPr lang="en-US" smtClean="0"/>
              <a:t>11</a:t>
            </a:fld>
            <a:endParaRPr lang="en-US"/>
          </a:p>
        </p:txBody>
      </p:sp>
      <p:pic>
        <p:nvPicPr>
          <p:cNvPr id="7" name="Picture 6"/>
          <p:cNvPicPr>
            <a:picLocks noChangeAspect="1"/>
          </p:cNvPicPr>
          <p:nvPr/>
        </p:nvPicPr>
        <p:blipFill>
          <a:blip r:embed="rId4"/>
          <a:stretch>
            <a:fillRect/>
          </a:stretch>
        </p:blipFill>
        <p:spPr>
          <a:xfrm>
            <a:off x="0" y="6329629"/>
            <a:ext cx="2262243" cy="507758"/>
          </a:xfrm>
          <a:prstGeom prst="rect">
            <a:avLst/>
          </a:prstGeom>
        </p:spPr>
      </p:pic>
    </p:spTree>
    <p:extLst>
      <p:ext uri="{BB962C8B-B14F-4D97-AF65-F5344CB8AC3E}">
        <p14:creationId xmlns:p14="http://schemas.microsoft.com/office/powerpoint/2010/main" val="1416467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91826"/>
          </a:xfrm>
        </p:spPr>
        <p:txBody>
          <a:bodyPr>
            <a:normAutofit/>
          </a:bodyPr>
          <a:lstStyle/>
          <a:p>
            <a:pPr marL="342900" indent="-342900">
              <a:buFont typeface="Wingdings" panose="05000000000000000000" pitchFamily="2" charset="2"/>
              <a:buChar char="Ø"/>
            </a:pPr>
            <a:r>
              <a:rPr lang="en-US" sz="2400" b="1" dirty="0">
                <a:solidFill>
                  <a:srgbClr val="00B050"/>
                </a:solidFill>
              </a:rPr>
              <a:t>Focusing resources on IDA and fragility, conflict &amp; violence countries</a:t>
            </a:r>
            <a:r>
              <a:rPr lang="en-US" sz="2400" dirty="0">
                <a:solidFill>
                  <a:srgbClr val="00B050"/>
                </a:solidFill>
              </a:rPr>
              <a:t>; </a:t>
            </a:r>
            <a:br>
              <a:rPr lang="en-US" sz="2400" dirty="0">
                <a:solidFill>
                  <a:srgbClr val="00B050"/>
                </a:solidFill>
              </a:rPr>
            </a:br>
            <a:r>
              <a:rPr lang="en-US" sz="2400" dirty="0"/>
              <a:t>for the first time the World Bank’s social protection lending is higher </a:t>
            </a:r>
            <a:br>
              <a:rPr lang="en-US" sz="2400" dirty="0"/>
            </a:br>
            <a:r>
              <a:rPr lang="en-US" sz="2400" dirty="0"/>
              <a:t>in IDA rather than in IBRD countries; IDA is now 50% of total portfolio; </a:t>
            </a:r>
            <a:endParaRPr lang="en-US" sz="2400" dirty="0">
              <a:solidFill>
                <a:srgbClr val="FF0000"/>
              </a:solidFill>
            </a:endParaRPr>
          </a:p>
        </p:txBody>
      </p:sp>
      <p:sp>
        <p:nvSpPr>
          <p:cNvPr id="3" name="Content Placeholder 2"/>
          <p:cNvSpPr>
            <a:spLocks noGrp="1"/>
          </p:cNvSpPr>
          <p:nvPr>
            <p:ph idx="1"/>
          </p:nvPr>
        </p:nvSpPr>
        <p:spPr>
          <a:xfrm>
            <a:off x="838200" y="1637211"/>
            <a:ext cx="10515600" cy="4946469"/>
          </a:xfrm>
        </p:spPr>
        <p:txBody>
          <a:bodyPr>
            <a:normAutofit/>
          </a:bodyPr>
          <a:lstStyle/>
          <a:p>
            <a:pPr marL="0" indent="0">
              <a:spcBef>
                <a:spcPts val="0"/>
              </a:spcBef>
              <a:buNone/>
            </a:pPr>
            <a:r>
              <a:rPr lang="en-US" sz="1800" b="1" dirty="0"/>
              <a:t>Figure: The size of the World Bank’s social protection lending by </a:t>
            </a:r>
            <a:r>
              <a:rPr lang="en-US" sz="1800" b="1" i="1" dirty="0"/>
              <a:t>country status</a:t>
            </a:r>
            <a:r>
              <a:rPr lang="en-US" sz="1800" b="1" dirty="0"/>
              <a:t>, 2017, US$ billion</a:t>
            </a:r>
            <a:endParaRPr lang="en-US" sz="1800" dirty="0"/>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r>
              <a:rPr lang="en-US" sz="1800" b="1" dirty="0"/>
              <a:t>Figure: The size of the World Bank’s social protection portfolio – commitment from </a:t>
            </a:r>
            <a:r>
              <a:rPr lang="en-US" sz="1800" b="1" i="1" dirty="0"/>
              <a:t>IDA </a:t>
            </a:r>
          </a:p>
          <a:p>
            <a:pPr marL="0" indent="0">
              <a:spcBef>
                <a:spcPts val="0"/>
              </a:spcBef>
              <a:buNone/>
            </a:pPr>
            <a:r>
              <a:rPr lang="en-US" sz="1800" b="1" i="1" dirty="0"/>
              <a:t>as a financing source</a:t>
            </a:r>
            <a:r>
              <a:rPr lang="en-US" sz="1800" b="1" dirty="0"/>
              <a:t>,  FY13-FY16, US$ billion</a:t>
            </a:r>
            <a:endParaRPr lang="en-US" sz="1800" dirty="0"/>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800" dirty="0">
              <a:solidFill>
                <a:srgbClr val="FFC000"/>
              </a:solidFill>
            </a:endParaRPr>
          </a:p>
          <a:p>
            <a:pPr marL="0" indent="0">
              <a:spcBef>
                <a:spcPts val="0"/>
              </a:spcBef>
              <a:buNone/>
            </a:pPr>
            <a:endParaRPr lang="en-US" sz="1000" dirty="0"/>
          </a:p>
          <a:p>
            <a:pPr marL="0" indent="0">
              <a:spcBef>
                <a:spcPts val="0"/>
              </a:spcBef>
              <a:buNone/>
            </a:pPr>
            <a:endParaRPr lang="en-US" sz="1000" dirty="0"/>
          </a:p>
          <a:p>
            <a:pPr marL="0" indent="0">
              <a:spcBef>
                <a:spcPts val="0"/>
              </a:spcBef>
              <a:buNone/>
            </a:pPr>
            <a:r>
              <a:rPr lang="en-US" sz="1200" dirty="0"/>
              <a:t>Source: World Bank Operations Portal.</a:t>
            </a:r>
          </a:p>
          <a:p>
            <a:pPr marL="0" indent="0">
              <a:spcBef>
                <a:spcPts val="0"/>
              </a:spcBef>
              <a:buNone/>
            </a:pPr>
            <a:endParaRPr lang="en-US" sz="1200" dirty="0"/>
          </a:p>
          <a:p>
            <a:pPr marL="0" indent="0">
              <a:spcBef>
                <a:spcPts val="0"/>
              </a:spcBef>
              <a:buNone/>
            </a:pPr>
            <a:r>
              <a:rPr lang="en-US" sz="1200" i="1" dirty="0"/>
              <a:t>Notes</a:t>
            </a:r>
            <a:r>
              <a:rPr lang="en-US" sz="1200" dirty="0"/>
              <a:t>: IDA – International Development Association; IBRD – International Bank for Reconstruction and Development. </a:t>
            </a:r>
          </a:p>
          <a:p>
            <a:pPr marL="0" indent="0">
              <a:spcBef>
                <a:spcPts val="0"/>
              </a:spcBef>
              <a:buNone/>
            </a:pPr>
            <a:endParaRPr lang="en-US" sz="1800" dirty="0">
              <a:solidFill>
                <a:srgbClr val="FFC000"/>
              </a:solidFill>
            </a:endParaRPr>
          </a:p>
        </p:txBody>
      </p:sp>
      <p:pic>
        <p:nvPicPr>
          <p:cNvPr id="4" name="Picture 3"/>
          <p:cNvPicPr>
            <a:picLocks noChangeAspect="1"/>
          </p:cNvPicPr>
          <p:nvPr/>
        </p:nvPicPr>
        <p:blipFill>
          <a:blip r:embed="rId3"/>
          <a:stretch>
            <a:fillRect/>
          </a:stretch>
        </p:blipFill>
        <p:spPr>
          <a:xfrm>
            <a:off x="947351" y="1917700"/>
            <a:ext cx="9090059" cy="1591854"/>
          </a:xfrm>
          <a:prstGeom prst="rect">
            <a:avLst/>
          </a:prstGeom>
        </p:spPr>
      </p:pic>
      <p:pic>
        <p:nvPicPr>
          <p:cNvPr id="6" name="Picture 5"/>
          <p:cNvPicPr>
            <a:picLocks noChangeAspect="1"/>
          </p:cNvPicPr>
          <p:nvPr/>
        </p:nvPicPr>
        <p:blipFill>
          <a:blip r:embed="rId4"/>
          <a:stretch>
            <a:fillRect/>
          </a:stretch>
        </p:blipFill>
        <p:spPr>
          <a:xfrm>
            <a:off x="947351" y="4162696"/>
            <a:ext cx="9090059" cy="1663337"/>
          </a:xfrm>
          <a:prstGeom prst="rect">
            <a:avLst/>
          </a:prstGeom>
        </p:spPr>
      </p:pic>
      <p:sp>
        <p:nvSpPr>
          <p:cNvPr id="7" name="Slide Number Placeholder 6"/>
          <p:cNvSpPr>
            <a:spLocks noGrp="1"/>
          </p:cNvSpPr>
          <p:nvPr>
            <p:ph type="sldNum" sz="quarter" idx="12"/>
          </p:nvPr>
        </p:nvSpPr>
        <p:spPr/>
        <p:txBody>
          <a:bodyPr/>
          <a:lstStyle/>
          <a:p>
            <a:fld id="{37DA28B0-C459-406D-BE67-CA516F261007}" type="slidenum">
              <a:rPr lang="en-US" smtClean="0"/>
              <a:t>12</a:t>
            </a:fld>
            <a:endParaRPr lang="en-US"/>
          </a:p>
        </p:txBody>
      </p:sp>
      <p:pic>
        <p:nvPicPr>
          <p:cNvPr id="8" name="Picture 7"/>
          <p:cNvPicPr>
            <a:picLocks noChangeAspect="1"/>
          </p:cNvPicPr>
          <p:nvPr/>
        </p:nvPicPr>
        <p:blipFill>
          <a:blip r:embed="rId5"/>
          <a:stretch>
            <a:fillRect/>
          </a:stretch>
        </p:blipFill>
        <p:spPr>
          <a:xfrm>
            <a:off x="0" y="6341080"/>
            <a:ext cx="2262243" cy="507758"/>
          </a:xfrm>
          <a:prstGeom prst="rect">
            <a:avLst/>
          </a:prstGeom>
        </p:spPr>
      </p:pic>
    </p:spTree>
    <p:extLst>
      <p:ext uri="{BB962C8B-B14F-4D97-AF65-F5344CB8AC3E}">
        <p14:creationId xmlns:p14="http://schemas.microsoft.com/office/powerpoint/2010/main" val="388410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B050"/>
                </a:solidFill>
              </a:rPr>
              <a:t>SPL public action is still constrained by myths and competition for resources:</a:t>
            </a:r>
            <a:br>
              <a:rPr lang="en-US" sz="2400" b="1" dirty="0">
                <a:solidFill>
                  <a:srgbClr val="00B050"/>
                </a:solidFill>
              </a:rPr>
            </a:br>
            <a:r>
              <a:rPr lang="en-US" sz="2400" b="1" dirty="0"/>
              <a:t>CSO work to build societal knowledge and consensus would be very welcome</a:t>
            </a:r>
            <a:endParaRPr lang="en-US" sz="2400" b="1" dirty="0">
              <a:solidFill>
                <a:srgbClr val="00B050"/>
              </a:solidFill>
            </a:endParaRPr>
          </a:p>
        </p:txBody>
      </p:sp>
      <p:sp>
        <p:nvSpPr>
          <p:cNvPr id="3" name="Content Placeholder 2"/>
          <p:cNvSpPr>
            <a:spLocks noGrp="1"/>
          </p:cNvSpPr>
          <p:nvPr>
            <p:ph idx="1"/>
          </p:nvPr>
        </p:nvSpPr>
        <p:spPr>
          <a:xfrm>
            <a:off x="838200" y="1825625"/>
            <a:ext cx="10515600" cy="4524617"/>
          </a:xfrm>
        </p:spPr>
        <p:txBody>
          <a:bodyPr>
            <a:normAutofit fontScale="92500" lnSpcReduction="10000"/>
          </a:bodyPr>
          <a:lstStyle/>
          <a:p>
            <a:pPr marL="0" indent="0">
              <a:buNone/>
            </a:pPr>
            <a:r>
              <a:rPr lang="en-US" dirty="0">
                <a:solidFill>
                  <a:srgbClr val="0000FF"/>
                </a:solidFill>
              </a:rPr>
              <a:t>Myths to dispel, Positive Ideas to spread:  e.g.: </a:t>
            </a:r>
          </a:p>
          <a:p>
            <a:pPr>
              <a:buFontTx/>
              <a:buChar char="-"/>
            </a:pPr>
            <a:r>
              <a:rPr lang="en-US" sz="2200" dirty="0"/>
              <a:t>from “the poor are lazy, handouts make them lazier” to “most poor work, income support often releases constraints and makes them more productive and/or builds the health and education of their children”</a:t>
            </a:r>
          </a:p>
          <a:p>
            <a:pPr>
              <a:buFontTx/>
              <a:buChar char="-"/>
            </a:pPr>
            <a:r>
              <a:rPr lang="en-US" sz="2200" dirty="0"/>
              <a:t>From ‘the poor spend resources unwisely’ to ‘the poor spend their income support on more and better food, often more health or education, and if there is enough, on savings or investments in their enterprises’.</a:t>
            </a:r>
          </a:p>
          <a:p>
            <a:pPr>
              <a:buFontTx/>
              <a:buChar char="-"/>
            </a:pPr>
            <a:r>
              <a:rPr lang="en-US" sz="2200" dirty="0"/>
              <a:t>We have ample and growing evidence on these things. How do we get policymakers and societies to know and believe them?</a:t>
            </a:r>
          </a:p>
          <a:p>
            <a:pPr marL="0" indent="0">
              <a:buNone/>
            </a:pPr>
            <a:r>
              <a:rPr lang="en-US">
                <a:solidFill>
                  <a:srgbClr val="0000FF"/>
                </a:solidFill>
              </a:rPr>
              <a:t>There </a:t>
            </a:r>
            <a:r>
              <a:rPr lang="en-US" dirty="0">
                <a:solidFill>
                  <a:srgbClr val="0000FF"/>
                </a:solidFill>
              </a:rPr>
              <a:t>are policy choices to make and consensuses to build:</a:t>
            </a:r>
          </a:p>
          <a:p>
            <a:pPr>
              <a:buFontTx/>
              <a:buChar char="-"/>
            </a:pPr>
            <a:r>
              <a:rPr lang="en-US" sz="2200" dirty="0"/>
              <a:t>More universal and more costly? Or more narrowly targeting and lower fiscal cost?  What mix? Where is the sweet spot on solidarity?</a:t>
            </a:r>
          </a:p>
          <a:p>
            <a:pPr>
              <a:buFontTx/>
              <a:buChar char="-"/>
            </a:pPr>
            <a:r>
              <a:rPr lang="en-US" sz="2200" dirty="0"/>
              <a:t>When and how are countries willing to confront either additional taxes or reforms of general subsidies or other programs to make space for USP?</a:t>
            </a:r>
          </a:p>
          <a:p>
            <a:pPr>
              <a:buFontTx/>
              <a:buChar char="-"/>
            </a:pPr>
            <a:endParaRPr lang="en-US" dirty="0"/>
          </a:p>
          <a:p>
            <a:pPr>
              <a:buFontTx/>
              <a:buChar char="-"/>
            </a:pPr>
            <a:endParaRPr lang="en-US" dirty="0"/>
          </a:p>
        </p:txBody>
      </p:sp>
      <p:sp>
        <p:nvSpPr>
          <p:cNvPr id="4" name="Slide Number Placeholder 3"/>
          <p:cNvSpPr>
            <a:spLocks noGrp="1"/>
          </p:cNvSpPr>
          <p:nvPr>
            <p:ph type="sldNum" sz="quarter" idx="12"/>
          </p:nvPr>
        </p:nvSpPr>
        <p:spPr/>
        <p:txBody>
          <a:bodyPr/>
          <a:lstStyle/>
          <a:p>
            <a:fld id="{37DA28B0-C459-406D-BE67-CA516F261007}" type="slidenum">
              <a:rPr lang="en-US" smtClean="0"/>
              <a:t>13</a:t>
            </a:fld>
            <a:endParaRPr lang="en-US"/>
          </a:p>
        </p:txBody>
      </p:sp>
      <p:pic>
        <p:nvPicPr>
          <p:cNvPr id="5" name="Picture 4"/>
          <p:cNvPicPr>
            <a:picLocks noChangeAspect="1"/>
          </p:cNvPicPr>
          <p:nvPr/>
        </p:nvPicPr>
        <p:blipFill>
          <a:blip r:embed="rId2"/>
          <a:stretch>
            <a:fillRect/>
          </a:stretch>
        </p:blipFill>
        <p:spPr>
          <a:xfrm>
            <a:off x="0" y="6350242"/>
            <a:ext cx="2262243" cy="507758"/>
          </a:xfrm>
          <a:prstGeom prst="rect">
            <a:avLst/>
          </a:prstGeom>
        </p:spPr>
      </p:pic>
    </p:spTree>
    <p:extLst>
      <p:ext uri="{BB962C8B-B14F-4D97-AF65-F5344CB8AC3E}">
        <p14:creationId xmlns:p14="http://schemas.microsoft.com/office/powerpoint/2010/main" val="64080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1535" y="243840"/>
            <a:ext cx="10343077" cy="1456415"/>
          </a:xfrm>
        </p:spPr>
        <p:txBody>
          <a:bodyPr>
            <a:noAutofit/>
          </a:bodyPr>
          <a:lstStyle/>
          <a:p>
            <a:pPr marL="342900" indent="-342900">
              <a:buFont typeface="Wingdings" panose="05000000000000000000" pitchFamily="2" charset="2"/>
              <a:buChar char="Ø"/>
            </a:pPr>
            <a:r>
              <a:rPr lang="en-US" sz="2400" b="1" dirty="0">
                <a:solidFill>
                  <a:srgbClr val="00B050"/>
                </a:solidFill>
              </a:rPr>
              <a:t>Promoting the principles of Universal Social Protection (USP) </a:t>
            </a:r>
            <a:r>
              <a:rPr lang="en-US" sz="2400" dirty="0">
                <a:sym typeface="Wingdings" panose="05000000000000000000" pitchFamily="2" charset="2"/>
              </a:rPr>
              <a:t> a joint </a:t>
            </a:r>
            <a:br>
              <a:rPr lang="en-US" sz="2400" dirty="0">
                <a:sym typeface="Wingdings" panose="05000000000000000000" pitchFamily="2" charset="2"/>
              </a:rPr>
            </a:br>
            <a:r>
              <a:rPr lang="en-US" sz="2400" dirty="0">
                <a:sym typeface="Wingdings" panose="05000000000000000000" pitchFamily="2" charset="2"/>
              </a:rPr>
              <a:t>initiative of </a:t>
            </a:r>
            <a:r>
              <a:rPr lang="en-US" sz="2400" dirty="0"/>
              <a:t>the WB, ILO, donors and other partners </a:t>
            </a:r>
            <a:r>
              <a:rPr lang="en-US" sz="2400" dirty="0">
                <a:sym typeface="Wingdings" panose="05000000000000000000" pitchFamily="2" charset="2"/>
              </a:rPr>
              <a:t>launched in Sep. 2016 </a:t>
            </a:r>
            <a:br>
              <a:rPr lang="en-US" sz="2400" dirty="0">
                <a:sym typeface="Wingdings" panose="05000000000000000000" pitchFamily="2" charset="2"/>
              </a:rPr>
            </a:br>
            <a:r>
              <a:rPr lang="en-US" sz="2400" dirty="0">
                <a:sym typeface="Wingdings" panose="05000000000000000000" pitchFamily="2" charset="2"/>
              </a:rPr>
              <a:t>and aimed at </a:t>
            </a:r>
            <a:r>
              <a:rPr lang="en-US" sz="2400" u="sng" dirty="0">
                <a:sym typeface="Wingdings" panose="05000000000000000000" pitchFamily="2" charset="2"/>
              </a:rPr>
              <a:t>providing social protection for all people in need</a:t>
            </a:r>
            <a:r>
              <a:rPr lang="en-US" sz="2400" dirty="0">
                <a:sym typeface="Wingdings" panose="05000000000000000000" pitchFamily="2" charset="2"/>
              </a:rPr>
              <a:t>; </a:t>
            </a:r>
            <a:br>
              <a:rPr lang="en-US" sz="2400" dirty="0">
                <a:sym typeface="Wingdings" panose="05000000000000000000" pitchFamily="2" charset="2"/>
              </a:rPr>
            </a:br>
            <a:endParaRPr lang="en-US" sz="2400" dirty="0"/>
          </a:p>
        </p:txBody>
      </p:sp>
      <p:sp>
        <p:nvSpPr>
          <p:cNvPr id="3" name="Content Placeholder 2"/>
          <p:cNvSpPr>
            <a:spLocks noGrp="1"/>
          </p:cNvSpPr>
          <p:nvPr>
            <p:ph idx="1"/>
          </p:nvPr>
        </p:nvSpPr>
        <p:spPr>
          <a:xfrm>
            <a:off x="1235676" y="1541417"/>
            <a:ext cx="10268936" cy="4727577"/>
          </a:xfrm>
        </p:spPr>
        <p:txBody>
          <a:bodyPr>
            <a:normAutofit/>
          </a:bodyPr>
          <a:lstStyle/>
          <a:p>
            <a:pPr>
              <a:buFont typeface="Wingdings" panose="05000000000000000000" pitchFamily="2" charset="2"/>
              <a:buChar char="Ø"/>
            </a:pPr>
            <a:r>
              <a:rPr lang="en-US" sz="2400" b="1" dirty="0">
                <a:solidFill>
                  <a:srgbClr val="00B050"/>
                </a:solidFill>
                <a:latin typeface="+mj-lt"/>
              </a:rPr>
              <a:t>Contributing to the Sustainable Development Goals (SDG) agenda: </a:t>
            </a:r>
          </a:p>
          <a:p>
            <a:pPr>
              <a:buFont typeface="Wingdings" panose="05000000000000000000" pitchFamily="2" charset="2"/>
              <a:buChar char="q"/>
            </a:pPr>
            <a:r>
              <a:rPr lang="en-US" sz="2200" dirty="0">
                <a:latin typeface="+mj-lt"/>
              </a:rPr>
              <a:t>SDGs Goal 1 </a:t>
            </a:r>
            <a:r>
              <a:rPr lang="en-US" sz="2200" dirty="0">
                <a:latin typeface="+mj-lt"/>
                <a:sym typeface="Wingdings" panose="05000000000000000000" pitchFamily="2" charset="2"/>
              </a:rPr>
              <a:t> t</a:t>
            </a:r>
            <a:r>
              <a:rPr lang="en-US" sz="2200" dirty="0">
                <a:latin typeface="+mj-lt"/>
              </a:rPr>
              <a:t>o end (extreme) poverty in all its manifestations by 2030; </a:t>
            </a:r>
            <a:r>
              <a:rPr lang="en-US" sz="2200" dirty="0">
                <a:solidFill>
                  <a:srgbClr val="92D050"/>
                </a:solidFill>
                <a:latin typeface="+mj-lt"/>
              </a:rPr>
              <a:t>ensure social protection for the poor and vulnerable;</a:t>
            </a:r>
          </a:p>
          <a:p>
            <a:pPr>
              <a:buFont typeface="Wingdings" panose="05000000000000000000" pitchFamily="2" charset="2"/>
              <a:buChar char="v"/>
            </a:pPr>
            <a:r>
              <a:rPr lang="en-US" sz="2200" dirty="0">
                <a:latin typeface="+mj-lt"/>
              </a:rPr>
              <a:t>Target 1.3 </a:t>
            </a:r>
            <a:r>
              <a:rPr lang="en-US" sz="2200" dirty="0">
                <a:latin typeface="+mj-lt"/>
                <a:sym typeface="Wingdings" panose="05000000000000000000" pitchFamily="2" charset="2"/>
              </a:rPr>
              <a:t> </a:t>
            </a:r>
            <a:r>
              <a:rPr lang="en-US" sz="2200" dirty="0">
                <a:solidFill>
                  <a:srgbClr val="92D050"/>
                </a:solidFill>
                <a:latin typeface="+mj-lt"/>
                <a:sym typeface="Wingdings" panose="05000000000000000000" pitchFamily="2" charset="2"/>
              </a:rPr>
              <a:t>i</a:t>
            </a:r>
            <a:r>
              <a:rPr lang="en-US" sz="2200" dirty="0">
                <a:solidFill>
                  <a:srgbClr val="92D050"/>
                </a:solidFill>
                <a:latin typeface="+mj-lt"/>
              </a:rPr>
              <a:t>mplement nationally appropriate social protection systems and measures for all</a:t>
            </a:r>
            <a:r>
              <a:rPr lang="en-US" sz="2200" dirty="0">
                <a:latin typeface="+mj-lt"/>
              </a:rPr>
              <a:t>, including floors, and by 2030 achieve substantial coverage of the poor and the vulnerable;</a:t>
            </a:r>
          </a:p>
          <a:p>
            <a:pPr>
              <a:buFont typeface="Wingdings" panose="05000000000000000000" pitchFamily="2" charset="2"/>
              <a:buChar char="v"/>
            </a:pPr>
            <a:r>
              <a:rPr lang="en-US" sz="2200" dirty="0">
                <a:latin typeface="+mj-lt"/>
              </a:rPr>
              <a:t>Target 1.5 </a:t>
            </a:r>
            <a:r>
              <a:rPr lang="en-US" sz="2200" dirty="0">
                <a:latin typeface="+mj-lt"/>
                <a:sym typeface="Wingdings" panose="05000000000000000000" pitchFamily="2" charset="2"/>
              </a:rPr>
              <a:t> </a:t>
            </a:r>
            <a:r>
              <a:rPr lang="en-US" sz="2200" dirty="0">
                <a:solidFill>
                  <a:srgbClr val="92D050"/>
                </a:solidFill>
                <a:latin typeface="+mj-lt"/>
              </a:rPr>
              <a:t>build the resilience of the poor and those in vulnerable situations</a:t>
            </a:r>
            <a:r>
              <a:rPr lang="en-US" sz="2200" dirty="0">
                <a:latin typeface="+mj-lt"/>
              </a:rPr>
              <a:t> and reduce their exposure and vulnerability to climate-related extreme events and other economic, social and environmental shocks and disasters; </a:t>
            </a:r>
          </a:p>
          <a:p>
            <a:pPr>
              <a:buFont typeface="Wingdings" panose="05000000000000000000" pitchFamily="2" charset="2"/>
              <a:buChar char="Ø"/>
            </a:pPr>
            <a:endParaRPr lang="en-US" sz="2400"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ü"/>
            </a:pPr>
            <a:endParaRPr lang="en-US" dirty="0"/>
          </a:p>
          <a:p>
            <a:pPr>
              <a:buFont typeface="Wingdings" panose="05000000000000000000" pitchFamily="2" charset="2"/>
              <a:buChar char="Ø"/>
            </a:pPr>
            <a:endParaRPr lang="en-US" dirty="0"/>
          </a:p>
        </p:txBody>
      </p:sp>
      <p:sp>
        <p:nvSpPr>
          <p:cNvPr id="4" name="Slide Number Placeholder 3"/>
          <p:cNvSpPr>
            <a:spLocks noGrp="1"/>
          </p:cNvSpPr>
          <p:nvPr>
            <p:ph type="sldNum" sz="quarter" idx="12"/>
          </p:nvPr>
        </p:nvSpPr>
        <p:spPr/>
        <p:txBody>
          <a:bodyPr/>
          <a:lstStyle/>
          <a:p>
            <a:fld id="{37DA28B0-C459-406D-BE67-CA516F261007}" type="slidenum">
              <a:rPr lang="en-US" smtClean="0"/>
              <a:t>2</a:t>
            </a:fld>
            <a:endParaRPr lang="en-US"/>
          </a:p>
        </p:txBody>
      </p:sp>
      <p:pic>
        <p:nvPicPr>
          <p:cNvPr id="6" name="Picture 5"/>
          <p:cNvPicPr>
            <a:picLocks noChangeAspect="1"/>
          </p:cNvPicPr>
          <p:nvPr/>
        </p:nvPicPr>
        <p:blipFill>
          <a:blip r:embed="rId2"/>
          <a:stretch>
            <a:fillRect/>
          </a:stretch>
        </p:blipFill>
        <p:spPr>
          <a:xfrm>
            <a:off x="119269" y="6268714"/>
            <a:ext cx="2262243" cy="507758"/>
          </a:xfrm>
          <a:prstGeom prst="rect">
            <a:avLst/>
          </a:prstGeom>
        </p:spPr>
      </p:pic>
    </p:spTree>
    <p:extLst>
      <p:ext uri="{BB962C8B-B14F-4D97-AF65-F5344CB8AC3E}">
        <p14:creationId xmlns:p14="http://schemas.microsoft.com/office/powerpoint/2010/main" val="3406563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3"/>
          <a:stretch>
            <a:fillRect/>
          </a:stretch>
        </p:blipFill>
        <p:spPr>
          <a:xfrm>
            <a:off x="0" y="6350242"/>
            <a:ext cx="2262243" cy="507758"/>
          </a:xfrm>
          <a:prstGeom prst="rect">
            <a:avLst/>
          </a:prstGeom>
        </p:spPr>
      </p:pic>
      <p:grpSp>
        <p:nvGrpSpPr>
          <p:cNvPr id="4" name="Group 3"/>
          <p:cNvGrpSpPr/>
          <p:nvPr/>
        </p:nvGrpSpPr>
        <p:grpSpPr>
          <a:xfrm>
            <a:off x="2119507" y="1149626"/>
            <a:ext cx="8382000" cy="5105400"/>
            <a:chOff x="725711" y="2082437"/>
            <a:chExt cx="7647439" cy="4102898"/>
          </a:xfrm>
        </p:grpSpPr>
        <p:sp>
          <p:nvSpPr>
            <p:cNvPr id="5" name="Freeform 4"/>
            <p:cNvSpPr/>
            <p:nvPr/>
          </p:nvSpPr>
          <p:spPr>
            <a:xfrm>
              <a:off x="6165416" y="3726698"/>
              <a:ext cx="91440" cy="830340"/>
            </a:xfrm>
            <a:custGeom>
              <a:avLst/>
              <a:gdLst/>
              <a:ahLst/>
              <a:cxnLst/>
              <a:rect l="0" t="0" r="0" b="0"/>
              <a:pathLst>
                <a:path>
                  <a:moveTo>
                    <a:pt x="45720" y="0"/>
                  </a:moveTo>
                  <a:lnTo>
                    <a:pt x="45720" y="830340"/>
                  </a:lnTo>
                  <a:lnTo>
                    <a:pt x="92943" y="830340"/>
                  </a:lnTo>
                </a:path>
              </a:pathLst>
            </a:custGeom>
            <a:noFill/>
            <a:ln w="6350" cap="flat" cmpd="sng" algn="ctr">
              <a:solidFill>
                <a:srgbClr val="5B9BD5"/>
              </a:solidFill>
              <a:prstDash val="solid"/>
              <a:miter lim="800000"/>
            </a:ln>
            <a:effectLst/>
          </p:spPr>
        </p:sp>
        <p:sp>
          <p:nvSpPr>
            <p:cNvPr id="6" name="Freeform 5"/>
            <p:cNvSpPr/>
            <p:nvPr/>
          </p:nvSpPr>
          <p:spPr>
            <a:xfrm>
              <a:off x="4498155" y="2534516"/>
              <a:ext cx="2558897" cy="444106"/>
            </a:xfrm>
            <a:custGeom>
              <a:avLst/>
              <a:gdLst/>
              <a:ahLst/>
              <a:cxnLst/>
              <a:rect l="0" t="0" r="0" b="0"/>
              <a:pathLst>
                <a:path>
                  <a:moveTo>
                    <a:pt x="0" y="0"/>
                  </a:moveTo>
                  <a:lnTo>
                    <a:pt x="0" y="222053"/>
                  </a:lnTo>
                  <a:lnTo>
                    <a:pt x="2558897" y="222053"/>
                  </a:lnTo>
                  <a:lnTo>
                    <a:pt x="2558897" y="444106"/>
                  </a:lnTo>
                </a:path>
              </a:pathLst>
            </a:custGeom>
            <a:noFill/>
            <a:ln w="12700" cap="flat" cmpd="sng" algn="ctr">
              <a:solidFill>
                <a:srgbClr val="A5A5A5">
                  <a:hueOff val="0"/>
                  <a:satOff val="0"/>
                  <a:lumOff val="0"/>
                  <a:alphaOff val="0"/>
                </a:srgbClr>
              </a:solidFill>
              <a:prstDash val="solid"/>
              <a:miter lim="800000"/>
            </a:ln>
            <a:effectLst/>
          </p:spPr>
        </p:sp>
        <p:sp>
          <p:nvSpPr>
            <p:cNvPr id="7" name="Freeform 6"/>
            <p:cNvSpPr/>
            <p:nvPr/>
          </p:nvSpPr>
          <p:spPr>
            <a:xfrm>
              <a:off x="3606519" y="3699608"/>
              <a:ext cx="91440" cy="840312"/>
            </a:xfrm>
            <a:custGeom>
              <a:avLst/>
              <a:gdLst/>
              <a:ahLst/>
              <a:cxnLst/>
              <a:rect l="0" t="0" r="0" b="0"/>
              <a:pathLst>
                <a:path>
                  <a:moveTo>
                    <a:pt x="45720" y="0"/>
                  </a:moveTo>
                  <a:lnTo>
                    <a:pt x="45720" y="840312"/>
                  </a:lnTo>
                  <a:lnTo>
                    <a:pt x="126483" y="840312"/>
                  </a:lnTo>
                </a:path>
              </a:pathLst>
            </a:custGeom>
            <a:noFill/>
            <a:ln w="12700" cap="flat" cmpd="sng" algn="ctr">
              <a:solidFill>
                <a:srgbClr val="5B9BD5"/>
              </a:solidFill>
              <a:prstDash val="solid"/>
              <a:miter lim="800000"/>
            </a:ln>
            <a:effectLst/>
          </p:spPr>
        </p:sp>
        <p:sp>
          <p:nvSpPr>
            <p:cNvPr id="8" name="Freeform 7"/>
            <p:cNvSpPr/>
            <p:nvPr/>
          </p:nvSpPr>
          <p:spPr>
            <a:xfrm>
              <a:off x="4452435" y="2534516"/>
              <a:ext cx="91440" cy="444106"/>
            </a:xfrm>
            <a:custGeom>
              <a:avLst/>
              <a:gdLst/>
              <a:ahLst/>
              <a:cxnLst/>
              <a:rect l="0" t="0" r="0" b="0"/>
              <a:pathLst>
                <a:path>
                  <a:moveTo>
                    <a:pt x="45720" y="0"/>
                  </a:moveTo>
                  <a:lnTo>
                    <a:pt x="45720" y="444106"/>
                  </a:lnTo>
                </a:path>
              </a:pathLst>
            </a:custGeom>
            <a:noFill/>
            <a:ln w="12700" cap="flat" cmpd="sng" algn="ctr">
              <a:solidFill>
                <a:srgbClr val="A5A5A5">
                  <a:hueOff val="0"/>
                  <a:satOff val="0"/>
                  <a:lumOff val="0"/>
                  <a:alphaOff val="0"/>
                </a:srgbClr>
              </a:solidFill>
              <a:prstDash val="solid"/>
              <a:miter lim="800000"/>
            </a:ln>
            <a:effectLst/>
          </p:spPr>
        </p:sp>
        <p:sp>
          <p:nvSpPr>
            <p:cNvPr id="9" name="Freeform 8"/>
            <p:cNvSpPr/>
            <p:nvPr/>
          </p:nvSpPr>
          <p:spPr>
            <a:xfrm>
              <a:off x="1048827" y="3699988"/>
              <a:ext cx="91440" cy="839995"/>
            </a:xfrm>
            <a:custGeom>
              <a:avLst/>
              <a:gdLst/>
              <a:ahLst/>
              <a:cxnLst/>
              <a:rect l="0" t="0" r="0" b="0"/>
              <a:pathLst>
                <a:path>
                  <a:moveTo>
                    <a:pt x="45720" y="0"/>
                  </a:moveTo>
                  <a:lnTo>
                    <a:pt x="45720" y="839995"/>
                  </a:lnTo>
                  <a:lnTo>
                    <a:pt x="91209" y="839995"/>
                  </a:lnTo>
                </a:path>
              </a:pathLst>
            </a:custGeom>
            <a:noFill/>
            <a:ln w="12700" cap="flat" cmpd="sng" algn="ctr">
              <a:solidFill>
                <a:srgbClr val="5B9BD5"/>
              </a:solidFill>
              <a:prstDash val="solid"/>
              <a:miter lim="800000"/>
            </a:ln>
            <a:effectLst/>
          </p:spPr>
        </p:sp>
        <p:sp>
          <p:nvSpPr>
            <p:cNvPr id="10" name="Freeform 9"/>
            <p:cNvSpPr/>
            <p:nvPr/>
          </p:nvSpPr>
          <p:spPr>
            <a:xfrm>
              <a:off x="1940463" y="2534516"/>
              <a:ext cx="2557691" cy="435202"/>
            </a:xfrm>
            <a:custGeom>
              <a:avLst/>
              <a:gdLst/>
              <a:ahLst/>
              <a:cxnLst/>
              <a:rect l="0" t="0" r="0" b="0"/>
              <a:pathLst>
                <a:path>
                  <a:moveTo>
                    <a:pt x="2557691" y="0"/>
                  </a:moveTo>
                  <a:lnTo>
                    <a:pt x="2557691" y="213149"/>
                  </a:lnTo>
                  <a:lnTo>
                    <a:pt x="0" y="213149"/>
                  </a:lnTo>
                  <a:lnTo>
                    <a:pt x="0" y="435202"/>
                  </a:lnTo>
                </a:path>
              </a:pathLst>
            </a:custGeom>
            <a:noFill/>
            <a:ln w="12700" cap="flat" cmpd="sng" algn="ctr">
              <a:solidFill>
                <a:srgbClr val="A5A5A5">
                  <a:hueOff val="0"/>
                  <a:satOff val="0"/>
                  <a:lumOff val="0"/>
                  <a:alphaOff val="0"/>
                </a:srgbClr>
              </a:solidFill>
              <a:prstDash val="solid"/>
              <a:miter lim="800000"/>
            </a:ln>
            <a:effectLst/>
          </p:spPr>
        </p:sp>
        <p:sp>
          <p:nvSpPr>
            <p:cNvPr id="11" name="Freeform 10"/>
            <p:cNvSpPr/>
            <p:nvPr/>
          </p:nvSpPr>
          <p:spPr>
            <a:xfrm>
              <a:off x="3440760" y="2082437"/>
              <a:ext cx="2114791" cy="452078"/>
            </a:xfrm>
            <a:custGeom>
              <a:avLst/>
              <a:gdLst>
                <a:gd name="connsiteX0" fmla="*/ 0 w 2114791"/>
                <a:gd name="connsiteY0" fmla="*/ 75348 h 452078"/>
                <a:gd name="connsiteX1" fmla="*/ 75348 w 2114791"/>
                <a:gd name="connsiteY1" fmla="*/ 0 h 452078"/>
                <a:gd name="connsiteX2" fmla="*/ 2039443 w 2114791"/>
                <a:gd name="connsiteY2" fmla="*/ 0 h 452078"/>
                <a:gd name="connsiteX3" fmla="*/ 2114791 w 2114791"/>
                <a:gd name="connsiteY3" fmla="*/ 75348 h 452078"/>
                <a:gd name="connsiteX4" fmla="*/ 2114791 w 2114791"/>
                <a:gd name="connsiteY4" fmla="*/ 376730 h 452078"/>
                <a:gd name="connsiteX5" fmla="*/ 2039443 w 2114791"/>
                <a:gd name="connsiteY5" fmla="*/ 452078 h 452078"/>
                <a:gd name="connsiteX6" fmla="*/ 75348 w 2114791"/>
                <a:gd name="connsiteY6" fmla="*/ 452078 h 452078"/>
                <a:gd name="connsiteX7" fmla="*/ 0 w 2114791"/>
                <a:gd name="connsiteY7" fmla="*/ 376730 h 452078"/>
                <a:gd name="connsiteX8" fmla="*/ 0 w 2114791"/>
                <a:gd name="connsiteY8" fmla="*/ 75348 h 452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4791" h="452078">
                  <a:moveTo>
                    <a:pt x="0" y="75348"/>
                  </a:moveTo>
                  <a:cubicBezTo>
                    <a:pt x="0" y="33734"/>
                    <a:pt x="33734" y="0"/>
                    <a:pt x="75348" y="0"/>
                  </a:cubicBezTo>
                  <a:lnTo>
                    <a:pt x="2039443" y="0"/>
                  </a:lnTo>
                  <a:cubicBezTo>
                    <a:pt x="2081057" y="0"/>
                    <a:pt x="2114791" y="33734"/>
                    <a:pt x="2114791" y="75348"/>
                  </a:cubicBezTo>
                  <a:lnTo>
                    <a:pt x="2114791" y="376730"/>
                  </a:lnTo>
                  <a:cubicBezTo>
                    <a:pt x="2114791" y="418344"/>
                    <a:pt x="2081057" y="452078"/>
                    <a:pt x="2039443" y="452078"/>
                  </a:cubicBezTo>
                  <a:lnTo>
                    <a:pt x="75348" y="452078"/>
                  </a:lnTo>
                  <a:cubicBezTo>
                    <a:pt x="33734" y="452078"/>
                    <a:pt x="0" y="418344"/>
                    <a:pt x="0" y="376730"/>
                  </a:cubicBezTo>
                  <a:lnTo>
                    <a:pt x="0" y="75348"/>
                  </a:lnTo>
                  <a:close/>
                </a:path>
              </a:pathLst>
            </a:custGeom>
            <a:gradFill rotWithShape="0">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scene3d>
              <a:camera prst="orthographicFront"/>
              <a:lightRig rig="flat" dir="t"/>
            </a:scene3d>
            <a:sp3d prstMaterial="dkEdge">
              <a:bevelT w="8200" h="38100"/>
            </a:sp3d>
          </p:spPr>
          <p:txBody>
            <a:bodyPr spcFirstLastPara="0" vert="horz" wrap="square" lIns="33499" tIns="33499" rIns="33499" bIns="33499" numCol="1" spcCol="1270" anchor="ctr" anchorCtr="0">
              <a:noAutofit/>
            </a:bodyPr>
            <a:lstStyle/>
            <a:p>
              <a:pPr algn="ctr" defTabSz="800100">
                <a:lnSpc>
                  <a:spcPct val="90000"/>
                </a:lnSpc>
                <a:spcBef>
                  <a:spcPct val="0"/>
                </a:spcBef>
                <a:spcAft>
                  <a:spcPct val="35000"/>
                </a:spcAft>
                <a:defRPr/>
              </a:pPr>
              <a:r>
                <a:rPr lang="en-US" b="1" kern="0" dirty="0">
                  <a:latin typeface="Calibri"/>
                </a:rPr>
                <a:t>Social Protection</a:t>
              </a:r>
            </a:p>
          </p:txBody>
        </p:sp>
        <p:sp>
          <p:nvSpPr>
            <p:cNvPr id="12" name="Freeform 11"/>
            <p:cNvSpPr/>
            <p:nvPr/>
          </p:nvSpPr>
          <p:spPr>
            <a:xfrm>
              <a:off x="883068" y="2832537"/>
              <a:ext cx="2114791" cy="1066798"/>
            </a:xfrm>
            <a:custGeom>
              <a:avLst/>
              <a:gdLst>
                <a:gd name="connsiteX0" fmla="*/ 0 w 2114791"/>
                <a:gd name="connsiteY0" fmla="*/ 121714 h 730269"/>
                <a:gd name="connsiteX1" fmla="*/ 121714 w 2114791"/>
                <a:gd name="connsiteY1" fmla="*/ 0 h 730269"/>
                <a:gd name="connsiteX2" fmla="*/ 1993077 w 2114791"/>
                <a:gd name="connsiteY2" fmla="*/ 0 h 730269"/>
                <a:gd name="connsiteX3" fmla="*/ 2114791 w 2114791"/>
                <a:gd name="connsiteY3" fmla="*/ 121714 h 730269"/>
                <a:gd name="connsiteX4" fmla="*/ 2114791 w 2114791"/>
                <a:gd name="connsiteY4" fmla="*/ 608555 h 730269"/>
                <a:gd name="connsiteX5" fmla="*/ 1993077 w 2114791"/>
                <a:gd name="connsiteY5" fmla="*/ 730269 h 730269"/>
                <a:gd name="connsiteX6" fmla="*/ 121714 w 2114791"/>
                <a:gd name="connsiteY6" fmla="*/ 730269 h 730269"/>
                <a:gd name="connsiteX7" fmla="*/ 0 w 2114791"/>
                <a:gd name="connsiteY7" fmla="*/ 608555 h 730269"/>
                <a:gd name="connsiteX8" fmla="*/ 0 w 2114791"/>
                <a:gd name="connsiteY8" fmla="*/ 121714 h 73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4791" h="730269">
                  <a:moveTo>
                    <a:pt x="0" y="121714"/>
                  </a:moveTo>
                  <a:cubicBezTo>
                    <a:pt x="0" y="54493"/>
                    <a:pt x="54493" y="0"/>
                    <a:pt x="121714" y="0"/>
                  </a:cubicBezTo>
                  <a:lnTo>
                    <a:pt x="1993077" y="0"/>
                  </a:lnTo>
                  <a:cubicBezTo>
                    <a:pt x="2060298" y="0"/>
                    <a:pt x="2114791" y="54493"/>
                    <a:pt x="2114791" y="121714"/>
                  </a:cubicBezTo>
                  <a:lnTo>
                    <a:pt x="2114791" y="608555"/>
                  </a:lnTo>
                  <a:cubicBezTo>
                    <a:pt x="2114791" y="675776"/>
                    <a:pt x="2060298" y="730269"/>
                    <a:pt x="1993077" y="730269"/>
                  </a:cubicBezTo>
                  <a:lnTo>
                    <a:pt x="121714" y="730269"/>
                  </a:lnTo>
                  <a:cubicBezTo>
                    <a:pt x="54493" y="730269"/>
                    <a:pt x="0" y="675776"/>
                    <a:pt x="0" y="608555"/>
                  </a:cubicBezTo>
                  <a:lnTo>
                    <a:pt x="0" y="121714"/>
                  </a:lnTo>
                  <a:close/>
                </a:path>
              </a:pathLst>
            </a:custGeom>
            <a:ln/>
          </p:spPr>
          <p:style>
            <a:lnRef idx="1">
              <a:schemeClr val="accent6"/>
            </a:lnRef>
            <a:fillRef idx="2">
              <a:schemeClr val="accent6"/>
            </a:fillRef>
            <a:effectRef idx="1">
              <a:schemeClr val="accent6"/>
            </a:effectRef>
            <a:fontRef idx="minor">
              <a:schemeClr val="dk1"/>
            </a:fontRef>
          </p:style>
          <p:txBody>
            <a:bodyPr spcFirstLastPara="0" vert="horz" wrap="square" lIns="44539" tIns="44539" rIns="44539" bIns="44539" numCol="1" spcCol="1270" anchor="ctr" anchorCtr="0">
              <a:noAutofit/>
            </a:bodyPr>
            <a:lstStyle/>
            <a:p>
              <a:pPr algn="ctr" defTabSz="622300">
                <a:lnSpc>
                  <a:spcPct val="90000"/>
                </a:lnSpc>
                <a:spcBef>
                  <a:spcPct val="0"/>
                </a:spcBef>
                <a:spcAft>
                  <a:spcPct val="35000"/>
                </a:spcAft>
                <a:defRPr/>
              </a:pPr>
              <a:r>
                <a:rPr lang="en-US" sz="1400" b="1" kern="0" dirty="0">
                  <a:solidFill>
                    <a:prstClr val="black"/>
                  </a:solidFill>
                  <a:latin typeface="Calibri"/>
                </a:rPr>
                <a:t>Social Safety Nets/Social Assistance </a:t>
              </a:r>
            </a:p>
            <a:p>
              <a:pPr algn="ctr" defTabSz="622300">
                <a:lnSpc>
                  <a:spcPct val="90000"/>
                </a:lnSpc>
                <a:spcBef>
                  <a:spcPct val="0"/>
                </a:spcBef>
                <a:spcAft>
                  <a:spcPct val="35000"/>
                </a:spcAft>
                <a:defRPr/>
              </a:pPr>
              <a:r>
                <a:rPr lang="en-US" sz="1400" kern="0" dirty="0">
                  <a:solidFill>
                    <a:prstClr val="black"/>
                  </a:solidFill>
                  <a:latin typeface="Calibri"/>
                </a:rPr>
                <a:t>(Non contributory)</a:t>
              </a:r>
            </a:p>
            <a:p>
              <a:pPr algn="ctr" defTabSz="622300">
                <a:lnSpc>
                  <a:spcPct val="90000"/>
                </a:lnSpc>
                <a:spcBef>
                  <a:spcPct val="0"/>
                </a:spcBef>
                <a:spcAft>
                  <a:spcPct val="35000"/>
                </a:spcAft>
                <a:defRPr/>
              </a:pPr>
              <a:r>
                <a:rPr lang="en-US" sz="1200" kern="0" dirty="0">
                  <a:solidFill>
                    <a:prstClr val="black"/>
                  </a:solidFill>
                  <a:latin typeface="Calibri"/>
                </a:rPr>
                <a:t>To prevent and protect  from risks and shocks</a:t>
              </a:r>
            </a:p>
          </p:txBody>
        </p:sp>
        <p:sp>
          <p:nvSpPr>
            <p:cNvPr id="13" name="Freeform 12"/>
            <p:cNvSpPr/>
            <p:nvPr/>
          </p:nvSpPr>
          <p:spPr>
            <a:xfrm>
              <a:off x="3723699" y="4154178"/>
              <a:ext cx="2114791" cy="1057395"/>
            </a:xfrm>
            <a:custGeom>
              <a:avLst/>
              <a:gdLst>
                <a:gd name="connsiteX0" fmla="*/ 0 w 2114791"/>
                <a:gd name="connsiteY0" fmla="*/ 176236 h 1057395"/>
                <a:gd name="connsiteX1" fmla="*/ 176236 w 2114791"/>
                <a:gd name="connsiteY1" fmla="*/ 0 h 1057395"/>
                <a:gd name="connsiteX2" fmla="*/ 1938555 w 2114791"/>
                <a:gd name="connsiteY2" fmla="*/ 0 h 1057395"/>
                <a:gd name="connsiteX3" fmla="*/ 2114791 w 2114791"/>
                <a:gd name="connsiteY3" fmla="*/ 176236 h 1057395"/>
                <a:gd name="connsiteX4" fmla="*/ 2114791 w 2114791"/>
                <a:gd name="connsiteY4" fmla="*/ 881159 h 1057395"/>
                <a:gd name="connsiteX5" fmla="*/ 1938555 w 2114791"/>
                <a:gd name="connsiteY5" fmla="*/ 1057395 h 1057395"/>
                <a:gd name="connsiteX6" fmla="*/ 176236 w 2114791"/>
                <a:gd name="connsiteY6" fmla="*/ 1057395 h 1057395"/>
                <a:gd name="connsiteX7" fmla="*/ 0 w 2114791"/>
                <a:gd name="connsiteY7" fmla="*/ 881159 h 1057395"/>
                <a:gd name="connsiteX8" fmla="*/ 0 w 2114791"/>
                <a:gd name="connsiteY8" fmla="*/ 176236 h 1057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4791" h="1057395">
                  <a:moveTo>
                    <a:pt x="0" y="176236"/>
                  </a:moveTo>
                  <a:cubicBezTo>
                    <a:pt x="0" y="78904"/>
                    <a:pt x="78904" y="0"/>
                    <a:pt x="176236" y="0"/>
                  </a:cubicBezTo>
                  <a:lnTo>
                    <a:pt x="1938555" y="0"/>
                  </a:lnTo>
                  <a:cubicBezTo>
                    <a:pt x="2035887" y="0"/>
                    <a:pt x="2114791" y="78904"/>
                    <a:pt x="2114791" y="176236"/>
                  </a:cubicBezTo>
                  <a:lnTo>
                    <a:pt x="2114791" y="881159"/>
                  </a:lnTo>
                  <a:cubicBezTo>
                    <a:pt x="2114791" y="978491"/>
                    <a:pt x="2035887" y="1057395"/>
                    <a:pt x="1938555" y="1057395"/>
                  </a:cubicBezTo>
                  <a:lnTo>
                    <a:pt x="176236" y="1057395"/>
                  </a:lnTo>
                  <a:cubicBezTo>
                    <a:pt x="78904" y="1057395"/>
                    <a:pt x="0" y="978491"/>
                    <a:pt x="0" y="881159"/>
                  </a:cubicBezTo>
                  <a:lnTo>
                    <a:pt x="0" y="176236"/>
                  </a:lnTo>
                  <a:close/>
                </a:path>
              </a:pathLst>
            </a:custGeom>
            <a:gradFill rotWithShape="0">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scene3d>
              <a:camera prst="orthographicFront"/>
              <a:lightRig rig="flat" dir="t"/>
            </a:scene3d>
            <a:sp3d prstMaterial="dkEdge">
              <a:bevelT w="8200" h="38100"/>
            </a:sp3d>
          </p:spPr>
          <p:txBody>
            <a:bodyPr spcFirstLastPara="0" vert="horz" wrap="square" lIns="57333" tIns="57333" rIns="57333" bIns="57333" numCol="1" spcCol="1270" anchor="ctr" anchorCtr="0">
              <a:noAutofit/>
            </a:bodyPr>
            <a:lstStyle/>
            <a:p>
              <a:pPr marL="171450" indent="-171450" algn="ctr"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Contributory pensions</a:t>
              </a:r>
            </a:p>
            <a:p>
              <a:pPr marL="171450" indent="-171450" algn="ctr"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Other social insurance</a:t>
              </a:r>
            </a:p>
          </p:txBody>
        </p:sp>
        <p:sp>
          <p:nvSpPr>
            <p:cNvPr id="14" name="Freeform 13"/>
            <p:cNvSpPr/>
            <p:nvPr/>
          </p:nvSpPr>
          <p:spPr>
            <a:xfrm>
              <a:off x="3440760" y="2832536"/>
              <a:ext cx="2114791" cy="1042464"/>
            </a:xfrm>
            <a:custGeom>
              <a:avLst/>
              <a:gdLst>
                <a:gd name="connsiteX0" fmla="*/ 0 w 2114791"/>
                <a:gd name="connsiteY0" fmla="*/ 120167 h 720985"/>
                <a:gd name="connsiteX1" fmla="*/ 120167 w 2114791"/>
                <a:gd name="connsiteY1" fmla="*/ 0 h 720985"/>
                <a:gd name="connsiteX2" fmla="*/ 1994624 w 2114791"/>
                <a:gd name="connsiteY2" fmla="*/ 0 h 720985"/>
                <a:gd name="connsiteX3" fmla="*/ 2114791 w 2114791"/>
                <a:gd name="connsiteY3" fmla="*/ 120167 h 720985"/>
                <a:gd name="connsiteX4" fmla="*/ 2114791 w 2114791"/>
                <a:gd name="connsiteY4" fmla="*/ 600818 h 720985"/>
                <a:gd name="connsiteX5" fmla="*/ 1994624 w 2114791"/>
                <a:gd name="connsiteY5" fmla="*/ 720985 h 720985"/>
                <a:gd name="connsiteX6" fmla="*/ 120167 w 2114791"/>
                <a:gd name="connsiteY6" fmla="*/ 720985 h 720985"/>
                <a:gd name="connsiteX7" fmla="*/ 0 w 2114791"/>
                <a:gd name="connsiteY7" fmla="*/ 600818 h 720985"/>
                <a:gd name="connsiteX8" fmla="*/ 0 w 2114791"/>
                <a:gd name="connsiteY8" fmla="*/ 120167 h 720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4791" h="720985">
                  <a:moveTo>
                    <a:pt x="0" y="120167"/>
                  </a:moveTo>
                  <a:cubicBezTo>
                    <a:pt x="0" y="53801"/>
                    <a:pt x="53801" y="0"/>
                    <a:pt x="120167" y="0"/>
                  </a:cubicBezTo>
                  <a:lnTo>
                    <a:pt x="1994624" y="0"/>
                  </a:lnTo>
                  <a:cubicBezTo>
                    <a:pt x="2060990" y="0"/>
                    <a:pt x="2114791" y="53801"/>
                    <a:pt x="2114791" y="120167"/>
                  </a:cubicBezTo>
                  <a:lnTo>
                    <a:pt x="2114791" y="600818"/>
                  </a:lnTo>
                  <a:cubicBezTo>
                    <a:pt x="2114791" y="667184"/>
                    <a:pt x="2060990" y="720985"/>
                    <a:pt x="1994624" y="720985"/>
                  </a:cubicBezTo>
                  <a:lnTo>
                    <a:pt x="120167" y="720985"/>
                  </a:lnTo>
                  <a:cubicBezTo>
                    <a:pt x="53801" y="720985"/>
                    <a:pt x="0" y="667184"/>
                    <a:pt x="0" y="600818"/>
                  </a:cubicBezTo>
                  <a:lnTo>
                    <a:pt x="0" y="120167"/>
                  </a:lnTo>
                  <a:close/>
                </a:path>
              </a:pathLst>
            </a:custGeom>
            <a:ln/>
          </p:spPr>
          <p:style>
            <a:lnRef idx="1">
              <a:schemeClr val="accent6"/>
            </a:lnRef>
            <a:fillRef idx="2">
              <a:schemeClr val="accent6"/>
            </a:fillRef>
            <a:effectRef idx="1">
              <a:schemeClr val="accent6"/>
            </a:effectRef>
            <a:fontRef idx="minor">
              <a:schemeClr val="dk1"/>
            </a:fontRef>
          </p:style>
          <p:txBody>
            <a:bodyPr spcFirstLastPara="0" vert="horz" wrap="square" lIns="44086" tIns="44086" rIns="44086" bIns="44086" numCol="1" spcCol="1270" anchor="ctr" anchorCtr="0">
              <a:noAutofit/>
            </a:bodyPr>
            <a:lstStyle/>
            <a:p>
              <a:pPr algn="ctr" defTabSz="622300">
                <a:lnSpc>
                  <a:spcPct val="90000"/>
                </a:lnSpc>
                <a:spcBef>
                  <a:spcPct val="0"/>
                </a:spcBef>
                <a:spcAft>
                  <a:spcPct val="35000"/>
                </a:spcAft>
                <a:defRPr/>
              </a:pPr>
              <a:endParaRPr lang="en-US" sz="1400" b="1" kern="0" dirty="0">
                <a:solidFill>
                  <a:prstClr val="black"/>
                </a:solidFill>
                <a:latin typeface="Calibri"/>
              </a:endParaRPr>
            </a:p>
            <a:p>
              <a:pPr algn="ctr" defTabSz="622300">
                <a:lnSpc>
                  <a:spcPct val="90000"/>
                </a:lnSpc>
                <a:spcBef>
                  <a:spcPct val="0"/>
                </a:spcBef>
                <a:spcAft>
                  <a:spcPct val="35000"/>
                </a:spcAft>
                <a:defRPr/>
              </a:pPr>
              <a:r>
                <a:rPr lang="en-US" sz="1400" b="1" kern="0" dirty="0">
                  <a:solidFill>
                    <a:prstClr val="black"/>
                  </a:solidFill>
                  <a:latin typeface="Calibri"/>
                </a:rPr>
                <a:t>Social Insurance </a:t>
              </a:r>
            </a:p>
            <a:p>
              <a:pPr algn="ctr" defTabSz="622300">
                <a:lnSpc>
                  <a:spcPct val="90000"/>
                </a:lnSpc>
                <a:spcBef>
                  <a:spcPct val="0"/>
                </a:spcBef>
                <a:spcAft>
                  <a:spcPct val="35000"/>
                </a:spcAft>
                <a:defRPr/>
              </a:pPr>
              <a:r>
                <a:rPr lang="en-US" sz="1400" kern="0" dirty="0">
                  <a:solidFill>
                    <a:prstClr val="black"/>
                  </a:solidFill>
                  <a:latin typeface="Calibri"/>
                </a:rPr>
                <a:t>(Contributory)</a:t>
              </a:r>
            </a:p>
            <a:p>
              <a:pPr algn="ctr" defTabSz="622300">
                <a:lnSpc>
                  <a:spcPct val="90000"/>
                </a:lnSpc>
                <a:spcBef>
                  <a:spcPct val="0"/>
                </a:spcBef>
                <a:spcAft>
                  <a:spcPct val="35000"/>
                </a:spcAft>
                <a:defRPr/>
              </a:pPr>
              <a:r>
                <a:rPr lang="en-US" sz="1200" kern="0" dirty="0">
                  <a:solidFill>
                    <a:prstClr val="black"/>
                  </a:solidFill>
                  <a:latin typeface="Calibri"/>
                </a:rPr>
                <a:t>To ensure adequate living standards in the face of shocks and life changes</a:t>
              </a:r>
            </a:p>
            <a:p>
              <a:pPr algn="ctr" defTabSz="622300">
                <a:lnSpc>
                  <a:spcPct val="90000"/>
                </a:lnSpc>
                <a:spcBef>
                  <a:spcPct val="0"/>
                </a:spcBef>
                <a:spcAft>
                  <a:spcPct val="35000"/>
                </a:spcAft>
                <a:defRPr/>
              </a:pPr>
              <a:endParaRPr lang="en-US" sz="1200" kern="0" dirty="0">
                <a:solidFill>
                  <a:prstClr val="black"/>
                </a:solidFill>
                <a:latin typeface="Calibri"/>
              </a:endParaRPr>
            </a:p>
          </p:txBody>
        </p:sp>
        <p:sp>
          <p:nvSpPr>
            <p:cNvPr id="15" name="Freeform 14"/>
            <p:cNvSpPr/>
            <p:nvPr/>
          </p:nvSpPr>
          <p:spPr>
            <a:xfrm>
              <a:off x="725711" y="4065132"/>
              <a:ext cx="2715049" cy="2120203"/>
            </a:xfrm>
            <a:custGeom>
              <a:avLst/>
              <a:gdLst>
                <a:gd name="connsiteX0" fmla="*/ 0 w 2107008"/>
                <a:gd name="connsiteY0" fmla="*/ 176236 h 1057395"/>
                <a:gd name="connsiteX1" fmla="*/ 176236 w 2107008"/>
                <a:gd name="connsiteY1" fmla="*/ 0 h 1057395"/>
                <a:gd name="connsiteX2" fmla="*/ 1930772 w 2107008"/>
                <a:gd name="connsiteY2" fmla="*/ 0 h 1057395"/>
                <a:gd name="connsiteX3" fmla="*/ 2107008 w 2107008"/>
                <a:gd name="connsiteY3" fmla="*/ 176236 h 1057395"/>
                <a:gd name="connsiteX4" fmla="*/ 2107008 w 2107008"/>
                <a:gd name="connsiteY4" fmla="*/ 881159 h 1057395"/>
                <a:gd name="connsiteX5" fmla="*/ 1930772 w 2107008"/>
                <a:gd name="connsiteY5" fmla="*/ 1057395 h 1057395"/>
                <a:gd name="connsiteX6" fmla="*/ 176236 w 2107008"/>
                <a:gd name="connsiteY6" fmla="*/ 1057395 h 1057395"/>
                <a:gd name="connsiteX7" fmla="*/ 0 w 2107008"/>
                <a:gd name="connsiteY7" fmla="*/ 881159 h 1057395"/>
                <a:gd name="connsiteX8" fmla="*/ 0 w 2107008"/>
                <a:gd name="connsiteY8" fmla="*/ 176236 h 1057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7008" h="1057395">
                  <a:moveTo>
                    <a:pt x="0" y="176236"/>
                  </a:moveTo>
                  <a:cubicBezTo>
                    <a:pt x="0" y="78904"/>
                    <a:pt x="78904" y="0"/>
                    <a:pt x="176236" y="0"/>
                  </a:cubicBezTo>
                  <a:lnTo>
                    <a:pt x="1930772" y="0"/>
                  </a:lnTo>
                  <a:cubicBezTo>
                    <a:pt x="2028104" y="0"/>
                    <a:pt x="2107008" y="78904"/>
                    <a:pt x="2107008" y="176236"/>
                  </a:cubicBezTo>
                  <a:lnTo>
                    <a:pt x="2107008" y="881159"/>
                  </a:lnTo>
                  <a:cubicBezTo>
                    <a:pt x="2107008" y="978491"/>
                    <a:pt x="2028104" y="1057395"/>
                    <a:pt x="1930772" y="1057395"/>
                  </a:cubicBezTo>
                  <a:lnTo>
                    <a:pt x="176236" y="1057395"/>
                  </a:lnTo>
                  <a:cubicBezTo>
                    <a:pt x="78904" y="1057395"/>
                    <a:pt x="0" y="978491"/>
                    <a:pt x="0" y="881159"/>
                  </a:cubicBezTo>
                  <a:lnTo>
                    <a:pt x="0" y="176236"/>
                  </a:lnTo>
                  <a:close/>
                </a:path>
              </a:pathLst>
            </a:custGeom>
            <a:gradFill rotWithShape="0">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scene3d>
              <a:camera prst="orthographicFront"/>
              <a:lightRig rig="flat" dir="t"/>
            </a:scene3d>
            <a:sp3d prstMaterial="dkEdge">
              <a:bevelT w="8200" h="38100"/>
            </a:sp3d>
          </p:spPr>
          <p:txBody>
            <a:bodyPr spcFirstLastPara="0" vert="horz" wrap="square" lIns="57333" tIns="57333" rIns="57333" bIns="57333" numCol="1" spcCol="1270" anchor="ctr" anchorCtr="0">
              <a:noAutofit/>
            </a:bodyPr>
            <a:lstStyle/>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Unconditional cash transfers (UCT)</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Conditional cash transfers (CT)</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Non-contributory social pensions</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Food and in-kind programs</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School feeding</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Public works and food for works</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Fee waivers and targeted subsidies</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Other social assistance </a:t>
              </a:r>
            </a:p>
          </p:txBody>
        </p:sp>
        <p:sp>
          <p:nvSpPr>
            <p:cNvPr id="16" name="Freeform 15"/>
            <p:cNvSpPr/>
            <p:nvPr/>
          </p:nvSpPr>
          <p:spPr>
            <a:xfrm>
              <a:off x="5999657" y="2832535"/>
              <a:ext cx="2114791" cy="1042464"/>
            </a:xfrm>
            <a:custGeom>
              <a:avLst/>
              <a:gdLst>
                <a:gd name="connsiteX0" fmla="*/ 0 w 2114791"/>
                <a:gd name="connsiteY0" fmla="*/ 124682 h 748075"/>
                <a:gd name="connsiteX1" fmla="*/ 124682 w 2114791"/>
                <a:gd name="connsiteY1" fmla="*/ 0 h 748075"/>
                <a:gd name="connsiteX2" fmla="*/ 1990109 w 2114791"/>
                <a:gd name="connsiteY2" fmla="*/ 0 h 748075"/>
                <a:gd name="connsiteX3" fmla="*/ 2114791 w 2114791"/>
                <a:gd name="connsiteY3" fmla="*/ 124682 h 748075"/>
                <a:gd name="connsiteX4" fmla="*/ 2114791 w 2114791"/>
                <a:gd name="connsiteY4" fmla="*/ 623393 h 748075"/>
                <a:gd name="connsiteX5" fmla="*/ 1990109 w 2114791"/>
                <a:gd name="connsiteY5" fmla="*/ 748075 h 748075"/>
                <a:gd name="connsiteX6" fmla="*/ 124682 w 2114791"/>
                <a:gd name="connsiteY6" fmla="*/ 748075 h 748075"/>
                <a:gd name="connsiteX7" fmla="*/ 0 w 2114791"/>
                <a:gd name="connsiteY7" fmla="*/ 623393 h 748075"/>
                <a:gd name="connsiteX8" fmla="*/ 0 w 2114791"/>
                <a:gd name="connsiteY8" fmla="*/ 124682 h 748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4791" h="748075">
                  <a:moveTo>
                    <a:pt x="0" y="124682"/>
                  </a:moveTo>
                  <a:cubicBezTo>
                    <a:pt x="0" y="55822"/>
                    <a:pt x="55822" y="0"/>
                    <a:pt x="124682" y="0"/>
                  </a:cubicBezTo>
                  <a:lnTo>
                    <a:pt x="1990109" y="0"/>
                  </a:lnTo>
                  <a:cubicBezTo>
                    <a:pt x="2058969" y="0"/>
                    <a:pt x="2114791" y="55822"/>
                    <a:pt x="2114791" y="124682"/>
                  </a:cubicBezTo>
                  <a:lnTo>
                    <a:pt x="2114791" y="623393"/>
                  </a:lnTo>
                  <a:cubicBezTo>
                    <a:pt x="2114791" y="692253"/>
                    <a:pt x="2058969" y="748075"/>
                    <a:pt x="1990109" y="748075"/>
                  </a:cubicBezTo>
                  <a:lnTo>
                    <a:pt x="124682" y="748075"/>
                  </a:lnTo>
                  <a:cubicBezTo>
                    <a:pt x="55822" y="748075"/>
                    <a:pt x="0" y="692253"/>
                    <a:pt x="0" y="623393"/>
                  </a:cubicBezTo>
                  <a:lnTo>
                    <a:pt x="0" y="124682"/>
                  </a:lnTo>
                  <a:close/>
                </a:path>
              </a:pathLst>
            </a:custGeom>
            <a:ln/>
          </p:spPr>
          <p:style>
            <a:lnRef idx="1">
              <a:schemeClr val="accent6"/>
            </a:lnRef>
            <a:fillRef idx="2">
              <a:schemeClr val="accent6"/>
            </a:fillRef>
            <a:effectRef idx="1">
              <a:schemeClr val="accent6"/>
            </a:effectRef>
            <a:fontRef idx="minor">
              <a:schemeClr val="dk1"/>
            </a:fontRef>
          </p:style>
          <p:txBody>
            <a:bodyPr spcFirstLastPara="0" vert="horz" wrap="square" lIns="45408" tIns="45408" rIns="45408" bIns="45408" numCol="1" spcCol="1270" anchor="ctr" anchorCtr="0">
              <a:noAutofit/>
            </a:bodyPr>
            <a:lstStyle/>
            <a:p>
              <a:pPr algn="ctr" defTabSz="622300">
                <a:lnSpc>
                  <a:spcPct val="90000"/>
                </a:lnSpc>
                <a:spcBef>
                  <a:spcPct val="0"/>
                </a:spcBef>
                <a:spcAft>
                  <a:spcPct val="35000"/>
                </a:spcAft>
                <a:defRPr/>
              </a:pPr>
              <a:r>
                <a:rPr lang="en-US" sz="1400" b="1" kern="0" dirty="0">
                  <a:solidFill>
                    <a:prstClr val="black"/>
                  </a:solidFill>
                  <a:latin typeface="Calibri"/>
                </a:rPr>
                <a:t>Labor Market Programs</a:t>
              </a:r>
            </a:p>
            <a:p>
              <a:pPr algn="ctr" defTabSz="622300">
                <a:lnSpc>
                  <a:spcPct val="90000"/>
                </a:lnSpc>
                <a:spcBef>
                  <a:spcPct val="0"/>
                </a:spcBef>
                <a:spcAft>
                  <a:spcPct val="35000"/>
                </a:spcAft>
                <a:defRPr/>
              </a:pPr>
              <a:r>
                <a:rPr lang="en-US" sz="1400" kern="0" dirty="0">
                  <a:solidFill>
                    <a:prstClr val="black"/>
                  </a:solidFill>
                  <a:latin typeface="Calibri"/>
                </a:rPr>
                <a:t> (Contributory and non contributory)</a:t>
              </a:r>
            </a:p>
            <a:p>
              <a:pPr algn="ctr" defTabSz="622300">
                <a:lnSpc>
                  <a:spcPct val="90000"/>
                </a:lnSpc>
                <a:spcBef>
                  <a:spcPct val="0"/>
                </a:spcBef>
                <a:spcAft>
                  <a:spcPct val="35000"/>
                </a:spcAft>
                <a:defRPr/>
              </a:pPr>
              <a:r>
                <a:rPr lang="en-US" sz="1200" kern="0" dirty="0">
                  <a:solidFill>
                    <a:prstClr val="black"/>
                  </a:solidFill>
                  <a:latin typeface="Calibri"/>
                </a:rPr>
                <a:t>(To promote labor inclusion and reintegration)</a:t>
              </a:r>
            </a:p>
          </p:txBody>
        </p:sp>
        <p:sp>
          <p:nvSpPr>
            <p:cNvPr id="17" name="Freeform 16"/>
            <p:cNvSpPr/>
            <p:nvPr/>
          </p:nvSpPr>
          <p:spPr>
            <a:xfrm>
              <a:off x="6164211" y="4028341"/>
              <a:ext cx="2208939" cy="1057395"/>
            </a:xfrm>
            <a:custGeom>
              <a:avLst/>
              <a:gdLst>
                <a:gd name="connsiteX0" fmla="*/ 0 w 2114791"/>
                <a:gd name="connsiteY0" fmla="*/ 176236 h 1057395"/>
                <a:gd name="connsiteX1" fmla="*/ 176236 w 2114791"/>
                <a:gd name="connsiteY1" fmla="*/ 0 h 1057395"/>
                <a:gd name="connsiteX2" fmla="*/ 1938555 w 2114791"/>
                <a:gd name="connsiteY2" fmla="*/ 0 h 1057395"/>
                <a:gd name="connsiteX3" fmla="*/ 2114791 w 2114791"/>
                <a:gd name="connsiteY3" fmla="*/ 176236 h 1057395"/>
                <a:gd name="connsiteX4" fmla="*/ 2114791 w 2114791"/>
                <a:gd name="connsiteY4" fmla="*/ 881159 h 1057395"/>
                <a:gd name="connsiteX5" fmla="*/ 1938555 w 2114791"/>
                <a:gd name="connsiteY5" fmla="*/ 1057395 h 1057395"/>
                <a:gd name="connsiteX6" fmla="*/ 176236 w 2114791"/>
                <a:gd name="connsiteY6" fmla="*/ 1057395 h 1057395"/>
                <a:gd name="connsiteX7" fmla="*/ 0 w 2114791"/>
                <a:gd name="connsiteY7" fmla="*/ 881159 h 1057395"/>
                <a:gd name="connsiteX8" fmla="*/ 0 w 2114791"/>
                <a:gd name="connsiteY8" fmla="*/ 176236 h 1057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4791" h="1057395">
                  <a:moveTo>
                    <a:pt x="0" y="176236"/>
                  </a:moveTo>
                  <a:cubicBezTo>
                    <a:pt x="0" y="78904"/>
                    <a:pt x="78904" y="0"/>
                    <a:pt x="176236" y="0"/>
                  </a:cubicBezTo>
                  <a:lnTo>
                    <a:pt x="1938555" y="0"/>
                  </a:lnTo>
                  <a:cubicBezTo>
                    <a:pt x="2035887" y="0"/>
                    <a:pt x="2114791" y="78904"/>
                    <a:pt x="2114791" y="176236"/>
                  </a:cubicBezTo>
                  <a:lnTo>
                    <a:pt x="2114791" y="881159"/>
                  </a:lnTo>
                  <a:cubicBezTo>
                    <a:pt x="2114791" y="978491"/>
                    <a:pt x="2035887" y="1057395"/>
                    <a:pt x="1938555" y="1057395"/>
                  </a:cubicBezTo>
                  <a:lnTo>
                    <a:pt x="176236" y="1057395"/>
                  </a:lnTo>
                  <a:cubicBezTo>
                    <a:pt x="78904" y="1057395"/>
                    <a:pt x="0" y="978491"/>
                    <a:pt x="0" y="881159"/>
                  </a:cubicBezTo>
                  <a:lnTo>
                    <a:pt x="0" y="176236"/>
                  </a:lnTo>
                  <a:close/>
                </a:path>
              </a:pathLst>
            </a:custGeom>
            <a:gradFill rotWithShape="0">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a:noFill/>
            </a:ln>
            <a:effectLst/>
            <a:scene3d>
              <a:camera prst="orthographicFront"/>
              <a:lightRig rig="flat" dir="t"/>
            </a:scene3d>
            <a:sp3d prstMaterial="dkEdge">
              <a:bevelT w="8200" h="38100"/>
            </a:sp3d>
          </p:spPr>
          <p:txBody>
            <a:bodyPr spcFirstLastPara="0" vert="horz" wrap="square" lIns="57333" tIns="57333" rIns="57333" bIns="57333" numCol="1" spcCol="1270" anchor="ctr" anchorCtr="0">
              <a:noAutofit/>
            </a:bodyPr>
            <a:lstStyle/>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Active labor market programs</a:t>
              </a:r>
            </a:p>
            <a:p>
              <a:pPr marL="171450" indent="-171450" defTabSz="400050">
                <a:lnSpc>
                  <a:spcPct val="90000"/>
                </a:lnSpc>
                <a:spcBef>
                  <a:spcPct val="0"/>
                </a:spcBef>
                <a:spcAft>
                  <a:spcPct val="35000"/>
                </a:spcAft>
                <a:buFont typeface="Arial" panose="020B0604020202020204" pitchFamily="34" charset="0"/>
                <a:buChar char="•"/>
                <a:defRPr/>
              </a:pPr>
              <a:r>
                <a:rPr lang="en-US" sz="1400" kern="0" dirty="0">
                  <a:solidFill>
                    <a:schemeClr val="bg1"/>
                  </a:solidFill>
                  <a:latin typeface="Calibri"/>
                </a:rPr>
                <a:t>Passive labor market programs</a:t>
              </a:r>
            </a:p>
          </p:txBody>
        </p:sp>
      </p:grpSp>
      <p:sp>
        <p:nvSpPr>
          <p:cNvPr id="18" name="Title 1"/>
          <p:cNvSpPr txBox="1">
            <a:spLocks/>
          </p:cNvSpPr>
          <p:nvPr/>
        </p:nvSpPr>
        <p:spPr>
          <a:xfrm>
            <a:off x="2367157" y="501450"/>
            <a:ext cx="7886700" cy="75564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lang="en-US" sz="4000" b="0" kern="1200" dirty="0" smtClean="0">
                <a:solidFill>
                  <a:schemeClr val="accent1">
                    <a:lumMod val="60000"/>
                    <a:lumOff val="40000"/>
                  </a:schemeClr>
                </a:solidFill>
                <a:latin typeface="Andes Bold" panose="02000000000000000000" pitchFamily="50" charset="0"/>
                <a:ea typeface="+mj-ea"/>
                <a:cs typeface="+mj-cs"/>
              </a:defRPr>
            </a:lvl1pPr>
          </a:lstStyle>
          <a:p>
            <a:pPr algn="ctr">
              <a:defRPr/>
            </a:pPr>
            <a:r>
              <a:rPr lang="en-US" dirty="0">
                <a:solidFill>
                  <a:srgbClr val="00B050"/>
                </a:solidFill>
              </a:rPr>
              <a:t>Social Protection - Activities</a:t>
            </a:r>
          </a:p>
        </p:txBody>
      </p:sp>
      <p:sp>
        <p:nvSpPr>
          <p:cNvPr id="3" name="Slide Number Placeholder 2"/>
          <p:cNvSpPr>
            <a:spLocks noGrp="1"/>
          </p:cNvSpPr>
          <p:nvPr>
            <p:ph type="sldNum" sz="quarter" idx="12"/>
          </p:nvPr>
        </p:nvSpPr>
        <p:spPr/>
        <p:txBody>
          <a:bodyPr/>
          <a:lstStyle/>
          <a:p>
            <a:fld id="{37DA28B0-C459-406D-BE67-CA516F261007}" type="slidenum">
              <a:rPr lang="en-US" smtClean="0"/>
              <a:t>3</a:t>
            </a:fld>
            <a:endParaRPr lang="en-US"/>
          </a:p>
        </p:txBody>
      </p:sp>
    </p:spTree>
    <p:extLst>
      <p:ext uri="{BB962C8B-B14F-4D97-AF65-F5344CB8AC3E}">
        <p14:creationId xmlns:p14="http://schemas.microsoft.com/office/powerpoint/2010/main" val="92504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100" b="1" dirty="0"/>
            </a:br>
            <a:br>
              <a:rPr lang="en-US" sz="3100" b="1" dirty="0"/>
            </a:br>
            <a:br>
              <a:rPr lang="en-US" sz="3100" b="1" dirty="0"/>
            </a:br>
            <a:r>
              <a:rPr lang="en-US" sz="2700" b="1" dirty="0">
                <a:solidFill>
                  <a:srgbClr val="00B050"/>
                </a:solidFill>
              </a:rPr>
              <a:t>The number of low income developing countries and emerging market </a:t>
            </a:r>
            <a:br>
              <a:rPr lang="en-US" sz="2700" b="1" dirty="0">
                <a:solidFill>
                  <a:srgbClr val="00B050"/>
                </a:solidFill>
              </a:rPr>
            </a:br>
            <a:r>
              <a:rPr lang="en-US" sz="2700" b="1" dirty="0">
                <a:solidFill>
                  <a:srgbClr val="00B050"/>
                </a:solidFill>
              </a:rPr>
              <a:t>economies with social safety nets/social assistance programs doubled </a:t>
            </a:r>
            <a:br>
              <a:rPr lang="en-US" sz="2700" b="1" dirty="0">
                <a:solidFill>
                  <a:srgbClr val="00B050"/>
                </a:solidFill>
              </a:rPr>
            </a:br>
            <a:r>
              <a:rPr lang="en-US" sz="2700" b="1" dirty="0">
                <a:solidFill>
                  <a:srgbClr val="00B050"/>
                </a:solidFill>
              </a:rPr>
              <a:t>in the last two decades </a:t>
            </a:r>
            <a:r>
              <a:rPr lang="en-US" sz="2700" dirty="0">
                <a:sym typeface="Wingdings" panose="05000000000000000000" pitchFamily="2" charset="2"/>
              </a:rPr>
              <a:t> </a:t>
            </a:r>
            <a:r>
              <a:rPr lang="en-US" sz="2700" dirty="0"/>
              <a:t>from 72 to 149 countries; </a:t>
            </a:r>
            <a:br>
              <a:rPr lang="en-US" sz="3100" b="1" dirty="0"/>
            </a:br>
            <a:br>
              <a:rPr lang="en-US" dirty="0"/>
            </a:br>
            <a:endParaRPr lang="en-US" dirty="0"/>
          </a:p>
        </p:txBody>
      </p:sp>
      <p:sp>
        <p:nvSpPr>
          <p:cNvPr id="3" name="Content Placeholder 2"/>
          <p:cNvSpPr>
            <a:spLocks noGrp="1"/>
          </p:cNvSpPr>
          <p:nvPr>
            <p:ph idx="1"/>
          </p:nvPr>
        </p:nvSpPr>
        <p:spPr>
          <a:xfrm>
            <a:off x="838199" y="1825625"/>
            <a:ext cx="10612395" cy="4351338"/>
          </a:xfrm>
        </p:spPr>
        <p:txBody>
          <a:bodyPr>
            <a:normAutofit/>
          </a:bodyPr>
          <a:lstStyle/>
          <a:p>
            <a:pPr marL="0" indent="0">
              <a:buNone/>
            </a:pPr>
            <a:r>
              <a:rPr lang="en-US" sz="1800" b="1" dirty="0"/>
              <a:t>Figure: Number of developing countries &amp; emerging market economies with social safety net/social assistance programs</a:t>
            </a:r>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r>
              <a:rPr lang="en-US" sz="1200" dirty="0"/>
              <a:t>Source: Atlas of Social Protection: Indicators of Resilience and Equity (ASPIRE) database -- www.worldbank.org/aspire.  </a:t>
            </a:r>
          </a:p>
          <a:p>
            <a:pPr marL="0" indent="0">
              <a:buNone/>
            </a:pPr>
            <a:r>
              <a:rPr lang="en-US" sz="2400" b="1" dirty="0"/>
              <a:t> </a:t>
            </a: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37DA28B0-C459-406D-BE67-CA516F261007}" type="slidenum">
              <a:rPr lang="en-US" smtClean="0"/>
              <a:t>4</a:t>
            </a:fld>
            <a:endParaRPr lang="en-US"/>
          </a:p>
        </p:txBody>
      </p:sp>
      <p:pic>
        <p:nvPicPr>
          <p:cNvPr id="11" name="Picture 10"/>
          <p:cNvPicPr>
            <a:picLocks noChangeAspect="1"/>
          </p:cNvPicPr>
          <p:nvPr/>
        </p:nvPicPr>
        <p:blipFill>
          <a:blip r:embed="rId2"/>
          <a:stretch>
            <a:fillRect/>
          </a:stretch>
        </p:blipFill>
        <p:spPr>
          <a:xfrm>
            <a:off x="922638" y="2412274"/>
            <a:ext cx="9806322" cy="2490652"/>
          </a:xfrm>
          <a:prstGeom prst="rect">
            <a:avLst/>
          </a:prstGeom>
        </p:spPr>
      </p:pic>
      <p:pic>
        <p:nvPicPr>
          <p:cNvPr id="7" name="Picture 6"/>
          <p:cNvPicPr>
            <a:picLocks noChangeAspect="1"/>
          </p:cNvPicPr>
          <p:nvPr/>
        </p:nvPicPr>
        <p:blipFill>
          <a:blip r:embed="rId3"/>
          <a:stretch>
            <a:fillRect/>
          </a:stretch>
        </p:blipFill>
        <p:spPr>
          <a:xfrm>
            <a:off x="89452" y="6350242"/>
            <a:ext cx="2262243" cy="507758"/>
          </a:xfrm>
          <a:prstGeom prst="rect">
            <a:avLst/>
          </a:prstGeom>
        </p:spPr>
      </p:pic>
    </p:spTree>
    <p:extLst>
      <p:ext uri="{BB962C8B-B14F-4D97-AF65-F5344CB8AC3E}">
        <p14:creationId xmlns:p14="http://schemas.microsoft.com/office/powerpoint/2010/main" val="107085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052222" cy="1325563"/>
          </a:xfrm>
        </p:spPr>
        <p:txBody>
          <a:bodyPr>
            <a:normAutofit fontScale="90000"/>
          </a:bodyPr>
          <a:lstStyle/>
          <a:p>
            <a:br>
              <a:rPr lang="en-US" sz="3100" b="1" dirty="0"/>
            </a:br>
            <a:br>
              <a:rPr lang="en-US" sz="3100" b="1" dirty="0"/>
            </a:br>
            <a:br>
              <a:rPr lang="en-US" sz="3100" b="1" dirty="0"/>
            </a:br>
            <a:r>
              <a:rPr lang="en-US" sz="2700" b="1" dirty="0">
                <a:solidFill>
                  <a:srgbClr val="00B050"/>
                </a:solidFill>
              </a:rPr>
              <a:t>Most countries have a diverse set of social safety nets/social assistance </a:t>
            </a:r>
            <a:br>
              <a:rPr lang="en-US" sz="2700" b="1" dirty="0">
                <a:solidFill>
                  <a:srgbClr val="00B050"/>
                </a:solidFill>
              </a:rPr>
            </a:br>
            <a:r>
              <a:rPr lang="en-US" sz="2700" b="1" dirty="0">
                <a:solidFill>
                  <a:srgbClr val="00B050"/>
                </a:solidFill>
              </a:rPr>
              <a:t>instruments in pursuit of greater results</a:t>
            </a:r>
            <a:br>
              <a:rPr lang="en-US" sz="2800" dirty="0"/>
            </a:br>
            <a:br>
              <a:rPr lang="en-US" dirty="0"/>
            </a:br>
            <a:endParaRPr lang="en-US" dirty="0"/>
          </a:p>
        </p:txBody>
      </p:sp>
      <p:sp>
        <p:nvSpPr>
          <p:cNvPr id="3" name="Content Placeholder 2"/>
          <p:cNvSpPr>
            <a:spLocks noGrp="1"/>
          </p:cNvSpPr>
          <p:nvPr>
            <p:ph idx="1"/>
          </p:nvPr>
        </p:nvSpPr>
        <p:spPr>
          <a:xfrm>
            <a:off x="838199" y="1825624"/>
            <a:ext cx="10612395" cy="4530725"/>
          </a:xfrm>
        </p:spPr>
        <p:txBody>
          <a:bodyPr>
            <a:normAutofit lnSpcReduction="10000"/>
          </a:bodyPr>
          <a:lstStyle/>
          <a:p>
            <a:pPr marL="0" indent="0">
              <a:buNone/>
            </a:pPr>
            <a:r>
              <a:rPr lang="en-US" sz="1800" b="1" dirty="0"/>
              <a:t>Figure: Number (share) of developing countries and emerging economies with Social Safety Net/Social Assistance instrument</a:t>
            </a:r>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1200" dirty="0"/>
          </a:p>
          <a:p>
            <a:pPr marL="0" indent="0">
              <a:buNone/>
            </a:pPr>
            <a:endParaRPr lang="en-US" sz="1200" dirty="0"/>
          </a:p>
          <a:p>
            <a:pPr marL="0" indent="0">
              <a:buNone/>
            </a:pPr>
            <a:r>
              <a:rPr lang="en-US" sz="1200" dirty="0"/>
              <a:t>Source: Atlas of Social Protection: Indicators of Resilience and Equity (ASPIRE) database -- www.worldbank.org/aspire.</a:t>
            </a:r>
          </a:p>
          <a:p>
            <a:pPr marL="0" indent="0">
              <a:buNone/>
            </a:pPr>
            <a:r>
              <a:rPr lang="en-US" sz="1200" i="1" dirty="0"/>
              <a:t>Notes</a:t>
            </a:r>
            <a:r>
              <a:rPr lang="en-US" sz="1200" dirty="0"/>
              <a:t>: The total number of countries used in the calculation of percentages is 158. </a:t>
            </a:r>
            <a:r>
              <a:rPr lang="en-US" sz="2400" b="1" dirty="0"/>
              <a:t> </a:t>
            </a: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37DA28B0-C459-406D-BE67-CA516F261007}" type="slidenum">
              <a:rPr lang="en-US" smtClean="0"/>
              <a:t>5</a:t>
            </a:fld>
            <a:endParaRPr lang="en-US"/>
          </a:p>
        </p:txBody>
      </p:sp>
      <p:pic>
        <p:nvPicPr>
          <p:cNvPr id="5" name="Picture 4"/>
          <p:cNvPicPr>
            <a:picLocks noChangeAspect="1"/>
          </p:cNvPicPr>
          <p:nvPr/>
        </p:nvPicPr>
        <p:blipFill>
          <a:blip r:embed="rId2"/>
          <a:stretch>
            <a:fillRect/>
          </a:stretch>
        </p:blipFill>
        <p:spPr>
          <a:xfrm>
            <a:off x="949235" y="2368731"/>
            <a:ext cx="9405256" cy="2943497"/>
          </a:xfrm>
          <a:prstGeom prst="rect">
            <a:avLst/>
          </a:prstGeom>
        </p:spPr>
      </p:pic>
      <p:pic>
        <p:nvPicPr>
          <p:cNvPr id="8" name="Picture 7"/>
          <p:cNvPicPr>
            <a:picLocks noChangeAspect="1"/>
          </p:cNvPicPr>
          <p:nvPr/>
        </p:nvPicPr>
        <p:blipFill>
          <a:blip r:embed="rId3"/>
          <a:stretch>
            <a:fillRect/>
          </a:stretch>
        </p:blipFill>
        <p:spPr>
          <a:xfrm>
            <a:off x="79513" y="6350242"/>
            <a:ext cx="2262243" cy="507758"/>
          </a:xfrm>
          <a:prstGeom prst="rect">
            <a:avLst/>
          </a:prstGeom>
        </p:spPr>
      </p:pic>
    </p:spTree>
    <p:extLst>
      <p:ext uri="{BB962C8B-B14F-4D97-AF65-F5344CB8AC3E}">
        <p14:creationId xmlns:p14="http://schemas.microsoft.com/office/powerpoint/2010/main" val="401234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373"/>
            <a:ext cx="10515600" cy="1435315"/>
          </a:xfrm>
        </p:spPr>
        <p:txBody>
          <a:bodyPr>
            <a:normAutofit fontScale="90000"/>
          </a:bodyPr>
          <a:lstStyle/>
          <a:p>
            <a:br>
              <a:rPr lang="en-US" sz="3100" b="1" dirty="0"/>
            </a:br>
            <a:r>
              <a:rPr lang="en-US" sz="2700" b="1" dirty="0">
                <a:solidFill>
                  <a:srgbClr val="00B050"/>
                </a:solidFill>
              </a:rPr>
              <a:t>What we see around the world is a rapid and substantial increase in coverage </a:t>
            </a:r>
            <a:br>
              <a:rPr lang="en-US" sz="2700" b="1" dirty="0">
                <a:solidFill>
                  <a:srgbClr val="00B050"/>
                </a:solidFill>
              </a:rPr>
            </a:br>
            <a:r>
              <a:rPr lang="en-US" sz="2700" dirty="0">
                <a:sym typeface="Wingdings" panose="05000000000000000000" pitchFamily="2" charset="2"/>
              </a:rPr>
              <a:t> e.g. </a:t>
            </a:r>
            <a:r>
              <a:rPr lang="en-US" sz="2700" dirty="0"/>
              <a:t>in Colombia, Peru and Philippines the coverage of conditional cash </a:t>
            </a:r>
            <a:br>
              <a:rPr lang="en-US" sz="2700" dirty="0"/>
            </a:br>
            <a:r>
              <a:rPr lang="en-US" sz="2700" dirty="0"/>
              <a:t>transfer (CCT) programs has increased from 5% of population at the program inception to more than 15-20% a decade later; </a:t>
            </a:r>
            <a:br>
              <a:rPr lang="en-US" dirty="0"/>
            </a:br>
            <a:endParaRPr lang="en-US" dirty="0"/>
          </a:p>
        </p:txBody>
      </p:sp>
      <p:sp>
        <p:nvSpPr>
          <p:cNvPr id="3" name="Content Placeholder 2"/>
          <p:cNvSpPr>
            <a:spLocks noGrp="1"/>
          </p:cNvSpPr>
          <p:nvPr>
            <p:ph idx="1"/>
          </p:nvPr>
        </p:nvSpPr>
        <p:spPr>
          <a:xfrm>
            <a:off x="838199" y="1825625"/>
            <a:ext cx="10612395" cy="4351338"/>
          </a:xfrm>
        </p:spPr>
        <p:txBody>
          <a:bodyPr>
            <a:normAutofit/>
          </a:bodyPr>
          <a:lstStyle/>
          <a:p>
            <a:pPr marL="0" indent="0">
              <a:buNone/>
            </a:pPr>
            <a:r>
              <a:rPr lang="en-US" sz="2000" b="1" dirty="0"/>
              <a:t>Figure: Coverage of CCTs in selected countries, % of population</a:t>
            </a:r>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1600" dirty="0"/>
          </a:p>
          <a:p>
            <a:pPr marL="0" indent="0">
              <a:buNone/>
            </a:pPr>
            <a:r>
              <a:rPr lang="en-US" sz="1200" dirty="0"/>
              <a:t>Source: Atlas of Social Protection: Indicators of Resilience and Equity (ASPIRE) database -- www.worldbank.org/aspire.  </a:t>
            </a:r>
          </a:p>
          <a:p>
            <a:pPr marL="0" indent="0">
              <a:buNone/>
            </a:pPr>
            <a:r>
              <a:rPr lang="en-US" sz="2400" b="1" dirty="0"/>
              <a:t> </a:t>
            </a: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37DA28B0-C459-406D-BE67-CA516F261007}" type="slidenum">
              <a:rPr lang="en-US" smtClean="0"/>
              <a:t>6</a:t>
            </a:fld>
            <a:endParaRPr lang="en-US"/>
          </a:p>
        </p:txBody>
      </p:sp>
      <p:pic>
        <p:nvPicPr>
          <p:cNvPr id="5" name="Picture 4"/>
          <p:cNvPicPr>
            <a:picLocks noChangeAspect="1"/>
          </p:cNvPicPr>
          <p:nvPr/>
        </p:nvPicPr>
        <p:blipFill>
          <a:blip r:embed="rId2"/>
          <a:stretch>
            <a:fillRect/>
          </a:stretch>
        </p:blipFill>
        <p:spPr>
          <a:xfrm>
            <a:off x="947351" y="2207740"/>
            <a:ext cx="10190206" cy="2512849"/>
          </a:xfrm>
          <a:prstGeom prst="rect">
            <a:avLst/>
          </a:prstGeom>
        </p:spPr>
      </p:pic>
      <p:pic>
        <p:nvPicPr>
          <p:cNvPr id="8" name="Picture 7"/>
          <p:cNvPicPr>
            <a:picLocks noChangeAspect="1"/>
          </p:cNvPicPr>
          <p:nvPr/>
        </p:nvPicPr>
        <p:blipFill>
          <a:blip r:embed="rId3"/>
          <a:stretch>
            <a:fillRect/>
          </a:stretch>
        </p:blipFill>
        <p:spPr>
          <a:xfrm>
            <a:off x="109330" y="6312452"/>
            <a:ext cx="2262243" cy="507758"/>
          </a:xfrm>
          <a:prstGeom prst="rect">
            <a:avLst/>
          </a:prstGeom>
        </p:spPr>
      </p:pic>
    </p:spTree>
    <p:extLst>
      <p:ext uri="{BB962C8B-B14F-4D97-AF65-F5344CB8AC3E}">
        <p14:creationId xmlns:p14="http://schemas.microsoft.com/office/powerpoint/2010/main" val="1860147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91826"/>
          </a:xfrm>
        </p:spPr>
        <p:txBody>
          <a:bodyPr>
            <a:normAutofit/>
          </a:bodyPr>
          <a:lstStyle/>
          <a:p>
            <a:r>
              <a:rPr lang="en-US" sz="2400" b="1" dirty="0">
                <a:solidFill>
                  <a:srgbClr val="00B050"/>
                </a:solidFill>
              </a:rPr>
              <a:t>What we see around the world is a rapid and substantial increase in coverage</a:t>
            </a:r>
            <a:r>
              <a:rPr lang="en-US" sz="2400" b="1" dirty="0">
                <a:solidFill>
                  <a:srgbClr val="FF0000"/>
                </a:solidFill>
              </a:rPr>
              <a:t> </a:t>
            </a:r>
            <a:br>
              <a:rPr lang="en-US" sz="2400" b="1" dirty="0">
                <a:solidFill>
                  <a:srgbClr val="FF0000"/>
                </a:solidFill>
              </a:rPr>
            </a:br>
            <a:r>
              <a:rPr lang="en-US" sz="2400" b="1" dirty="0">
                <a:sym typeface="Wingdings" panose="05000000000000000000" pitchFamily="2" charset="2"/>
              </a:rPr>
              <a:t> </a:t>
            </a:r>
            <a:r>
              <a:rPr lang="en-US" sz="2400" dirty="0">
                <a:sym typeface="Wingdings" panose="05000000000000000000" pitchFamily="2" charset="2"/>
              </a:rPr>
              <a:t>many countries in Africa are introducing “flagship” SSN programs and are </a:t>
            </a:r>
            <a:br>
              <a:rPr lang="en-US" sz="2400" dirty="0">
                <a:sym typeface="Wingdings" panose="05000000000000000000" pitchFamily="2" charset="2"/>
              </a:rPr>
            </a:br>
            <a:r>
              <a:rPr lang="en-US" sz="2400" dirty="0">
                <a:sym typeface="Wingdings" panose="05000000000000000000" pitchFamily="2" charset="2"/>
              </a:rPr>
              <a:t>expanding their coverage fast; </a:t>
            </a:r>
            <a:endParaRPr lang="en-US" sz="2400" b="1" dirty="0"/>
          </a:p>
        </p:txBody>
      </p:sp>
      <p:sp>
        <p:nvSpPr>
          <p:cNvPr id="3" name="Content Placeholder 2"/>
          <p:cNvSpPr>
            <a:spLocks noGrp="1"/>
          </p:cNvSpPr>
          <p:nvPr>
            <p:ph idx="1"/>
          </p:nvPr>
        </p:nvSpPr>
        <p:spPr>
          <a:xfrm>
            <a:off x="838200" y="1587314"/>
            <a:ext cx="10515600" cy="4978949"/>
          </a:xfrm>
        </p:spPr>
        <p:txBody>
          <a:bodyPr>
            <a:normAutofit/>
          </a:bodyPr>
          <a:lstStyle/>
          <a:p>
            <a:pPr marL="0" indent="0">
              <a:spcBef>
                <a:spcPts val="0"/>
              </a:spcBef>
              <a:buNone/>
            </a:pPr>
            <a:r>
              <a:rPr lang="en-US" sz="1800" b="1" dirty="0"/>
              <a:t>Figure: The expansion of the flagship Social Safety Net programs in Tanzania and Senegal </a:t>
            </a:r>
          </a:p>
          <a:p>
            <a:pPr marL="0" indent="0">
              <a:spcBef>
                <a:spcPts val="0"/>
              </a:spcBef>
              <a:buNone/>
            </a:pPr>
            <a:r>
              <a:rPr lang="en-US" sz="1400" dirty="0"/>
              <a:t>(N of beneficiary HHs and % of population covered)</a:t>
            </a:r>
            <a:endParaRPr lang="en-US" sz="1400" b="1"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buNone/>
            </a:pPr>
            <a:r>
              <a:rPr lang="en-US" sz="1200" dirty="0"/>
              <a:t>Source: Atlas of Social Protection: Indicators of Resilience and Equity (ASPIRE) database -- www.worldbank.org/aspire.  </a:t>
            </a:r>
          </a:p>
          <a:p>
            <a:pPr marL="0" indent="0">
              <a:spcBef>
                <a:spcPts val="0"/>
              </a:spcBef>
              <a:buNone/>
            </a:pPr>
            <a:r>
              <a:rPr lang="en-US" sz="1200" i="1" dirty="0"/>
              <a:t>Notes:</a:t>
            </a:r>
            <a:r>
              <a:rPr lang="en-US" sz="1200" dirty="0"/>
              <a:t> Bars (blue) indicate number of beneficiaries (households); line (orange) indicates % of population covered by the program. </a:t>
            </a:r>
          </a:p>
          <a:p>
            <a:pPr marL="0" indent="0">
              <a:spcBef>
                <a:spcPts val="0"/>
              </a:spcBef>
              <a:buNone/>
            </a:pPr>
            <a:endParaRPr lang="en-US" sz="1800" dirty="0"/>
          </a:p>
        </p:txBody>
      </p:sp>
      <p:pic>
        <p:nvPicPr>
          <p:cNvPr id="4" name="Picture 3"/>
          <p:cNvPicPr>
            <a:picLocks noChangeAspect="1"/>
          </p:cNvPicPr>
          <p:nvPr/>
        </p:nvPicPr>
        <p:blipFill>
          <a:blip r:embed="rId3"/>
          <a:stretch>
            <a:fillRect/>
          </a:stretch>
        </p:blipFill>
        <p:spPr>
          <a:xfrm>
            <a:off x="955588" y="2166551"/>
            <a:ext cx="8493211" cy="1721708"/>
          </a:xfrm>
          <a:prstGeom prst="rect">
            <a:avLst/>
          </a:prstGeom>
        </p:spPr>
      </p:pic>
      <p:pic>
        <p:nvPicPr>
          <p:cNvPr id="5" name="Picture 4"/>
          <p:cNvPicPr>
            <a:picLocks noChangeAspect="1"/>
          </p:cNvPicPr>
          <p:nvPr/>
        </p:nvPicPr>
        <p:blipFill>
          <a:blip r:embed="rId4"/>
          <a:stretch>
            <a:fillRect/>
          </a:stretch>
        </p:blipFill>
        <p:spPr>
          <a:xfrm>
            <a:off x="955588" y="4011827"/>
            <a:ext cx="8493212" cy="1979670"/>
          </a:xfrm>
          <a:prstGeom prst="rect">
            <a:avLst/>
          </a:prstGeom>
        </p:spPr>
      </p:pic>
      <p:sp>
        <p:nvSpPr>
          <p:cNvPr id="7" name="Slide Number Placeholder 6"/>
          <p:cNvSpPr>
            <a:spLocks noGrp="1"/>
          </p:cNvSpPr>
          <p:nvPr>
            <p:ph type="sldNum" sz="quarter" idx="12"/>
          </p:nvPr>
        </p:nvSpPr>
        <p:spPr/>
        <p:txBody>
          <a:bodyPr/>
          <a:lstStyle/>
          <a:p>
            <a:fld id="{37DA28B0-C459-406D-BE67-CA516F261007}" type="slidenum">
              <a:rPr lang="en-US" smtClean="0"/>
              <a:t>7</a:t>
            </a:fld>
            <a:endParaRPr lang="en-US"/>
          </a:p>
        </p:txBody>
      </p:sp>
      <p:pic>
        <p:nvPicPr>
          <p:cNvPr id="8" name="Picture 7"/>
          <p:cNvPicPr>
            <a:picLocks noChangeAspect="1"/>
          </p:cNvPicPr>
          <p:nvPr/>
        </p:nvPicPr>
        <p:blipFill>
          <a:blip r:embed="rId5"/>
          <a:stretch>
            <a:fillRect/>
          </a:stretch>
        </p:blipFill>
        <p:spPr>
          <a:xfrm>
            <a:off x="53009" y="6350242"/>
            <a:ext cx="2262243" cy="507758"/>
          </a:xfrm>
          <a:prstGeom prst="rect">
            <a:avLst/>
          </a:prstGeom>
        </p:spPr>
      </p:pic>
    </p:spTree>
    <p:extLst>
      <p:ext uri="{BB962C8B-B14F-4D97-AF65-F5344CB8AC3E}">
        <p14:creationId xmlns:p14="http://schemas.microsoft.com/office/powerpoint/2010/main" val="4187331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91826"/>
          </a:xfrm>
        </p:spPr>
        <p:txBody>
          <a:bodyPr>
            <a:normAutofit fontScale="90000"/>
          </a:bodyPr>
          <a:lstStyle/>
          <a:p>
            <a:r>
              <a:rPr lang="en-US" sz="2400" b="1" dirty="0">
                <a:solidFill>
                  <a:srgbClr val="00B050"/>
                </a:solidFill>
              </a:rPr>
              <a:t>However, more needs to be done as significant </a:t>
            </a:r>
            <a:r>
              <a:rPr lang="en-US" sz="2400" b="1" u="sng" dirty="0">
                <a:solidFill>
                  <a:srgbClr val="00B050"/>
                </a:solidFill>
              </a:rPr>
              <a:t>gaps in coverage </a:t>
            </a:r>
            <a:r>
              <a:rPr lang="en-US" sz="2400" b="1" dirty="0">
                <a:solidFill>
                  <a:srgbClr val="00B050"/>
                </a:solidFill>
              </a:rPr>
              <a:t>remain around the globe </a:t>
            </a:r>
            <a:br>
              <a:rPr lang="en-US" sz="2400" b="1" dirty="0">
                <a:solidFill>
                  <a:srgbClr val="00B050"/>
                </a:solidFill>
              </a:rPr>
            </a:br>
            <a:r>
              <a:rPr lang="en-US" sz="2400" dirty="0">
                <a:sym typeface="Wingdings" panose="05000000000000000000" pitchFamily="2" charset="2"/>
              </a:rPr>
              <a:t></a:t>
            </a:r>
            <a:r>
              <a:rPr lang="en-US" sz="2400" b="1" dirty="0">
                <a:sym typeface="Wingdings" panose="05000000000000000000" pitchFamily="2" charset="2"/>
              </a:rPr>
              <a:t> </a:t>
            </a:r>
            <a:r>
              <a:rPr lang="en-US" sz="2400" dirty="0"/>
              <a:t>especially in low-income countries, where only 20% of the poor are covered </a:t>
            </a:r>
            <a:br>
              <a:rPr lang="en-US" sz="2400" dirty="0"/>
            </a:br>
            <a:r>
              <a:rPr lang="en-US" sz="2400" dirty="0"/>
              <a:t>by social safety nets/social assistance programs;</a:t>
            </a:r>
          </a:p>
        </p:txBody>
      </p:sp>
      <p:sp>
        <p:nvSpPr>
          <p:cNvPr id="3" name="Content Placeholder 2"/>
          <p:cNvSpPr>
            <a:spLocks noGrp="1"/>
          </p:cNvSpPr>
          <p:nvPr>
            <p:ph idx="1"/>
          </p:nvPr>
        </p:nvSpPr>
        <p:spPr>
          <a:xfrm>
            <a:off x="838200" y="1556951"/>
            <a:ext cx="10515600" cy="5157358"/>
          </a:xfrm>
        </p:spPr>
        <p:txBody>
          <a:bodyPr>
            <a:normAutofit/>
          </a:bodyPr>
          <a:lstStyle/>
          <a:p>
            <a:pPr marL="0" indent="0">
              <a:buNone/>
            </a:pPr>
            <a:r>
              <a:rPr lang="en-US" sz="1800" b="1" dirty="0"/>
              <a:t>Figure: Coverage of the poor (bottom 20%) by social safety nets/social assistance programs</a:t>
            </a:r>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r>
              <a:rPr lang="en-US" sz="1200" dirty="0"/>
              <a:t>Source: ASPIRE database. </a:t>
            </a:r>
          </a:p>
          <a:p>
            <a:pPr marL="0" indent="0">
              <a:buNone/>
            </a:pPr>
            <a:r>
              <a:rPr lang="en-US" sz="1200" i="1" dirty="0"/>
              <a:t>Notes</a:t>
            </a:r>
            <a:r>
              <a:rPr lang="en-US" sz="1200" dirty="0"/>
              <a:t>: LIC – Low Income countries; LMIC – Lower Middle Income countries; UMIC – Upper Middle Income countries; HIC – High Income countries.  </a:t>
            </a:r>
          </a:p>
          <a:p>
            <a:pPr marL="0" indent="0">
              <a:buNone/>
            </a:pPr>
            <a:endParaRPr lang="en-US" sz="1200" b="1" dirty="0"/>
          </a:p>
        </p:txBody>
      </p:sp>
      <p:pic>
        <p:nvPicPr>
          <p:cNvPr id="4" name="Picture 3"/>
          <p:cNvPicPr>
            <a:picLocks noChangeAspect="1"/>
          </p:cNvPicPr>
          <p:nvPr/>
        </p:nvPicPr>
        <p:blipFill>
          <a:blip r:embed="rId3"/>
          <a:stretch>
            <a:fillRect/>
          </a:stretch>
        </p:blipFill>
        <p:spPr>
          <a:xfrm>
            <a:off x="930876" y="2001795"/>
            <a:ext cx="10330248" cy="3707026"/>
          </a:xfrm>
          <a:prstGeom prst="rect">
            <a:avLst/>
          </a:prstGeom>
        </p:spPr>
      </p:pic>
      <p:sp>
        <p:nvSpPr>
          <p:cNvPr id="6" name="Slide Number Placeholder 5"/>
          <p:cNvSpPr>
            <a:spLocks noGrp="1"/>
          </p:cNvSpPr>
          <p:nvPr>
            <p:ph type="sldNum" sz="quarter" idx="12"/>
          </p:nvPr>
        </p:nvSpPr>
        <p:spPr/>
        <p:txBody>
          <a:bodyPr/>
          <a:lstStyle/>
          <a:p>
            <a:fld id="{37DA28B0-C459-406D-BE67-CA516F261007}" type="slidenum">
              <a:rPr lang="en-US" smtClean="0"/>
              <a:t>8</a:t>
            </a:fld>
            <a:endParaRPr lang="en-US"/>
          </a:p>
        </p:txBody>
      </p:sp>
      <p:pic>
        <p:nvPicPr>
          <p:cNvPr id="7" name="Picture 6"/>
          <p:cNvPicPr>
            <a:picLocks noChangeAspect="1"/>
          </p:cNvPicPr>
          <p:nvPr/>
        </p:nvPicPr>
        <p:blipFill>
          <a:blip r:embed="rId4"/>
          <a:stretch>
            <a:fillRect/>
          </a:stretch>
        </p:blipFill>
        <p:spPr>
          <a:xfrm>
            <a:off x="0" y="6356350"/>
            <a:ext cx="2262243" cy="507758"/>
          </a:xfrm>
          <a:prstGeom prst="rect">
            <a:avLst/>
          </a:prstGeom>
        </p:spPr>
      </p:pic>
    </p:spTree>
    <p:extLst>
      <p:ext uri="{BB962C8B-B14F-4D97-AF65-F5344CB8AC3E}">
        <p14:creationId xmlns:p14="http://schemas.microsoft.com/office/powerpoint/2010/main" val="689918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91826"/>
          </a:xfrm>
        </p:spPr>
        <p:txBody>
          <a:bodyPr>
            <a:normAutofit/>
          </a:bodyPr>
          <a:lstStyle/>
          <a:p>
            <a:r>
              <a:rPr lang="en-US" sz="2400" b="1" dirty="0">
                <a:solidFill>
                  <a:srgbClr val="00B050"/>
                </a:solidFill>
              </a:rPr>
              <a:t>More also needs to be done as significant </a:t>
            </a:r>
            <a:r>
              <a:rPr lang="en-US" sz="2400" b="1" u="sng" dirty="0">
                <a:solidFill>
                  <a:srgbClr val="00B050"/>
                </a:solidFill>
              </a:rPr>
              <a:t>gaps in adequacy </a:t>
            </a:r>
            <a:r>
              <a:rPr lang="en-US" sz="2400" b="1" dirty="0">
                <a:solidFill>
                  <a:srgbClr val="00B050"/>
                </a:solidFill>
              </a:rPr>
              <a:t>remain around the </a:t>
            </a:r>
            <a:br>
              <a:rPr lang="en-US" sz="2400" b="1" dirty="0">
                <a:solidFill>
                  <a:srgbClr val="00B050"/>
                </a:solidFill>
              </a:rPr>
            </a:br>
            <a:r>
              <a:rPr lang="en-US" sz="2400" b="1" dirty="0">
                <a:solidFill>
                  <a:srgbClr val="00B050"/>
                </a:solidFill>
              </a:rPr>
              <a:t>world </a:t>
            </a:r>
            <a:r>
              <a:rPr lang="en-US" sz="2400" dirty="0">
                <a:sym typeface="Wingdings" panose="05000000000000000000" pitchFamily="2" charset="2"/>
              </a:rPr>
              <a:t></a:t>
            </a:r>
            <a:r>
              <a:rPr lang="en-US" sz="2400" b="1" dirty="0">
                <a:sym typeface="Wingdings" panose="05000000000000000000" pitchFamily="2" charset="2"/>
              </a:rPr>
              <a:t> </a:t>
            </a:r>
            <a:r>
              <a:rPr lang="en-US" sz="2400" dirty="0"/>
              <a:t>especially in low-income countries, where social assistance/safety net </a:t>
            </a:r>
            <a:br>
              <a:rPr lang="en-US" sz="2400" dirty="0"/>
            </a:br>
            <a:r>
              <a:rPr lang="en-US" sz="2400" dirty="0"/>
              <a:t>transfers leave a substantial (17%) poverty gap; </a:t>
            </a:r>
          </a:p>
        </p:txBody>
      </p:sp>
      <p:sp>
        <p:nvSpPr>
          <p:cNvPr id="3" name="Content Placeholder 2"/>
          <p:cNvSpPr>
            <a:spLocks noGrp="1"/>
          </p:cNvSpPr>
          <p:nvPr>
            <p:ph idx="1"/>
          </p:nvPr>
        </p:nvSpPr>
        <p:spPr>
          <a:xfrm>
            <a:off x="838200" y="1556951"/>
            <a:ext cx="10515600" cy="4868563"/>
          </a:xfrm>
        </p:spPr>
        <p:txBody>
          <a:bodyPr>
            <a:normAutofit/>
          </a:bodyPr>
          <a:lstStyle/>
          <a:p>
            <a:pPr marL="0" indent="0">
              <a:buNone/>
            </a:pPr>
            <a:r>
              <a:rPr lang="en-US" sz="1800" b="1" dirty="0"/>
              <a:t>Figure: </a:t>
            </a:r>
            <a:r>
              <a:rPr lang="en-US" sz="1800" b="1" i="1" dirty="0"/>
              <a:t>Poverty gap</a:t>
            </a:r>
            <a:r>
              <a:rPr lang="en-US" sz="1800" b="1" dirty="0"/>
              <a:t> pre vs. post social safety net/social assistance transfer, % of international poverty line</a:t>
            </a:r>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endParaRPr lang="en-US" sz="1800" b="1" dirty="0"/>
          </a:p>
          <a:p>
            <a:pPr marL="0" indent="0">
              <a:buNone/>
            </a:pPr>
            <a:r>
              <a:rPr lang="en-US" sz="1200" dirty="0"/>
              <a:t>Source: Atlas of Social Protection: Indicators of Resilience and Equity (ASPIRE) database -- www.worldbank.org/aspire. </a:t>
            </a:r>
          </a:p>
          <a:p>
            <a:pPr marL="0" indent="0">
              <a:buNone/>
            </a:pPr>
            <a:r>
              <a:rPr lang="en-US" sz="1200" i="1" dirty="0"/>
              <a:t>Notes</a:t>
            </a:r>
            <a:r>
              <a:rPr lang="en-US" sz="1200" dirty="0"/>
              <a:t>: LIC – Low Income countries; LMIC – Lower Middle Income countries; UMIC – Upper Middle Income countries; HIC – High Income countries. </a:t>
            </a:r>
            <a:r>
              <a:rPr lang="en-US" sz="1200" i="1" dirty="0"/>
              <a:t>Poverty gap</a:t>
            </a:r>
            <a:r>
              <a:rPr lang="en-US" sz="1200" dirty="0"/>
              <a:t> refers to the distance between household per capita welfare (consumption/income) and a poverty line. For the non-poor, this gap is equal to zero. </a:t>
            </a:r>
            <a:endParaRPr lang="en-US" sz="1200" b="1" dirty="0"/>
          </a:p>
        </p:txBody>
      </p:sp>
      <p:pic>
        <p:nvPicPr>
          <p:cNvPr id="4" name="Picture 3"/>
          <p:cNvPicPr>
            <a:picLocks noChangeAspect="1"/>
          </p:cNvPicPr>
          <p:nvPr/>
        </p:nvPicPr>
        <p:blipFill>
          <a:blip r:embed="rId3"/>
          <a:stretch>
            <a:fillRect/>
          </a:stretch>
        </p:blipFill>
        <p:spPr>
          <a:xfrm>
            <a:off x="940526" y="2054798"/>
            <a:ext cx="10136777" cy="3431602"/>
          </a:xfrm>
          <a:prstGeom prst="rect">
            <a:avLst/>
          </a:prstGeom>
        </p:spPr>
      </p:pic>
      <p:sp>
        <p:nvSpPr>
          <p:cNvPr id="7" name="Slide Number Placeholder 6"/>
          <p:cNvSpPr>
            <a:spLocks noGrp="1"/>
          </p:cNvSpPr>
          <p:nvPr>
            <p:ph type="sldNum" sz="quarter" idx="12"/>
          </p:nvPr>
        </p:nvSpPr>
        <p:spPr/>
        <p:txBody>
          <a:bodyPr/>
          <a:lstStyle/>
          <a:p>
            <a:fld id="{37DA28B0-C459-406D-BE67-CA516F261007}" type="slidenum">
              <a:rPr lang="en-US" smtClean="0"/>
              <a:t>9</a:t>
            </a:fld>
            <a:endParaRPr lang="en-US"/>
          </a:p>
        </p:txBody>
      </p:sp>
      <p:pic>
        <p:nvPicPr>
          <p:cNvPr id="8" name="Picture 7"/>
          <p:cNvPicPr>
            <a:picLocks noChangeAspect="1"/>
          </p:cNvPicPr>
          <p:nvPr/>
        </p:nvPicPr>
        <p:blipFill>
          <a:blip r:embed="rId4"/>
          <a:stretch>
            <a:fillRect/>
          </a:stretch>
        </p:blipFill>
        <p:spPr>
          <a:xfrm>
            <a:off x="0" y="6356350"/>
            <a:ext cx="2262243" cy="507758"/>
          </a:xfrm>
          <a:prstGeom prst="rect">
            <a:avLst/>
          </a:prstGeom>
        </p:spPr>
      </p:pic>
    </p:spTree>
    <p:extLst>
      <p:ext uri="{BB962C8B-B14F-4D97-AF65-F5344CB8AC3E}">
        <p14:creationId xmlns:p14="http://schemas.microsoft.com/office/powerpoint/2010/main" val="1387046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42465</TotalTime>
  <Words>1094</Words>
  <Application>Microsoft Office PowerPoint</Application>
  <PresentationFormat>Widescreen</PresentationFormat>
  <Paragraphs>212</Paragraphs>
  <Slides>13</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Andes Bold</vt:lpstr>
      <vt:lpstr>Arial</vt:lpstr>
      <vt:lpstr>Calibri</vt:lpstr>
      <vt:lpstr>Calibri Light</vt:lpstr>
      <vt:lpstr>Cambria Math</vt:lpstr>
      <vt:lpstr>Tw Cen MT Condensed Extra Bold</vt:lpstr>
      <vt:lpstr>Wingdings</vt:lpstr>
      <vt:lpstr>Office Theme</vt:lpstr>
      <vt:lpstr>Financing Universal Social Protection in Developing Countries</vt:lpstr>
      <vt:lpstr>Promoting the principles of Universal Social Protection (USP)  a joint  initiative of the WB, ILO, donors and other partners launched in Sep. 2016  and aimed at providing social protection for all people in need;  </vt:lpstr>
      <vt:lpstr>PowerPoint Presentation</vt:lpstr>
      <vt:lpstr>   The number of low income developing countries and emerging market  economies with social safety nets/social assistance programs doubled  in the last two decades  from 72 to 149 countries;   </vt:lpstr>
      <vt:lpstr>   Most countries have a diverse set of social safety nets/social assistance  instruments in pursuit of greater results  </vt:lpstr>
      <vt:lpstr> What we see around the world is a rapid and substantial increase in coverage   e.g. in Colombia, Peru and Philippines the coverage of conditional cash  transfer (CCT) programs has increased from 5% of population at the program inception to more than 15-20% a decade later;  </vt:lpstr>
      <vt:lpstr>What we see around the world is a rapid and substantial increase in coverage   many countries in Africa are introducing “flagship” SSN programs and are  expanding their coverage fast; </vt:lpstr>
      <vt:lpstr>However, more needs to be done as significant gaps in coverage remain around the globe   especially in low-income countries, where only 20% of the poor are covered  by social safety nets/social assistance programs;</vt:lpstr>
      <vt:lpstr>More also needs to be done as significant gaps in adequacy remain around the  world  especially in low-income countries, where social assistance/safety net  transfers leave a substantial (17%) poverty gap; </vt:lpstr>
      <vt:lpstr>   Globally, developing countries and emerging market economies spend  an average of 1.6% of GDP on social safety nets/social assistance programs;  however, significant variations in spending are observed across countries/regions  </vt:lpstr>
      <vt:lpstr>Growing financing of and engagement in social protection projects; the size  of the World Bank’s social protection lending portfolio has increased substantially  in the last few years; </vt:lpstr>
      <vt:lpstr>Focusing resources on IDA and fragility, conflict &amp; violence countries;  for the first time the World Bank’s social protection lending is higher  in IDA rather than in IBRD countries; IDA is now 50% of total portfolio; </vt:lpstr>
      <vt:lpstr>SPL public action is still constrained by myths and competition for resources: CSO work to build societal knowledge and consensus would be very welcome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Gap: Productive Inclusion and Graduation Role of Social Safety Nets</dc:title>
  <dc:creator>Oleksiy Ivaschenko</dc:creator>
  <cp:lastModifiedBy>Margaret Ellen Grosh</cp:lastModifiedBy>
  <cp:revision>300</cp:revision>
  <cp:lastPrinted>2017-04-18T20:27:15Z</cp:lastPrinted>
  <dcterms:created xsi:type="dcterms:W3CDTF">2017-01-24T16:53:11Z</dcterms:created>
  <dcterms:modified xsi:type="dcterms:W3CDTF">2017-10-11T14:22:49Z</dcterms:modified>
</cp:coreProperties>
</file>