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57" r:id="rId6"/>
    <p:sldId id="279" r:id="rId7"/>
    <p:sldId id="281" r:id="rId8"/>
    <p:sldId id="283" r:id="rId9"/>
    <p:sldId id="280" r:id="rId10"/>
    <p:sldId id="284" r:id="rId11"/>
    <p:sldId id="373" r:id="rId12"/>
    <p:sldId id="380" r:id="rId13"/>
    <p:sldId id="374" r:id="rId14"/>
    <p:sldId id="28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Rosengren" initials="HR" lastIdx="1" clrIdx="0">
    <p:extLst>
      <p:ext uri="{19B8F6BF-5375-455C-9EA6-DF929625EA0E}">
        <p15:presenceInfo xmlns:p15="http://schemas.microsoft.com/office/powerpoint/2012/main" userId="Helen Roseng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58B"/>
    <a:srgbClr val="1CBE4E"/>
    <a:srgbClr val="47773E"/>
    <a:srgbClr val="D4A028"/>
    <a:srgbClr val="C31E33"/>
    <a:srgbClr val="EF402B"/>
    <a:srgbClr val="FF99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BC3AE-E009-4A1E-A379-983252ED9B53}" v="121" dt="2020-02-12T14:16:31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5" autoAdjust="0"/>
    <p:restoredTop sz="82609" autoAdjust="0"/>
  </p:normalViewPr>
  <p:slideViewPr>
    <p:cSldViewPr snapToGrid="0">
      <p:cViewPr varScale="1">
        <p:scale>
          <a:sx n="66" d="100"/>
          <a:sy n="66" d="100"/>
        </p:scale>
        <p:origin x="43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0C6FB-71A7-CC4F-9C56-3BF2AFF7632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35AB-CF4D-E847-AA71-A77052F7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1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35AB-CF4D-E847-AA71-A77052F792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6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35AB-CF4D-E847-AA71-A77052F792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8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35AB-CF4D-E847-AA71-A77052F792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9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35AB-CF4D-E847-AA71-A77052F792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8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35AB-CF4D-E847-AA71-A77052F792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6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E04DA-5443-4E8B-9434-E07845A218E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14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E04DA-5443-4E8B-9434-E07845A218E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29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E04DA-5443-4E8B-9434-E07845A218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04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3190-FCB1-43E1-993A-6583FE4D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B472-A081-7F4E-82AB-9360EF3BC316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03C5-6769-497F-8320-8DE30D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9B743-91DF-40FC-8E6A-6B464B1FD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2AC5-E34B-45FF-B8A0-E4ADBB6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E396-F3EA-1D4E-B417-AA07B9E0AE1C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5DAE-67D9-4857-856A-8700BAB9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2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1527048"/>
            <a:ext cx="12188952" cy="533095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68001" y="1537052"/>
            <a:ext cx="3913632" cy="5330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239560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979B-16C3-E043-B7CB-F483EAB613B2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0624-4B72-2C43-B8AA-EA9CF3CF10AA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3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BFDA-7E4A-A241-869C-1436E0A4DC99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B581-D949-A64C-9768-B0F94FADD3E0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0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C6E8-6E60-6243-9B8D-85252342107C}" type="datetime1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3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071-C612-B849-B622-7A5EBEBB0569}" type="datetime1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2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CFF-C201-314C-9727-34760BC8BDA2}" type="datetime1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FFB75-9D18-4BD5-BB0E-1405169F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4F05-22A9-B04F-9E95-1CC191D8E6C7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8660-32DA-4BE7-87E5-433172B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DB9C-6AAB-4D32-AA9E-0D1DFE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5197-5BD2-254D-97AA-44C4378F96CF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8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125A-4958-F34D-9097-DEBC16241CCD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4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7DFE-D982-F842-80E2-5951D928FC23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3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29E7-C64B-E040-BB09-0BDAAFB81043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0900-6EA7-497D-8795-24333B9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7A77-6AF4-1346-835F-BA5C0D909C42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9797-B810-4869-A342-2FF41F0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584CA-3714-455D-A3CA-D75BB40C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1080-BA08-9141-957E-F0B525756812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00D0-1704-4E75-A9B7-A7B79A0B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9A19-02B6-4398-9A69-495F903B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FF278-6076-41A4-AEE9-D12E26FC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6D0D-C8AB-3848-B07C-7253B574DBDF}" type="datetime1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DE55C-B447-481F-941F-DD79A16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3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451E7-C2D6-4F80-9059-9C6F05F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C17D-7C8B-1644-BBC2-34EA1A2EA21D}" type="datetime1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E5E42-82FD-4552-A39B-30CDEECC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86019-7FC2-437E-9510-C0FA926F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F70-390B-B946-A2B3-FFEA196419F4}" type="datetime1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7FF08-2C8C-42D3-A5FC-62AE468A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FF719-B1E3-446D-9ED6-DAD6B96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2ED8-A021-3348-9888-F08AC2A98824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601C-A82B-4A86-B2E1-3A41885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E61B-C032-4883-AB6E-F89465B3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BEF3-4F2E-5649-B8BB-505D990B4D14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B4F7-25BF-43D5-8A7C-DA038C5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9DEE-CB30-41AE-813F-9483EA5C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8580-4BCD-CD43-86F1-D81269FFC945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6C7E-9527-E84C-ABD0-F180C22FAD79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emf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5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BDEEDA7-5215-4AC7-8304-6B565567B6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 t="-1553" b="6727"/>
          <a:stretch/>
        </p:blipFill>
        <p:spPr>
          <a:xfrm>
            <a:off x="4316361" y="459311"/>
            <a:ext cx="7875639" cy="6199464"/>
          </a:xfrm>
          <a:solidFill>
            <a:schemeClr val="bg1">
              <a:lumMod val="85000"/>
            </a:schemeClr>
          </a:solidFill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B2B7032-5AF1-4AAE-A5B9-1EFDAF17F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293" y="515571"/>
            <a:ext cx="3617210" cy="655688"/>
          </a:xfrm>
          <a:prstGeom prst="rect">
            <a:avLst/>
          </a:prstGeom>
        </p:spPr>
      </p:pic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FA5AB626-C5A5-FC40-A66B-ADACB0CDB5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" b="-2"/>
          <a:stretch/>
        </p:blipFill>
        <p:spPr>
          <a:xfrm>
            <a:off x="8121269" y="1327950"/>
            <a:ext cx="4110059" cy="53308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4CCF22-BED9-4AD6-8436-BBAC2476B6DD}"/>
              </a:ext>
            </a:extLst>
          </p:cNvPr>
          <p:cNvSpPr txBox="1"/>
          <p:nvPr/>
        </p:nvSpPr>
        <p:spPr>
          <a:xfrm>
            <a:off x="363294" y="1415845"/>
            <a:ext cx="3776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Inequality, exclusion and social protection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D0BB8-3BB3-4364-B867-10BDE157B410}"/>
              </a:ext>
            </a:extLst>
          </p:cNvPr>
          <p:cNvSpPr txBox="1"/>
          <p:nvPr/>
        </p:nvSpPr>
        <p:spPr>
          <a:xfrm>
            <a:off x="363293" y="4307578"/>
            <a:ext cx="3776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Maren Jiménez</a:t>
            </a:r>
          </a:p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Division for Inclusive Social Development</a:t>
            </a:r>
          </a:p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12 February 2020</a:t>
            </a:r>
          </a:p>
        </p:txBody>
      </p:sp>
    </p:spTree>
    <p:extLst>
      <p:ext uri="{BB962C8B-B14F-4D97-AF65-F5344CB8AC3E}">
        <p14:creationId xmlns:p14="http://schemas.microsoft.com/office/powerpoint/2010/main" val="344560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AA33-DC7B-45D3-BDEF-B5847B6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FD81-D9A6-4685-83B6-270E7B07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32028-BA73-48C9-89CE-1FBC8210E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14514" y="-8805"/>
            <a:ext cx="12201312" cy="6868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75E9A-CDA2-44EB-9CBD-FFEB158CA7AC}"/>
              </a:ext>
            </a:extLst>
          </p:cNvPr>
          <p:cNvSpPr txBox="1"/>
          <p:nvPr/>
        </p:nvSpPr>
        <p:spPr>
          <a:xfrm>
            <a:off x="1558473" y="6357396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Social inclusion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0E44F-C704-487D-803B-DBA85132929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762"/>
            <a:ext cx="12192000" cy="45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B8F3D-CC35-4B1E-930D-F24DCB5AC38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140"/>
            <a:ext cx="12192000" cy="457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EB6A63-82AB-432C-BC79-B27DE53E9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023A7D4-ADAD-46F2-9C7A-15FB7033D183}"/>
              </a:ext>
            </a:extLst>
          </p:cNvPr>
          <p:cNvSpPr txBox="1">
            <a:spLocks/>
          </p:cNvSpPr>
          <p:nvPr/>
        </p:nvSpPr>
        <p:spPr>
          <a:xfrm>
            <a:off x="3557924" y="517526"/>
            <a:ext cx="7948276" cy="67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Three takeaways 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7F51E0-0E33-4E2D-B90D-A5BE5F491350}"/>
              </a:ext>
            </a:extLst>
          </p:cNvPr>
          <p:cNvSpPr txBox="1">
            <a:spLocks/>
          </p:cNvSpPr>
          <p:nvPr/>
        </p:nvSpPr>
        <p:spPr>
          <a:xfrm>
            <a:off x="4595794" y="1558139"/>
            <a:ext cx="6910406" cy="4771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High and rising inequality in many parts of the world, but inequality is not only income and wealth—IDENTITY MATTERS, especially for children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Universal social protection is a crucial tool for the reduction of poverty and inequality, but MIND THE GAP!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Social protection alone cannot achieve social inclusion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4A01D5-CB23-4CAB-AA3E-E51AD30857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73" y="2064618"/>
            <a:ext cx="2511981" cy="26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9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906BC-B97F-4EEB-9631-5A3767230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691"/>
            <a:ext cx="12192000" cy="54807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00B9CB6-7C68-4FF4-AD92-0DDB4C1A5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701" y="506228"/>
            <a:ext cx="3617210" cy="655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5CDF7-2F8F-445E-9283-E6EF7DCC6B63}"/>
              </a:ext>
            </a:extLst>
          </p:cNvPr>
          <p:cNvSpPr txBox="1"/>
          <p:nvPr/>
        </p:nvSpPr>
        <p:spPr>
          <a:xfrm>
            <a:off x="1436913" y="4076417"/>
            <a:ext cx="5936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Thank you.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600A07-5EA3-A64A-8E43-7CAB596D8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1304"/>
            <a:ext cx="12192000" cy="32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628DAB-A720-454A-BC1D-0B2CFD2A2C9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762"/>
            <a:ext cx="12192000" cy="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AA33-DC7B-45D3-BDEF-B5847B6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FD81-D9A6-4685-83B6-270E7B07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32028-BA73-48C9-89CE-1FBC8210E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126968"/>
            <a:ext cx="12201312" cy="6868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75E9A-CDA2-44EB-9CBD-FFEB158CA7AC}"/>
              </a:ext>
            </a:extLst>
          </p:cNvPr>
          <p:cNvSpPr txBox="1"/>
          <p:nvPr/>
        </p:nvSpPr>
        <p:spPr>
          <a:xfrm>
            <a:off x="1545773" y="6252169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Social inclusion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0E44F-C704-487D-803B-DBA85132929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762"/>
            <a:ext cx="12192000" cy="45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B8F3D-CC35-4B1E-930D-F24DCB5AC38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140"/>
            <a:ext cx="12192000" cy="457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EB6A63-82AB-432C-BC79-B27DE53E9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pic>
        <p:nvPicPr>
          <p:cNvPr id="10" name="Picture 6" descr="http://www.un.org/development/desa/dspd/wp-content/uploads/sites/22/2015/06/2013.jpg">
            <a:extLst>
              <a:ext uri="{FF2B5EF4-FFF2-40B4-BE49-F238E27FC236}">
                <a16:creationId xmlns:a16="http://schemas.microsoft.com/office/drawing/2014/main" id="{2B1BB3E4-1937-4840-858D-4D0E2FC1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95" y="2659943"/>
            <a:ext cx="1868036" cy="25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5F4CF83C-7A72-4957-856F-759AD868B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98" y="2654673"/>
            <a:ext cx="1821873" cy="255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8DBFE51-ACAB-49C0-B0C8-444B580A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88" y="2655681"/>
            <a:ext cx="1876240" cy="255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8A5D0B1-7756-46D3-9BD0-25C5342C8DF4}"/>
              </a:ext>
            </a:extLst>
          </p:cNvPr>
          <p:cNvSpPr txBox="1">
            <a:spLocks/>
          </p:cNvSpPr>
          <p:nvPr/>
        </p:nvSpPr>
        <p:spPr>
          <a:xfrm>
            <a:off x="338188" y="1079649"/>
            <a:ext cx="11015612" cy="1042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World Social Report </a:t>
            </a:r>
          </a:p>
          <a:p>
            <a:pPr algn="ctr"/>
            <a:r>
              <a:rPr lang="en-GB" sz="3000" dirty="0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(previously the Report on the </a:t>
            </a:r>
            <a:r>
              <a:rPr lang="en-GB" sz="3000" dirty="0">
                <a:latin typeface="Roboto" panose="02000000000000000000" pitchFamily="2" charset="0"/>
                <a:ea typeface="Roboto" panose="02000000000000000000" pitchFamily="2" charset="0"/>
              </a:rPr>
              <a:t>World</a:t>
            </a:r>
            <a:r>
              <a:rPr lang="en-GB" sz="3000" dirty="0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Social Situation)</a:t>
            </a:r>
          </a:p>
          <a:p>
            <a:pPr algn="ctr"/>
            <a:r>
              <a:rPr lang="en-GB" sz="3000" dirty="0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 flagship publication on social issues since 1952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F61FE0-F8D2-4524-ADDA-70F5050C82F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37" y="2661779"/>
            <a:ext cx="1899351" cy="25253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72E553-E787-4CFE-9531-FD518747E39E}"/>
              </a:ext>
            </a:extLst>
          </p:cNvPr>
          <p:cNvSpPr/>
          <p:nvPr/>
        </p:nvSpPr>
        <p:spPr>
          <a:xfrm>
            <a:off x="4045995" y="5559292"/>
            <a:ext cx="339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social.un.org/</a:t>
            </a:r>
            <a:r>
              <a:rPr lang="en-GB" dirty="0" err="1">
                <a:latin typeface="Roboto" panose="02000000000000000000" pitchFamily="2" charset="0"/>
                <a:ea typeface="Roboto" panose="02000000000000000000" pitchFamily="2" charset="0"/>
              </a:rPr>
              <a:t>worldsocialreport</a:t>
            </a:r>
            <a:endParaRPr lang="en-US" dirty="0"/>
          </a:p>
        </p:txBody>
      </p:sp>
      <p:pic>
        <p:nvPicPr>
          <p:cNvPr id="1026" name="Picture 2" descr="P ROMOTING INCLUSION THROUGH SOCIAL PROTECTION R eport on the World Social Situation 2018">
            <a:extLst>
              <a:ext uri="{FF2B5EF4-FFF2-40B4-BE49-F238E27FC236}">
                <a16:creationId xmlns:a16="http://schemas.microsoft.com/office/drawing/2014/main" id="{0F75C8E6-2498-43E5-896F-7464A5EE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73" y="2675377"/>
            <a:ext cx="2059062" cy="25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0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AA33-DC7B-45D3-BDEF-B5847B6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FD81-D9A6-4685-83B6-270E7B07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32028-BA73-48C9-89CE-1FBC8210E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14514" y="-8805"/>
            <a:ext cx="12201312" cy="6868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75E9A-CDA2-44EB-9CBD-FFEB158CA7AC}"/>
              </a:ext>
            </a:extLst>
          </p:cNvPr>
          <p:cNvSpPr txBox="1"/>
          <p:nvPr/>
        </p:nvSpPr>
        <p:spPr>
          <a:xfrm>
            <a:off x="1558473" y="6357396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Social inclusion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0E44F-C704-487D-803B-DBA85132929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762"/>
            <a:ext cx="12192000" cy="45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B8F3D-CC35-4B1E-930D-F24DCB5AC38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140"/>
            <a:ext cx="12192000" cy="457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EB6A63-82AB-432C-BC79-B27DE53E9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0569B7E6-876A-4805-9126-70FB74E71D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10424"/>
            <a:ext cx="9144000" cy="475004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E657A2A-0694-4AB8-8798-E7BC27AFD201}"/>
              </a:ext>
            </a:extLst>
          </p:cNvPr>
          <p:cNvSpPr txBox="1">
            <a:spLocks/>
          </p:cNvSpPr>
          <p:nvPr/>
        </p:nvSpPr>
        <p:spPr>
          <a:xfrm>
            <a:off x="3516284" y="172621"/>
            <a:ext cx="7837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Income inequality today</a:t>
            </a:r>
          </a:p>
        </p:txBody>
      </p:sp>
    </p:spTree>
    <p:extLst>
      <p:ext uri="{BB962C8B-B14F-4D97-AF65-F5344CB8AC3E}">
        <p14:creationId xmlns:p14="http://schemas.microsoft.com/office/powerpoint/2010/main" val="26360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AA33-DC7B-45D3-BDEF-B5847B6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FD81-D9A6-4685-83B6-270E7B07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32028-BA73-48C9-89CE-1FBC8210E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14514" y="-8805"/>
            <a:ext cx="12201312" cy="6868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75E9A-CDA2-44EB-9CBD-FFEB158CA7AC}"/>
              </a:ext>
            </a:extLst>
          </p:cNvPr>
          <p:cNvSpPr txBox="1"/>
          <p:nvPr/>
        </p:nvSpPr>
        <p:spPr>
          <a:xfrm>
            <a:off x="1558473" y="6357396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Social inclusion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0E44F-C704-487D-803B-DBA85132929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762"/>
            <a:ext cx="12192000" cy="45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B8F3D-CC35-4B1E-930D-F24DCB5AC38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140"/>
            <a:ext cx="12192000" cy="457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EB6A63-82AB-432C-BC79-B27DE53E9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B667240-8DED-4954-A900-C04A82C9EE77}"/>
              </a:ext>
            </a:extLst>
          </p:cNvPr>
          <p:cNvSpPr txBox="1">
            <a:spLocks/>
          </p:cNvSpPr>
          <p:nvPr/>
        </p:nvSpPr>
        <p:spPr>
          <a:xfrm>
            <a:off x="3516284" y="172621"/>
            <a:ext cx="7837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Beyond income and wealth: </a:t>
            </a:r>
          </a:p>
          <a:p>
            <a:r>
              <a:rPr lang="en-US" sz="3800" dirty="0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group-based (horizontal inequality)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3C6ACB-C929-4A70-BAD9-1F1F26AD570F}"/>
              </a:ext>
            </a:extLst>
          </p:cNvPr>
          <p:cNvSpPr txBox="1">
            <a:spLocks/>
          </p:cNvSpPr>
          <p:nvPr/>
        </p:nvSpPr>
        <p:spPr>
          <a:xfrm>
            <a:off x="832998" y="1717228"/>
            <a:ext cx="9428480" cy="4045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Identity also influences economic outcomes and well-being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Group-based inequality constitutes a large component of overall inequalities within countries </a:t>
            </a:r>
          </a:p>
          <a:p>
            <a:pPr marL="685800" lvl="3">
              <a:spcBef>
                <a:spcPts val="1000"/>
              </a:spcBef>
            </a:pP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Also tend to be more persistent over time than economic inequality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Inequalities based on identities overlap, e.g. age, gender and disability status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AA33-DC7B-45D3-BDEF-B5847B6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FD81-D9A6-4685-83B6-270E7B07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32028-BA73-48C9-89CE-1FBC8210E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14514" y="-8805"/>
            <a:ext cx="12201312" cy="6868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75E9A-CDA2-44EB-9CBD-FFEB158CA7AC}"/>
              </a:ext>
            </a:extLst>
          </p:cNvPr>
          <p:cNvSpPr txBox="1"/>
          <p:nvPr/>
        </p:nvSpPr>
        <p:spPr>
          <a:xfrm>
            <a:off x="1558473" y="6357396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Social inclusion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0E44F-C704-487D-803B-DBA85132929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762"/>
            <a:ext cx="12192000" cy="45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B8F3D-CC35-4B1E-930D-F24DCB5AC38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140"/>
            <a:ext cx="12192000" cy="457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EB6A63-82AB-432C-BC79-B27DE53E9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EA9C92-A6CF-4336-A705-C3E40AE6EA4A}"/>
              </a:ext>
            </a:extLst>
          </p:cNvPr>
          <p:cNvSpPr txBox="1">
            <a:spLocks/>
          </p:cNvSpPr>
          <p:nvPr/>
        </p:nvSpPr>
        <p:spPr>
          <a:xfrm>
            <a:off x="3516284" y="172621"/>
            <a:ext cx="783751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3800" dirty="0"/>
              <a:t>Inequality between groups still vast and increasing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8A80CA-FB96-4BCB-B2C9-A999BC31F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322" y="1323077"/>
            <a:ext cx="10119358" cy="49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1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2EA5-3139-4F73-A801-109DC40C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1A1D-1023-46AC-830C-2AF8818EF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A7CBD-7504-40A5-9801-826BB2CDB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14514" y="-8805"/>
            <a:ext cx="12201312" cy="68684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EDF29-F3A8-4C8C-8A1D-CEB46824BA26}"/>
              </a:ext>
            </a:extLst>
          </p:cNvPr>
          <p:cNvSpPr txBox="1"/>
          <p:nvPr/>
        </p:nvSpPr>
        <p:spPr>
          <a:xfrm>
            <a:off x="1558473" y="6357396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Social inclusion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507E39-DB33-4665-8E7F-2E79751D4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9E3BDB-85D8-4D15-82EA-AF64D1A8DD53}"/>
              </a:ext>
            </a:extLst>
          </p:cNvPr>
          <p:cNvSpPr txBox="1">
            <a:spLocks/>
          </p:cNvSpPr>
          <p:nvPr/>
        </p:nvSpPr>
        <p:spPr>
          <a:xfrm>
            <a:off x="3516284" y="442414"/>
            <a:ext cx="783751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3800" dirty="0"/>
              <a:t>Impact of social protection on the Gini coefficient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1C7317-9796-417C-8230-79F6ED2F1C2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140"/>
            <a:ext cx="12192000" cy="45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6EFBC4-2018-42DF-97DE-8A1D8A754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654" y="1883192"/>
            <a:ext cx="93249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2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671878-32B0-4021-8772-95E471858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14514" y="-8805"/>
            <a:ext cx="12201312" cy="6868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49FF9-87D0-4738-82DA-357464E86690}"/>
              </a:ext>
            </a:extLst>
          </p:cNvPr>
          <p:cNvSpPr txBox="1"/>
          <p:nvPr/>
        </p:nvSpPr>
        <p:spPr>
          <a:xfrm>
            <a:off x="1558473" y="6357396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Social inclusion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1BFF9F-9B3C-4B1A-BD39-7CBAEDD2D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5257800" y="3635188"/>
            <a:ext cx="5024886" cy="1397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dirty="0">
              <a:solidFill>
                <a:srgbClr val="218F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1442720" y="1665978"/>
            <a:ext cx="9199880" cy="4399542"/>
          </a:xfrm>
        </p:spPr>
        <p:txBody>
          <a:bodyPr>
            <a:normAutofit lnSpcReduction="10000"/>
          </a:bodyPr>
          <a:lstStyle/>
          <a:p>
            <a:pPr marL="171450" indent="-171450">
              <a:spcBef>
                <a:spcPts val="2400"/>
              </a:spcBef>
            </a:pPr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Informal employment: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youth, persons with disabilities, migrants, members of ethnic minorities, especially women</a:t>
            </a:r>
          </a:p>
          <a:p>
            <a:pPr marL="171450" indent="-171450">
              <a:spcBef>
                <a:spcPts val="2400"/>
              </a:spcBef>
              <a:defRPr/>
            </a:pPr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Location: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some indigenous peoples and ethnic minorities, migrants</a:t>
            </a:r>
          </a:p>
          <a:p>
            <a:pPr marL="171450" indent="-171450">
              <a:spcBef>
                <a:spcPts val="2400"/>
              </a:spcBef>
            </a:pPr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Policy formulation, design and implementation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: contributory and tax-financed measures (non-contributory); targeted vs. universal; conditional vs. non-conditional; registration and payment; accessible information).  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15BB905D-4C6D-4F7A-A45C-2746667A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834" y="104686"/>
            <a:ext cx="8229600" cy="14478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Roboto" panose="02000000000000000000" pitchFamily="2" charset="0"/>
                <a:ea typeface="Roboto" panose="02000000000000000000" pitchFamily="2" charset="0"/>
              </a:rPr>
              <a:t>Common barriers to the effective coverage of social protection</a:t>
            </a:r>
            <a:endParaRPr lang="en-GB" sz="3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730726-ED66-4A4D-8A05-567F672B07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126968"/>
            <a:ext cx="12201312" cy="68684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03661E-3973-4695-81D6-CB1FC2C9DEEE}"/>
              </a:ext>
            </a:extLst>
          </p:cNvPr>
          <p:cNvSpPr txBox="1"/>
          <p:nvPr/>
        </p:nvSpPr>
        <p:spPr>
          <a:xfrm>
            <a:off x="1545773" y="6252169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Social inclusion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EF59DA-26C6-4C8A-A167-20F8A365775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140"/>
            <a:ext cx="12192000" cy="457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331E834-C607-4297-8187-0B3449A81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6ABA0-96BA-4DA9-8846-99E547AB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167" y="250246"/>
            <a:ext cx="6430263" cy="1173162"/>
          </a:xfrm>
        </p:spPr>
        <p:txBody>
          <a:bodyPr>
            <a:noAutofit/>
          </a:bodyPr>
          <a:lstStyle/>
          <a:p>
            <a:r>
              <a:rPr lang="en-US" sz="3800" dirty="0">
                <a:latin typeface="Roboto" panose="02000000000000000000" pitchFamily="2" charset="0"/>
                <a:ea typeface="Roboto" panose="02000000000000000000" pitchFamily="2" charset="0"/>
              </a:rPr>
              <a:t>Universal social protection that offers benefits to all is a step in the right direction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7A67D-48C2-453D-AB25-0D1F0C22B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95" y="1863864"/>
            <a:ext cx="4272936" cy="315284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0596F2-1E2C-4510-A9F6-5C3746439E2A}"/>
              </a:ext>
            </a:extLst>
          </p:cNvPr>
          <p:cNvSpPr txBox="1"/>
          <p:nvPr/>
        </p:nvSpPr>
        <p:spPr>
          <a:xfrm>
            <a:off x="3048000" y="5100015"/>
            <a:ext cx="670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But not complete answer! </a:t>
            </a:r>
          </a:p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Must be available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accessible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01794-CE82-4B81-9865-5A57EA52D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261" y="1880391"/>
            <a:ext cx="4156919" cy="3119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5975FF-6355-413C-B27F-115BFFF7B37F}"/>
              </a:ext>
            </a:extLst>
          </p:cNvPr>
          <p:cNvSpPr txBox="1"/>
          <p:nvPr/>
        </p:nvSpPr>
        <p:spPr>
          <a:xfrm rot="16200000">
            <a:off x="4849109" y="3931634"/>
            <a:ext cx="338554" cy="18315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Credit: Stephen Devereux, 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87784-7E1C-457B-A805-4B2EAE104ED0}"/>
              </a:ext>
            </a:extLst>
          </p:cNvPr>
          <p:cNvSpPr txBox="1"/>
          <p:nvPr/>
        </p:nvSpPr>
        <p:spPr>
          <a:xfrm rot="16200000">
            <a:off x="9587777" y="4276530"/>
            <a:ext cx="346249" cy="11341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UN Photo</a:t>
            </a:r>
          </a:p>
        </p:txBody>
      </p:sp>
    </p:spTree>
    <p:extLst>
      <p:ext uri="{BB962C8B-B14F-4D97-AF65-F5344CB8AC3E}">
        <p14:creationId xmlns:p14="http://schemas.microsoft.com/office/powerpoint/2010/main" val="28091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792722-DF10-4C3E-9A94-0C7878BF9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126968"/>
            <a:ext cx="12201312" cy="6868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5AEF9-C4FC-4B9E-989C-0AF74486B8FB}"/>
              </a:ext>
            </a:extLst>
          </p:cNvPr>
          <p:cNvSpPr txBox="1"/>
          <p:nvPr/>
        </p:nvSpPr>
        <p:spPr>
          <a:xfrm>
            <a:off x="1545773" y="6252169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Social inclusion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DBA78-344C-4A81-88F7-7AE57E9881E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140"/>
            <a:ext cx="12192000" cy="457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31697E9-13D3-4EA7-A855-8F26DF97D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1BAD29-CB7E-4175-A992-15B1918B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0" y="610820"/>
            <a:ext cx="6672202" cy="1143000"/>
          </a:xfrm>
        </p:spPr>
        <p:txBody>
          <a:bodyPr>
            <a:noAutofit/>
          </a:bodyPr>
          <a:lstStyle/>
          <a:p>
            <a:r>
              <a:rPr lang="en-US" sz="3800" dirty="0">
                <a:latin typeface="Roboto" panose="02000000000000000000" pitchFamily="2" charset="0"/>
                <a:ea typeface="Roboto" panose="02000000000000000000" pitchFamily="2" charset="0"/>
              </a:rPr>
              <a:t>Social protection alone cannot achieve social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EEF1A-0305-4CDC-91E3-C8BB460EA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880" y="2362201"/>
            <a:ext cx="8757920" cy="3763963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Doesn’t address stigma and discrimination</a:t>
            </a:r>
          </a:p>
          <a:p>
            <a:pPr lvl="1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Needs to be linked to appropriate and adequate social services</a:t>
            </a:r>
          </a:p>
          <a:p>
            <a:pPr lvl="1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Also: There remains a general lack of data on social protection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85B4FDE2E244A8ABB633E9862E484" ma:contentTypeVersion="13" ma:contentTypeDescription="Create a new document." ma:contentTypeScope="" ma:versionID="b77b25c4ff67ea8f6649cf885d3308e0">
  <xsd:schema xmlns:xsd="http://www.w3.org/2001/XMLSchema" xmlns:xs="http://www.w3.org/2001/XMLSchema" xmlns:p="http://schemas.microsoft.com/office/2006/metadata/properties" xmlns:ns3="f4ad8cc1-a6e6-4857-9710-b93853386e53" xmlns:ns4="fb8fb6fb-826b-4688-a67e-baccab305db2" targetNamespace="http://schemas.microsoft.com/office/2006/metadata/properties" ma:root="true" ma:fieldsID="675ccf34f7961ac55215cd0073cb6c00" ns3:_="" ns4:_="">
    <xsd:import namespace="f4ad8cc1-a6e6-4857-9710-b93853386e53"/>
    <xsd:import namespace="fb8fb6fb-826b-4688-a67e-baccab305d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d8cc1-a6e6-4857-9710-b93853386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fb6fb-826b-4688-a67e-baccab305db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D96BD8-149D-4C01-99DE-BB36BF273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ad8cc1-a6e6-4857-9710-b93853386e53"/>
    <ds:schemaRef ds:uri="fb8fb6fb-826b-4688-a67e-baccab305d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D25BBE-9F42-483C-A1B5-A3E8B14FD2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A5C877-75C7-42A3-BFDF-BE77A3BA83F9}">
  <ds:schemaRefs>
    <ds:schemaRef ds:uri="f4ad8cc1-a6e6-4857-9710-b93853386e5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b8fb6fb-826b-4688-a67e-baccab305db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338</Words>
  <Application>Microsoft Office PowerPoint</Application>
  <PresentationFormat>Widescreen</PresentationFormat>
  <Paragraphs>56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Roboto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barriers to the effective coverage of social protection</vt:lpstr>
      <vt:lpstr>Universal social protection that offers benefits to all is a step in the right direction</vt:lpstr>
      <vt:lpstr>Social protection alone cannot achieve social inclusion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Jan-Willem Lammens</dc:creator>
  <cp:lastModifiedBy>Sylvia Beales</cp:lastModifiedBy>
  <cp:revision>68</cp:revision>
  <cp:lastPrinted>2019-10-12T16:41:57Z</cp:lastPrinted>
  <dcterms:created xsi:type="dcterms:W3CDTF">2019-04-05T03:01:40Z</dcterms:created>
  <dcterms:modified xsi:type="dcterms:W3CDTF">2020-02-12T21:27:30Z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0x01010090485B4FDE2E244A8ABB633E9862E484</vt:lpwstr>
  </property>
</Properties>
</file>