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iNcXR7UZtXcOh8fE4L0WJqHSrD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6ee60d57f4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6ee60d57f4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6ed2cab087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6ed2cab087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ed2cab08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ed2cab087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6ed2cab08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6ed2cab08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7d8f30aa0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7d8f30aa0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7d8f30aa0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7d8f30aa0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7d8f30aa0d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7d8f30aa0d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/>
          <p:nvPr/>
        </p:nvSpPr>
        <p:spPr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6" name="Google Shape;16;p4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3"/>
          </a:solidFill>
          <a:ln w="100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30000" dir="5400000" rotWithShape="0">
              <a:srgbClr val="000000">
                <a:alpha val="4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7" name="Google Shape;17;p4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700"/>
              </a:spcBef>
              <a:spcAft>
                <a:spcPts val="0"/>
              </a:spcAft>
              <a:buSzPts val="1560"/>
              <a:buNone/>
              <a:defRPr sz="2600">
                <a:solidFill>
                  <a:srgbClr val="FFFFFF"/>
                </a:solidFill>
              </a:defRPr>
            </a:lvl1pPr>
            <a:lvl2pPr lvl="1" algn="ctr">
              <a:spcBef>
                <a:spcPts val="55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50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35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01600" y="6068699"/>
            <a:ext cx="27432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780524" y="236539"/>
            <a:ext cx="782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0668000" y="228600"/>
            <a:ext cx="1117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lvl="1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lvl="2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lvl="3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lvl="4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lvl="5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lvl="6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lvl="7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lvl="8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body" idx="1"/>
          </p:nvPr>
        </p:nvSpPr>
        <p:spPr>
          <a:xfrm rot="5400000">
            <a:off x="3989324" y="-1572260"/>
            <a:ext cx="4526280" cy="108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718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marL="914400" lvl="1" indent="-30861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dt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ft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ldNum" idx="12"/>
          </p:nvPr>
        </p:nvSpPr>
        <p:spPr>
          <a:xfrm>
            <a:off x="0" y="1272222"/>
            <a:ext cx="711200" cy="244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>
            <a:spLocks noGrp="1"/>
          </p:cNvSpPr>
          <p:nvPr>
            <p:ph type="title"/>
          </p:nvPr>
        </p:nvSpPr>
        <p:spPr>
          <a:xfrm rot="5400000">
            <a:off x="7350919" y="1996282"/>
            <a:ext cx="5516563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body" idx="1"/>
          </p:nvPr>
        </p:nvSpPr>
        <p:spPr>
          <a:xfrm rot="5400000">
            <a:off x="1559718" y="-340518"/>
            <a:ext cx="5516564" cy="741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718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marL="914400" lvl="1" indent="-30861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dt" idx="10"/>
          </p:nvPr>
        </p:nvSpPr>
        <p:spPr>
          <a:xfrm>
            <a:off x="8737600" y="6248403"/>
            <a:ext cx="2946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ftr" idx="11"/>
          </p:nvPr>
        </p:nvSpPr>
        <p:spPr>
          <a:xfrm>
            <a:off x="609602" y="6248208"/>
            <a:ext cx="74313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 rot="5400000">
            <a:off x="8075084" y="103716"/>
            <a:ext cx="533400" cy="325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dt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ft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0" y="1272222"/>
            <a:ext cx="711200" cy="244476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rgbClr val="6F6F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lvl="1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lvl="2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lvl="3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lvl="4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lvl="5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lvl="6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lvl="7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lvl="8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816864" y="1600200"/>
            <a:ext cx="108712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718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marL="914400" lvl="1" indent="-30861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680"/>
              <a:buNone/>
              <a:defRPr sz="280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55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50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05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910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/>
          <p:nvPr/>
        </p:nvSpPr>
        <p:spPr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2" name="Google Shape;32;p6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381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3" name="Google Shape;33;p6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Twentieth Century"/>
              <a:buNone/>
              <a:defRPr sz="4400" b="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0" y="1752600"/>
            <a:ext cx="1727200" cy="701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2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lvl="1" indent="0" algn="ctr">
              <a:spcBef>
                <a:spcPts val="0"/>
              </a:spcBef>
              <a:buNone/>
              <a:defRPr sz="2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lvl="2" indent="0" algn="ctr">
              <a:spcBef>
                <a:spcPts val="0"/>
              </a:spcBef>
              <a:buNone/>
              <a:defRPr sz="2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lvl="3" indent="0" algn="ctr">
              <a:spcBef>
                <a:spcPts val="0"/>
              </a:spcBef>
              <a:buNone/>
              <a:defRPr sz="2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lvl="4" indent="0" algn="ctr">
              <a:spcBef>
                <a:spcPts val="0"/>
              </a:spcBef>
              <a:buNone/>
              <a:defRPr sz="2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lvl="5" indent="0" algn="ctr">
              <a:spcBef>
                <a:spcPts val="0"/>
              </a:spcBef>
              <a:buNone/>
              <a:defRPr sz="2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lvl="6" indent="0" algn="ctr">
              <a:spcBef>
                <a:spcPts val="0"/>
              </a:spcBef>
              <a:buNone/>
              <a:defRPr sz="2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lvl="7" indent="0" algn="ctr">
              <a:spcBef>
                <a:spcPts val="0"/>
              </a:spcBef>
              <a:buNone/>
              <a:defRPr sz="2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lvl="8" indent="0" algn="ctr">
              <a:spcBef>
                <a:spcPts val="0"/>
              </a:spcBef>
              <a:buNone/>
              <a:defRPr sz="2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812800" y="1589567"/>
            <a:ext cx="5181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718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marL="914400" lvl="1" indent="-30861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6459868" y="1589567"/>
            <a:ext cx="5181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718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marL="914400" lvl="1" indent="-30861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0" y="1272222"/>
            <a:ext cx="711200" cy="244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12800" y="2438400"/>
            <a:ext cx="51816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718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marL="914400" lvl="1" indent="-30861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400800" y="2438400"/>
            <a:ext cx="51816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718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marL="914400" lvl="1" indent="-30861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0" y="1272222"/>
            <a:ext cx="711200" cy="244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3"/>
          </p:nvPr>
        </p:nvSpPr>
        <p:spPr>
          <a:xfrm>
            <a:off x="812800" y="1752600"/>
            <a:ext cx="5181600" cy="64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200"/>
              <a:buFont typeface="Twentieth Century"/>
              <a:buNone/>
              <a:defRPr sz="2000" b="1">
                <a:solidFill>
                  <a:srgbClr val="FFFFFF"/>
                </a:solidFill>
              </a:defRPr>
            </a:lvl1pPr>
            <a:lvl2pPr marL="914400" lvl="1" indent="-30861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4"/>
          </p:nvPr>
        </p:nvSpPr>
        <p:spPr>
          <a:xfrm>
            <a:off x="6400800" y="1752600"/>
            <a:ext cx="5181600" cy="6400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200"/>
              <a:buFont typeface="Twentieth Century"/>
              <a:buNone/>
              <a:defRPr sz="2000" b="1">
                <a:solidFill>
                  <a:srgbClr val="FFFFFF"/>
                </a:solidFill>
              </a:defRPr>
            </a:lvl1pPr>
            <a:lvl2pPr marL="914400" lvl="1" indent="-30861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0" y="1272222"/>
            <a:ext cx="711200" cy="244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lvl="1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lvl="2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lvl="3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lvl="4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lvl="5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lvl="6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lvl="7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lvl="8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dt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ft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sldNum" idx="12"/>
          </p:nvPr>
        </p:nvSpPr>
        <p:spPr>
          <a:xfrm>
            <a:off x="0" y="6248400"/>
            <a:ext cx="711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lvl="1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lvl="2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lvl="3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lvl="4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lvl="5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lvl="6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lvl="7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lvl="8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  <a:defRPr sz="44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0" y="1272222"/>
            <a:ext cx="711200" cy="244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lvl="1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lvl="2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lvl="3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lvl="4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lvl="5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lvl="6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lvl="7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lvl="8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12800" y="1752600"/>
            <a:ext cx="2133600" cy="4343400"/>
          </a:xfrm>
          <a:prstGeom prst="rect">
            <a:avLst/>
          </a:prstGeom>
          <a:solidFill>
            <a:schemeClr val="accent2"/>
          </a:solidFill>
          <a:ln w="50800" cap="sq" cmpd="dbl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37150" tIns="182875" rIns="137150" bIns="91425" anchor="t" anchorCtr="0">
            <a:norm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080"/>
              <a:buNone/>
              <a:defRPr sz="18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1371600" lvl="2" indent="-228600" algn="l">
              <a:spcBef>
                <a:spcPts val="500"/>
              </a:spcBef>
              <a:spcAft>
                <a:spcPts val="0"/>
              </a:spcAft>
              <a:buSzPts val="750"/>
              <a:buNone/>
              <a:defRPr sz="10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675"/>
              <a:buNone/>
              <a:defRPr sz="9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585"/>
              <a:buNone/>
              <a:defRPr sz="9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2"/>
          </p:nvPr>
        </p:nvSpPr>
        <p:spPr>
          <a:xfrm>
            <a:off x="3149600" y="1752600"/>
            <a:ext cx="8534400" cy="44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718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marL="914400" lvl="1" indent="-30861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>
            <a:off x="2133600" y="5486400"/>
            <a:ext cx="97536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020"/>
              <a:buFont typeface="Twentieth Century"/>
              <a:buNone/>
              <a:defRPr sz="1700"/>
            </a:lvl1pPr>
            <a:lvl2pPr marL="914400" lvl="1" indent="-228600" algn="l">
              <a:spcBef>
                <a:spcPts val="550"/>
              </a:spcBef>
              <a:spcAft>
                <a:spcPts val="0"/>
              </a:spcAft>
              <a:buSzPts val="840"/>
              <a:buFont typeface="Twentieth Century"/>
              <a:buNone/>
              <a:defRPr sz="1200"/>
            </a:lvl2pPr>
            <a:lvl3pPr marL="1371600" lvl="2" indent="-228600" algn="l">
              <a:spcBef>
                <a:spcPts val="500"/>
              </a:spcBef>
              <a:spcAft>
                <a:spcPts val="0"/>
              </a:spcAft>
              <a:buSzPts val="750"/>
              <a:buFont typeface="Twentieth Century"/>
              <a:buNone/>
              <a:defRPr sz="1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675"/>
              <a:buFont typeface="Twentieth Century"/>
              <a:buNone/>
              <a:defRPr sz="9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585"/>
              <a:buFont typeface="Twentieth Century"/>
              <a:buNone/>
              <a:defRPr sz="9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/>
          <p:nvPr/>
        </p:nvSpPr>
        <p:spPr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3" name="Google Shape;73;p12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4" name="Google Shape;74;p12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wentieth Century"/>
              <a:buNone/>
              <a:defRPr sz="28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/>
          <p:nvPr/>
        </p:nvSpPr>
        <p:spPr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31200" y="6248401"/>
            <a:ext cx="355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0" y="4667249"/>
            <a:ext cx="1930400" cy="66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lvl="1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lvl="2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lvl="3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lvl="4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lvl="5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lvl="6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lvl="7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lvl="8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2133600" y="6248207"/>
            <a:ext cx="609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>
            <a:spLocks noGrp="1"/>
          </p:cNvSpPr>
          <p:nvPr>
            <p:ph type="pic" idx="2"/>
          </p:nvPr>
        </p:nvSpPr>
        <p:spPr>
          <a:xfrm>
            <a:off x="2080768" y="0"/>
            <a:ext cx="10111232" cy="4568952"/>
          </a:xfrm>
          <a:prstGeom prst="rect">
            <a:avLst/>
          </a:prstGeom>
          <a:solidFill>
            <a:srgbClr val="CBE2CA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9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820"/>
              <a:buFont typeface="Noto Sans Symbols"/>
              <a:buChar char="🞑"/>
              <a:defRPr sz="2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25"/>
              <a:buFont typeface="Noto Sans Symbols"/>
              <a:buChar char="■"/>
              <a:defRPr sz="23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  <a:defRPr sz="4400" b="0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909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740"/>
              <a:buFont typeface="Noto Sans Symbols"/>
              <a:buChar char="◻"/>
              <a:defRPr sz="29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marR="0" lvl="1" indent="-344169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820"/>
              <a:buFont typeface="Noto Sans Symbols"/>
              <a:buChar char="🞑"/>
              <a:defRPr sz="2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1371600" marR="0" lvl="2" indent="-338137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25"/>
              <a:buFont typeface="Noto Sans Symbols"/>
              <a:buChar char="■"/>
              <a:defRPr sz="23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2286000" marR="0" lvl="4" indent="-31115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/>
          <p:nvPr/>
        </p:nvSpPr>
        <p:spPr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3"/>
          </a:solidFill>
          <a:ln w="100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30000" dir="5400000" rotWithShape="0">
              <a:srgbClr val="000000">
                <a:alpha val="4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2" name="Google Shape;12;p3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0" y="1272222"/>
            <a:ext cx="711200" cy="244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marR="0" lvl="0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marR="0" lvl="1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marR="0" lvl="2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marR="0" lvl="3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marR="0" lvl="4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marR="0" lvl="5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marR="0" lvl="6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marR="0" lvl="7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marR="0" lvl="8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ctrTitle"/>
          </p:nvPr>
        </p:nvSpPr>
        <p:spPr>
          <a:xfrm>
            <a:off x="3149600" y="4283075"/>
            <a:ext cx="8636100" cy="15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lang="en-US"/>
              <a:t>Homelessness Globally </a:t>
            </a:r>
            <a:endParaRPr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lang="en-US"/>
              <a:t>What? How? Where? Why?  </a:t>
            </a:r>
            <a:endParaRPr/>
          </a:p>
        </p:txBody>
      </p:sp>
      <p:sp>
        <p:nvSpPr>
          <p:cNvPr id="101" name="Google Shape;101;p1"/>
          <p:cNvSpPr txBox="1"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/>
              <a:t>Joanna Padgett Herz - IGH UN Project Coordinator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6ee60d57f4_0_16"/>
          <p:cNvSpPr txBox="1">
            <a:spLocks noGrp="1"/>
          </p:cNvSpPr>
          <p:nvPr>
            <p:ph type="title"/>
          </p:nvPr>
        </p:nvSpPr>
        <p:spPr>
          <a:xfrm>
            <a:off x="591900" y="256150"/>
            <a:ext cx="11008200" cy="8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How</a:t>
            </a:r>
            <a:r>
              <a:rPr lang="en-US"/>
              <a:t> has homelessness been defined by the UN?</a:t>
            </a:r>
            <a:endParaRPr/>
          </a:p>
        </p:txBody>
      </p:sp>
      <p:sp>
        <p:nvSpPr>
          <p:cNvPr id="107" name="Google Shape;107;g6ee60d57f4_0_16"/>
          <p:cNvSpPr txBox="1">
            <a:spLocks noGrp="1"/>
          </p:cNvSpPr>
          <p:nvPr>
            <p:ph type="body" idx="1"/>
          </p:nvPr>
        </p:nvSpPr>
        <p:spPr>
          <a:xfrm>
            <a:off x="812800" y="1752600"/>
            <a:ext cx="2133600" cy="4343400"/>
          </a:xfrm>
          <a:prstGeom prst="rect">
            <a:avLst/>
          </a:prstGeom>
        </p:spPr>
        <p:txBody>
          <a:bodyPr spcFirstLastPara="1" wrap="square" lIns="137150" tIns="182875" rIns="137150" bIns="91425" anchor="t" anchorCtr="0">
            <a:noAutofit/>
          </a:bodyPr>
          <a:lstStyle/>
          <a:p>
            <a:pPr marL="0" lvl="0" indent="0" algn="l" rtl="0">
              <a:spcBef>
                <a:spcPts val="700"/>
              </a:spcBef>
              <a:spcAft>
                <a:spcPts val="1000"/>
              </a:spcAft>
              <a:buNone/>
            </a:pPr>
            <a:r>
              <a:rPr lang="en-US" sz="3600"/>
              <a:t>It hasn’t. But some definitions have been implied...</a:t>
            </a:r>
            <a:endParaRPr sz="3600"/>
          </a:p>
        </p:txBody>
      </p:sp>
      <p:sp>
        <p:nvSpPr>
          <p:cNvPr id="108" name="Google Shape;108;g6ee60d57f4_0_16"/>
          <p:cNvSpPr txBox="1">
            <a:spLocks noGrp="1"/>
          </p:cNvSpPr>
          <p:nvPr>
            <p:ph type="body" idx="2"/>
          </p:nvPr>
        </p:nvSpPr>
        <p:spPr>
          <a:xfrm>
            <a:off x="3149600" y="1752600"/>
            <a:ext cx="8534400" cy="4419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Those lacking shelter to live in because of poverty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Refugees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Diasporas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Marginalized communities who have experienced historical atrocities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Those whose shelter had been destroyed by natural disasters - “rendered homeless by....”</a:t>
            </a:r>
            <a:endParaRPr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"/>
          <p:cNvSpPr txBox="1"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lang="en-US" b="1"/>
              <a:t>What</a:t>
            </a:r>
            <a:r>
              <a:rPr lang="en-US"/>
              <a:t> is homelessness?</a:t>
            </a:r>
            <a:endParaRPr/>
          </a:p>
        </p:txBody>
      </p:sp>
      <p:sp>
        <p:nvSpPr>
          <p:cNvPr id="114" name="Google Shape;114;p2"/>
          <p:cNvSpPr txBox="1">
            <a:spLocks noGrp="1"/>
          </p:cNvSpPr>
          <p:nvPr>
            <p:ph type="body" idx="1"/>
          </p:nvPr>
        </p:nvSpPr>
        <p:spPr>
          <a:xfrm>
            <a:off x="6841100" y="1600200"/>
            <a:ext cx="51687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45720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i="1"/>
              <a:t>“Homelessness is a condition where a person or household lacks habitable space with security of tenure, rights and ability to enjoy social relations, including safety. Homelessness is a manifestation of extreme poverty, and a failure of multiple systems and </a:t>
            </a:r>
            <a:r>
              <a:rPr lang="en-US" sz="1800" b="1" i="1"/>
              <a:t>the implementation of</a:t>
            </a:r>
            <a:r>
              <a:rPr lang="en-US" sz="1800" i="1"/>
              <a:t> human rights.”</a:t>
            </a:r>
            <a:endParaRPr sz="1800" i="1"/>
          </a:p>
          <a:p>
            <a:pPr marL="914400" marR="457200" lvl="0" indent="-9144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i="1"/>
          </a:p>
          <a:p>
            <a:pPr marL="0" marR="4572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/>
              <a:t>Using this definition we identify four broad categories of homelessness: </a:t>
            </a:r>
            <a:endParaRPr sz="1800"/>
          </a:p>
          <a:p>
            <a:pPr marL="9144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wentieth Century"/>
              <a:buChar char="●"/>
            </a:pPr>
            <a:r>
              <a:rPr lang="en-US" sz="1800">
                <a:solidFill>
                  <a:srgbClr val="222222"/>
                </a:solidFill>
              </a:rPr>
              <a:t>People living on the streets or other open spaces;</a:t>
            </a:r>
            <a:endParaRPr sz="1800"/>
          </a:p>
          <a:p>
            <a:pPr marL="914400" marR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wentieth Century"/>
              <a:buChar char="●"/>
            </a:pPr>
            <a:r>
              <a:rPr lang="en-US" sz="1800">
                <a:solidFill>
                  <a:srgbClr val="222222"/>
                </a:solidFill>
              </a:rPr>
              <a:t>People living in temporary, emergency or crisis accommodation; </a:t>
            </a:r>
            <a:endParaRPr sz="1800"/>
          </a:p>
          <a:p>
            <a:pPr marL="914400" marR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wentieth Century"/>
              <a:buChar char="●"/>
            </a:pPr>
            <a:r>
              <a:rPr lang="en-US" sz="1800">
                <a:solidFill>
                  <a:srgbClr val="222222"/>
                </a:solidFill>
              </a:rPr>
              <a:t>People living in severely inadequate or insecure accommodation; and </a:t>
            </a:r>
            <a:endParaRPr sz="1800"/>
          </a:p>
          <a:p>
            <a:pPr marL="914400" marR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wentieth Century"/>
              <a:buChar char="●"/>
            </a:pPr>
            <a:r>
              <a:rPr lang="en-US" sz="1800">
                <a:solidFill>
                  <a:srgbClr val="222222"/>
                </a:solidFill>
              </a:rPr>
              <a:t>People who lack access to affordable housing.” - Civil Society Declaraion</a:t>
            </a:r>
            <a:endParaRPr sz="1800"/>
          </a:p>
        </p:txBody>
      </p:sp>
      <p:pic>
        <p:nvPicPr>
          <p:cNvPr id="115" name="Google Shape;115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153" y="1600200"/>
            <a:ext cx="6523374" cy="5033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ed2cab087_0_1"/>
          <p:cNvSpPr txBox="1">
            <a:spLocks noGrp="1"/>
          </p:cNvSpPr>
          <p:nvPr>
            <p:ph type="title"/>
          </p:nvPr>
        </p:nvSpPr>
        <p:spPr>
          <a:xfrm>
            <a:off x="816864" y="228600"/>
            <a:ext cx="10871100" cy="990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How</a:t>
            </a:r>
            <a:r>
              <a:rPr lang="en-US"/>
              <a:t> do people become homeless?</a:t>
            </a:r>
            <a:endParaRPr/>
          </a:p>
        </p:txBody>
      </p:sp>
      <p:sp>
        <p:nvSpPr>
          <p:cNvPr id="121" name="Google Shape;121;g6ed2cab087_0_1"/>
          <p:cNvSpPr txBox="1">
            <a:spLocks noGrp="1"/>
          </p:cNvSpPr>
          <p:nvPr>
            <p:ph type="body" idx="1"/>
          </p:nvPr>
        </p:nvSpPr>
        <p:spPr>
          <a:xfrm>
            <a:off x="6769875" y="1676225"/>
            <a:ext cx="5270100" cy="4881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25450" algn="l" rtl="0">
              <a:spcBef>
                <a:spcPts val="700"/>
              </a:spcBef>
              <a:spcAft>
                <a:spcPts val="0"/>
              </a:spcAft>
              <a:buSzPts val="3100"/>
              <a:buChar char="●"/>
            </a:pPr>
            <a:r>
              <a:rPr lang="en-US" sz="3100"/>
              <a:t>Poverty - cycles of poverty</a:t>
            </a:r>
            <a:endParaRPr sz="3100"/>
          </a:p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SzPts val="3100"/>
              <a:buChar char="●"/>
            </a:pPr>
            <a:r>
              <a:rPr lang="en-US" sz="3100"/>
              <a:t>Lack of affordable housing - housing market instability </a:t>
            </a:r>
            <a:endParaRPr sz="3100"/>
          </a:p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SzPts val="3100"/>
              <a:buChar char="●"/>
            </a:pPr>
            <a:r>
              <a:rPr lang="en-US" sz="3100"/>
              <a:t>Domestic abuse </a:t>
            </a:r>
            <a:endParaRPr sz="3100"/>
          </a:p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SzPts val="3100"/>
              <a:buChar char="●"/>
            </a:pPr>
            <a:r>
              <a:rPr lang="en-US" sz="3100"/>
              <a:t>Discrimination and violence</a:t>
            </a:r>
            <a:endParaRPr sz="3100"/>
          </a:p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SzPts val="3100"/>
              <a:buChar char="●"/>
            </a:pPr>
            <a:r>
              <a:rPr lang="en-US" sz="3100"/>
              <a:t>War</a:t>
            </a:r>
            <a:endParaRPr sz="3100"/>
          </a:p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SzPts val="3100"/>
              <a:buChar char="●"/>
            </a:pPr>
            <a:r>
              <a:rPr lang="en-US" sz="3100"/>
              <a:t>Migrant and refugee status</a:t>
            </a:r>
            <a:endParaRPr sz="3100"/>
          </a:p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SzPts val="3100"/>
              <a:buChar char="●"/>
            </a:pPr>
            <a:r>
              <a:rPr lang="en-US" sz="3100"/>
              <a:t>Mental health concerns</a:t>
            </a:r>
            <a:endParaRPr sz="3100"/>
          </a:p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SzPts val="3100"/>
              <a:buChar char="●"/>
            </a:pPr>
            <a:r>
              <a:rPr lang="en-US" sz="3100"/>
              <a:t>Lack of adequate housing</a:t>
            </a:r>
            <a:endParaRPr sz="3100"/>
          </a:p>
        </p:txBody>
      </p:sp>
      <p:pic>
        <p:nvPicPr>
          <p:cNvPr id="122" name="Google Shape;122;g6ed2cab087_0_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153" y="1600200"/>
            <a:ext cx="6523374" cy="5033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6ed2cab087_0_7"/>
          <p:cNvSpPr txBox="1">
            <a:spLocks noGrp="1"/>
          </p:cNvSpPr>
          <p:nvPr>
            <p:ph type="title"/>
          </p:nvPr>
        </p:nvSpPr>
        <p:spPr>
          <a:xfrm>
            <a:off x="168925" y="0"/>
            <a:ext cx="11908500" cy="1219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Where</a:t>
            </a:r>
            <a:r>
              <a:rPr lang="en-US" sz="3600"/>
              <a:t> are people homeless? </a:t>
            </a:r>
            <a:r>
              <a:rPr lang="en-US" sz="3600" b="1"/>
              <a:t>How</a:t>
            </a:r>
            <a:r>
              <a:rPr lang="en-US" sz="3600"/>
              <a:t> many people are homeless?</a:t>
            </a:r>
            <a:endParaRPr sz="3600"/>
          </a:p>
        </p:txBody>
      </p:sp>
      <p:pic>
        <p:nvPicPr>
          <p:cNvPr id="128" name="Google Shape;128;g6ed2cab087_0_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67558" y="1016500"/>
            <a:ext cx="8456879" cy="5841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6ed2cab087_0_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89114" y="1016500"/>
            <a:ext cx="3301137" cy="66647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g6ed2cab087_0_7"/>
          <p:cNvSpPr txBox="1">
            <a:spLocks noGrp="1"/>
          </p:cNvSpPr>
          <p:nvPr>
            <p:ph type="title"/>
          </p:nvPr>
        </p:nvSpPr>
        <p:spPr>
          <a:xfrm>
            <a:off x="0" y="5871000"/>
            <a:ext cx="12192000" cy="987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chemeClr val="dk1"/>
                </a:solidFill>
              </a:rPr>
              <a:t>Current global data on homelessness is inconsistent and unreliable.</a:t>
            </a:r>
            <a:endParaRPr sz="3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6ed2cab087_0_15"/>
          <p:cNvSpPr txBox="1">
            <a:spLocks noGrp="1"/>
          </p:cNvSpPr>
          <p:nvPr>
            <p:ph type="title"/>
          </p:nvPr>
        </p:nvSpPr>
        <p:spPr>
          <a:xfrm>
            <a:off x="711200" y="273050"/>
            <a:ext cx="10871100" cy="8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How </a:t>
            </a:r>
            <a:r>
              <a:rPr lang="en-US"/>
              <a:t>are countries measuring homelessness?</a:t>
            </a:r>
            <a:endParaRPr/>
          </a:p>
        </p:txBody>
      </p:sp>
      <p:sp>
        <p:nvSpPr>
          <p:cNvPr id="136" name="Google Shape;136;g6ed2cab087_0_15"/>
          <p:cNvSpPr txBox="1">
            <a:spLocks noGrp="1"/>
          </p:cNvSpPr>
          <p:nvPr>
            <p:ph type="body" idx="1"/>
          </p:nvPr>
        </p:nvSpPr>
        <p:spPr>
          <a:xfrm>
            <a:off x="464050" y="2611450"/>
            <a:ext cx="5879100" cy="358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3600"/>
              <a:t>“A person who is in a dwelling that is inadequate; or has no tenure, or if their initial tenure is short and not extendable; or does not allow them to have control of, and access to space for social relations.” </a:t>
            </a:r>
            <a:endParaRPr sz="3600"/>
          </a:p>
        </p:txBody>
      </p:sp>
      <p:sp>
        <p:nvSpPr>
          <p:cNvPr id="137" name="Google Shape;137;g6ed2cab087_0_15"/>
          <p:cNvSpPr txBox="1">
            <a:spLocks noGrp="1"/>
          </p:cNvSpPr>
          <p:nvPr>
            <p:ph type="body" idx="2"/>
          </p:nvPr>
        </p:nvSpPr>
        <p:spPr>
          <a:xfrm>
            <a:off x="6400800" y="2880675"/>
            <a:ext cx="5181600" cy="358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4800"/>
              <a:t>“Data was collected using records about residences or housing payments.”</a:t>
            </a:r>
            <a:endParaRPr sz="4800"/>
          </a:p>
        </p:txBody>
      </p:sp>
      <p:sp>
        <p:nvSpPr>
          <p:cNvPr id="138" name="Google Shape;138;g6ed2cab087_0_15"/>
          <p:cNvSpPr txBox="1">
            <a:spLocks noGrp="1"/>
          </p:cNvSpPr>
          <p:nvPr>
            <p:ph type="body" idx="3"/>
          </p:nvPr>
        </p:nvSpPr>
        <p:spPr>
          <a:xfrm>
            <a:off x="812800" y="1752600"/>
            <a:ext cx="5181600" cy="640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2400"/>
              <a:t>Australia - via a street count</a:t>
            </a:r>
            <a:endParaRPr sz="2400"/>
          </a:p>
        </p:txBody>
      </p:sp>
      <p:sp>
        <p:nvSpPr>
          <p:cNvPr id="139" name="Google Shape;139;g6ed2cab087_0_15"/>
          <p:cNvSpPr txBox="1">
            <a:spLocks noGrp="1"/>
          </p:cNvSpPr>
          <p:nvPr>
            <p:ph type="body" idx="4"/>
          </p:nvPr>
        </p:nvSpPr>
        <p:spPr>
          <a:xfrm>
            <a:off x="6400800" y="1752600"/>
            <a:ext cx="5181600" cy="640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2400"/>
              <a:t>Russia - via a census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7d8f30aa0d_0_0"/>
          <p:cNvSpPr txBox="1">
            <a:spLocks noGrp="1"/>
          </p:cNvSpPr>
          <p:nvPr>
            <p:ph type="title"/>
          </p:nvPr>
        </p:nvSpPr>
        <p:spPr>
          <a:xfrm>
            <a:off x="288450" y="273050"/>
            <a:ext cx="11615100" cy="8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Why</a:t>
            </a:r>
            <a:r>
              <a:rPr lang="en-US"/>
              <a:t> is measurement and definition so important?</a:t>
            </a:r>
            <a:endParaRPr/>
          </a:p>
        </p:txBody>
      </p:sp>
      <p:sp>
        <p:nvSpPr>
          <p:cNvPr id="145" name="Google Shape;145;g7d8f30aa0d_0_0"/>
          <p:cNvSpPr txBox="1">
            <a:spLocks noGrp="1"/>
          </p:cNvSpPr>
          <p:nvPr>
            <p:ph type="body" idx="1"/>
          </p:nvPr>
        </p:nvSpPr>
        <p:spPr>
          <a:xfrm>
            <a:off x="812800" y="1752600"/>
            <a:ext cx="2133600" cy="4343400"/>
          </a:xfrm>
          <a:prstGeom prst="rect">
            <a:avLst/>
          </a:prstGeom>
        </p:spPr>
        <p:txBody>
          <a:bodyPr spcFirstLastPara="1" wrap="square" lIns="137150" tIns="182875" rIns="137150" bIns="91425" anchor="t" anchorCtr="0">
            <a:noAutofit/>
          </a:bodyPr>
          <a:lstStyle/>
          <a:p>
            <a:pPr marL="0" lvl="0" indent="0" algn="l" rtl="0">
              <a:spcBef>
                <a:spcPts val="700"/>
              </a:spcBef>
              <a:spcAft>
                <a:spcPts val="1000"/>
              </a:spcAft>
              <a:buNone/>
            </a:pPr>
            <a:r>
              <a:rPr lang="en-US" sz="3000"/>
              <a:t>Because we need to know...</a:t>
            </a:r>
            <a:endParaRPr sz="3000"/>
          </a:p>
        </p:txBody>
      </p:sp>
      <p:sp>
        <p:nvSpPr>
          <p:cNvPr id="146" name="Google Shape;146;g7d8f30aa0d_0_0"/>
          <p:cNvSpPr txBox="1">
            <a:spLocks noGrp="1"/>
          </p:cNvSpPr>
          <p:nvPr>
            <p:ph type="body" idx="2"/>
          </p:nvPr>
        </p:nvSpPr>
        <p:spPr>
          <a:xfrm>
            <a:off x="3149600" y="1752600"/>
            <a:ext cx="8534400" cy="4419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44500" algn="l" rtl="0">
              <a:spcBef>
                <a:spcPts val="700"/>
              </a:spcBef>
              <a:spcAft>
                <a:spcPts val="0"/>
              </a:spcAft>
              <a:buSzPts val="3400"/>
              <a:buChar char="●"/>
            </a:pPr>
            <a:r>
              <a:rPr lang="en-US" sz="3400"/>
              <a:t>Which gender(s) are most likely to be homeless?</a:t>
            </a:r>
            <a:endParaRPr sz="3400"/>
          </a:p>
          <a:p>
            <a:pPr marL="457200" lvl="0" indent="-444500" algn="l" rtl="0">
              <a:spcBef>
                <a:spcPts val="0"/>
              </a:spcBef>
              <a:spcAft>
                <a:spcPts val="0"/>
              </a:spcAft>
              <a:buSzPts val="3400"/>
              <a:buChar char="●"/>
            </a:pPr>
            <a:r>
              <a:rPr lang="en-US" sz="3400"/>
              <a:t>Which races/ethnicities are most likely to be homeless?</a:t>
            </a:r>
            <a:endParaRPr sz="3400"/>
          </a:p>
          <a:p>
            <a:pPr marL="457200" lvl="0" indent="-444500" algn="l" rtl="0">
              <a:spcBef>
                <a:spcPts val="0"/>
              </a:spcBef>
              <a:spcAft>
                <a:spcPts val="0"/>
              </a:spcAft>
              <a:buSzPts val="3400"/>
              <a:buChar char="●"/>
            </a:pPr>
            <a:r>
              <a:rPr lang="en-US" sz="3400"/>
              <a:t>Are parents more or less likely to be homeless? Are they single or together?</a:t>
            </a:r>
            <a:endParaRPr sz="3400"/>
          </a:p>
          <a:p>
            <a:pPr marL="457200" lvl="0" indent="-444500" algn="l" rtl="0">
              <a:spcBef>
                <a:spcPts val="0"/>
              </a:spcBef>
              <a:spcAft>
                <a:spcPts val="0"/>
              </a:spcAft>
              <a:buSzPts val="3400"/>
              <a:buChar char="●"/>
            </a:pPr>
            <a:r>
              <a:rPr lang="en-US" sz="3400"/>
              <a:t>Are children often homeless without parents?</a:t>
            </a:r>
            <a:endParaRPr sz="3400"/>
          </a:p>
          <a:p>
            <a:pPr marL="457200" lvl="0" indent="-444500" algn="l" rtl="0">
              <a:spcBef>
                <a:spcPts val="0"/>
              </a:spcBef>
              <a:spcAft>
                <a:spcPts val="0"/>
              </a:spcAft>
              <a:buSzPts val="3400"/>
              <a:buChar char="●"/>
            </a:pPr>
            <a:r>
              <a:rPr lang="en-US" sz="3400"/>
              <a:t>What age group is most likely to be homeless?</a:t>
            </a:r>
            <a:endParaRPr sz="3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7d8f30aa0d_0_6"/>
          <p:cNvSpPr txBox="1">
            <a:spLocks noGrp="1"/>
          </p:cNvSpPr>
          <p:nvPr>
            <p:ph type="title"/>
          </p:nvPr>
        </p:nvSpPr>
        <p:spPr>
          <a:xfrm>
            <a:off x="406350" y="253850"/>
            <a:ext cx="11379300" cy="8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/>
              <a:t>Why</a:t>
            </a:r>
            <a:r>
              <a:rPr lang="en-US"/>
              <a:t> is measurement and definition so important?</a:t>
            </a:r>
            <a:endParaRPr/>
          </a:p>
        </p:txBody>
      </p:sp>
      <p:sp>
        <p:nvSpPr>
          <p:cNvPr id="152" name="Google Shape;152;g7d8f30aa0d_0_6"/>
          <p:cNvSpPr txBox="1">
            <a:spLocks noGrp="1"/>
          </p:cNvSpPr>
          <p:nvPr>
            <p:ph type="body" idx="1"/>
          </p:nvPr>
        </p:nvSpPr>
        <p:spPr>
          <a:xfrm>
            <a:off x="812800" y="1752600"/>
            <a:ext cx="2133600" cy="4343400"/>
          </a:xfrm>
          <a:prstGeom prst="rect">
            <a:avLst/>
          </a:prstGeom>
        </p:spPr>
        <p:txBody>
          <a:bodyPr spcFirstLastPara="1" wrap="square" lIns="137150" tIns="182875" rIns="137150" bIns="91425" anchor="t" anchorCtr="0">
            <a:noAutofit/>
          </a:bodyPr>
          <a:lstStyle/>
          <a:p>
            <a:pPr marL="0" lvl="0" indent="0" algn="l" rtl="0">
              <a:spcBef>
                <a:spcPts val="700"/>
              </a:spcBef>
              <a:spcAft>
                <a:spcPts val="1000"/>
              </a:spcAft>
              <a:buNone/>
            </a:pPr>
            <a:r>
              <a:rPr lang="en-US" sz="3000"/>
              <a:t>Because without it, we can’t...</a:t>
            </a:r>
            <a:endParaRPr sz="3000"/>
          </a:p>
        </p:txBody>
      </p:sp>
      <p:sp>
        <p:nvSpPr>
          <p:cNvPr id="153" name="Google Shape;153;g7d8f30aa0d_0_6"/>
          <p:cNvSpPr txBox="1">
            <a:spLocks noGrp="1"/>
          </p:cNvSpPr>
          <p:nvPr>
            <p:ph type="body" idx="2"/>
          </p:nvPr>
        </p:nvSpPr>
        <p:spPr>
          <a:xfrm>
            <a:off x="3149600" y="1752600"/>
            <a:ext cx="8830800" cy="4419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88950" algn="l" rtl="0">
              <a:spcBef>
                <a:spcPts val="700"/>
              </a:spcBef>
              <a:spcAft>
                <a:spcPts val="0"/>
              </a:spcAft>
              <a:buSzPts val="4100"/>
              <a:buChar char="-"/>
            </a:pPr>
            <a:r>
              <a:rPr lang="en-US" sz="4100"/>
              <a:t>Identify trends in rates of homelessness</a:t>
            </a:r>
            <a:endParaRPr sz="4100"/>
          </a:p>
          <a:p>
            <a:pPr marL="457200" lvl="0" indent="-488950" algn="l" rtl="0">
              <a:spcBef>
                <a:spcPts val="0"/>
              </a:spcBef>
              <a:spcAft>
                <a:spcPts val="0"/>
              </a:spcAft>
              <a:buSzPts val="4100"/>
              <a:buChar char="-"/>
            </a:pPr>
            <a:r>
              <a:rPr lang="en-US" sz="4100"/>
              <a:t>Identify what does and does not affect the rates of homelessness</a:t>
            </a:r>
            <a:endParaRPr sz="4100"/>
          </a:p>
          <a:p>
            <a:pPr marL="457200" lvl="0" indent="-488950" algn="l" rtl="0">
              <a:spcBef>
                <a:spcPts val="0"/>
              </a:spcBef>
              <a:spcAft>
                <a:spcPts val="0"/>
              </a:spcAft>
              <a:buSzPts val="4100"/>
              <a:buChar char="-"/>
            </a:pPr>
            <a:r>
              <a:rPr lang="en-US" sz="4100"/>
              <a:t>Begin reducing homelessness globally</a:t>
            </a:r>
            <a:endParaRPr sz="4100"/>
          </a:p>
          <a:p>
            <a:pPr marL="457200" lvl="0" indent="-488950" algn="l" rtl="0">
              <a:spcBef>
                <a:spcPts val="0"/>
              </a:spcBef>
              <a:spcAft>
                <a:spcPts val="0"/>
              </a:spcAft>
              <a:buSzPts val="4100"/>
              <a:buChar char="-"/>
            </a:pPr>
            <a:r>
              <a:rPr lang="en-US" sz="4100"/>
              <a:t>Determine necessary social protection systems to implement to end homelessness</a:t>
            </a:r>
            <a:endParaRPr sz="4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7d8f30aa0d_0_12"/>
          <p:cNvSpPr txBox="1">
            <a:spLocks noGrp="1"/>
          </p:cNvSpPr>
          <p:nvPr>
            <p:ph type="body" idx="1"/>
          </p:nvPr>
        </p:nvSpPr>
        <p:spPr>
          <a:xfrm>
            <a:off x="2133600" y="5486400"/>
            <a:ext cx="9753600" cy="685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3000"/>
              <a:t>What UN global measurement can do</a:t>
            </a:r>
            <a:endParaRPr sz="3000"/>
          </a:p>
        </p:txBody>
      </p:sp>
      <p:sp>
        <p:nvSpPr>
          <p:cNvPr id="159" name="Google Shape;159;g7d8f30aa0d_0_12"/>
          <p:cNvSpPr txBox="1"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2018 Global Report on Trafficking in Persons</a:t>
            </a:r>
            <a:endParaRPr/>
          </a:p>
        </p:txBody>
      </p:sp>
      <p:pic>
        <p:nvPicPr>
          <p:cNvPr id="160" name="Google Shape;160;g7d8f30aa0d_0_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6553" y="0"/>
            <a:ext cx="5285450" cy="3215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7d8f30aa0d_0_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5075" y="0"/>
            <a:ext cx="3814375" cy="46561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7d8f30aa0d_0_1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29450" y="2379526"/>
            <a:ext cx="3814385" cy="226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GH">
  <a:themeElements>
    <a:clrScheme name="Custom 4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1DAA13"/>
      </a:accent1>
      <a:accent2>
        <a:srgbClr val="FF8000"/>
      </a:accent2>
      <a:accent3>
        <a:srgbClr val="99999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</Words>
  <Application>Microsoft Office PowerPoint</Application>
  <PresentationFormat>Widescreen</PresentationFormat>
  <Paragraphs>49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Noto Sans Symbols</vt:lpstr>
      <vt:lpstr>Twentieth Century</vt:lpstr>
      <vt:lpstr>IGH</vt:lpstr>
      <vt:lpstr>Homelessness Globally  What? How? Where? Why?  </vt:lpstr>
      <vt:lpstr>How has homelessness been defined by the UN?</vt:lpstr>
      <vt:lpstr>What is homelessness?</vt:lpstr>
      <vt:lpstr>How do people become homeless?</vt:lpstr>
      <vt:lpstr>Where are people homeless? How many people are homeless?</vt:lpstr>
      <vt:lpstr>How are countries measuring homelessness?</vt:lpstr>
      <vt:lpstr>Why is measurement and definition so important?</vt:lpstr>
      <vt:lpstr>Why is measurement and definition so important?</vt:lpstr>
      <vt:lpstr>2018 Global Report on Trafficking in Persons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Homelessness Globally  What? How? Where? Why?  </dc:title>
  <dc:creator>Molly Hall</dc:creator>
  <cp:lastModifiedBy>Sylvia Beales</cp:lastModifiedBy>
  <cp:revision>1</cp:revision>
  <dcterms:created xsi:type="dcterms:W3CDTF">2017-11-15T18:56:31Z</dcterms:created>
  <dcterms:modified xsi:type="dcterms:W3CDTF">2020-02-11T22:44:25Z</dcterms:modified>
</cp:coreProperties>
</file>