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3" r:id="rId2"/>
    <p:sldMasterId id="2147483699" r:id="rId3"/>
    <p:sldMasterId id="2147483711" r:id="rId4"/>
    <p:sldMasterId id="2147483750" r:id="rId5"/>
    <p:sldMasterId id="2147483761" r:id="rId6"/>
  </p:sldMasterIdLst>
  <p:notesMasterIdLst>
    <p:notesMasterId r:id="rId19"/>
  </p:notesMasterIdLst>
  <p:handoutMasterIdLst>
    <p:handoutMasterId r:id="rId20"/>
  </p:handoutMasterIdLst>
  <p:sldIdLst>
    <p:sldId id="263" r:id="rId7"/>
    <p:sldId id="267" r:id="rId8"/>
    <p:sldId id="335" r:id="rId9"/>
    <p:sldId id="295" r:id="rId10"/>
    <p:sldId id="332" r:id="rId11"/>
    <p:sldId id="328" r:id="rId12"/>
    <p:sldId id="331" r:id="rId13"/>
    <p:sldId id="1001" r:id="rId14"/>
    <p:sldId id="1002" r:id="rId15"/>
    <p:sldId id="323" r:id="rId16"/>
    <p:sldId id="316" r:id="rId17"/>
    <p:sldId id="1000" r:id="rId18"/>
  </p:sldIdLst>
  <p:sldSz cx="12192000" cy="6858000"/>
  <p:notesSz cx="6858000" cy="9144000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92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5852"/>
    <a:srgbClr val="5987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Normaali tyyli 2 - Korostu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Normaali tyyli 2 - Korostu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083E6E3-FA7D-4D7B-A595-EF9225AFEA82}" styleName="Vaalea tyyli 1 - Korostus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Vaalea tyyli 1 - Korostus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Vaalea tyyli 1 - Korostus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2DE63D5-997A-4646-A377-4702673A728D}" styleName="Vaalea tyyli 2 - Korostus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Vaalea tyyli 2 - Korostus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7500"/>
  </p:normalViewPr>
  <p:slideViewPr>
    <p:cSldViewPr snapToGrid="0" snapToObjects="1" showGuides="1">
      <p:cViewPr varScale="1">
        <p:scale>
          <a:sx n="76" d="100"/>
          <a:sy n="76" d="100"/>
        </p:scale>
        <p:origin x="296" y="44"/>
      </p:cViewPr>
      <p:guideLst>
        <p:guide orient="horz" pos="2160"/>
        <p:guide pos="3925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48" d="100"/>
          <a:sy n="148" d="100"/>
        </p:scale>
        <p:origin x="2976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ysasrvfs02\Yleiset\KEHITYS\TUTKIMUS\Tilastot\ARAn%20asunnottomuusselvitys\Asunnottomat%202018\kuvaajat%20ja%20taulukot\aikasarjakuvio%201987-2018%20asunnottomuusseminaari%202019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Homelessness in Finland 1987-2027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7726523767037248E-2"/>
          <c:y val="0.10672108176900837"/>
          <c:w val="0.9280302091843482"/>
          <c:h val="0.75506717956395653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numRef>
              <c:f>Sheet1!$A$3:$A$43</c:f>
              <c:numCache>
                <c:formatCode>General</c:formatCode>
                <c:ptCount val="41"/>
                <c:pt idx="0">
                  <c:v>1987</c:v>
                </c:pt>
                <c:pt idx="1">
                  <c:v>1988</c:v>
                </c:pt>
                <c:pt idx="2">
                  <c:v>1989</c:v>
                </c:pt>
                <c:pt idx="3">
                  <c:v>1990</c:v>
                </c:pt>
                <c:pt idx="4">
                  <c:v>1991</c:v>
                </c:pt>
                <c:pt idx="5">
                  <c:v>1992</c:v>
                </c:pt>
                <c:pt idx="6">
                  <c:v>1993</c:v>
                </c:pt>
                <c:pt idx="7">
                  <c:v>1994</c:v>
                </c:pt>
                <c:pt idx="8">
                  <c:v>1995</c:v>
                </c:pt>
                <c:pt idx="9">
                  <c:v>1996</c:v>
                </c:pt>
                <c:pt idx="10">
                  <c:v>1997</c:v>
                </c:pt>
                <c:pt idx="11">
                  <c:v>1998</c:v>
                </c:pt>
                <c:pt idx="12">
                  <c:v>1999</c:v>
                </c:pt>
                <c:pt idx="13">
                  <c:v>2000</c:v>
                </c:pt>
                <c:pt idx="14">
                  <c:v>2001</c:v>
                </c:pt>
                <c:pt idx="15">
                  <c:v>2002</c:v>
                </c:pt>
                <c:pt idx="16">
                  <c:v>2003</c:v>
                </c:pt>
                <c:pt idx="17">
                  <c:v>2004</c:v>
                </c:pt>
                <c:pt idx="18">
                  <c:v>2005</c:v>
                </c:pt>
                <c:pt idx="19">
                  <c:v>2006</c:v>
                </c:pt>
                <c:pt idx="20">
                  <c:v>2007</c:v>
                </c:pt>
                <c:pt idx="21">
                  <c:v>2008</c:v>
                </c:pt>
                <c:pt idx="22">
                  <c:v>2009</c:v>
                </c:pt>
                <c:pt idx="23">
                  <c:v>2010</c:v>
                </c:pt>
                <c:pt idx="24">
                  <c:v>2011</c:v>
                </c:pt>
                <c:pt idx="25">
                  <c:v>2012</c:v>
                </c:pt>
                <c:pt idx="26">
                  <c:v>2013</c:v>
                </c:pt>
                <c:pt idx="27">
                  <c:v>2014</c:v>
                </c:pt>
                <c:pt idx="28">
                  <c:v>2015</c:v>
                </c:pt>
                <c:pt idx="29">
                  <c:v>2016</c:v>
                </c:pt>
                <c:pt idx="30">
                  <c:v>2017</c:v>
                </c:pt>
                <c:pt idx="31">
                  <c:v>2018</c:v>
                </c:pt>
                <c:pt idx="32">
                  <c:v>2019</c:v>
                </c:pt>
                <c:pt idx="33">
                  <c:v>2020</c:v>
                </c:pt>
                <c:pt idx="34">
                  <c:v>2021</c:v>
                </c:pt>
                <c:pt idx="35">
                  <c:v>2022</c:v>
                </c:pt>
                <c:pt idx="36">
                  <c:v>2023</c:v>
                </c:pt>
                <c:pt idx="37">
                  <c:v>2024</c:v>
                </c:pt>
                <c:pt idx="38">
                  <c:v>2025</c:v>
                </c:pt>
                <c:pt idx="39">
                  <c:v>2026</c:v>
                </c:pt>
                <c:pt idx="40">
                  <c:v>2027</c:v>
                </c:pt>
              </c:numCache>
            </c:numRef>
          </c:cat>
          <c:val>
            <c:numRef>
              <c:f>Sheet1!$B$3:$B$43</c:f>
              <c:numCache>
                <c:formatCode>General</c:formatCode>
                <c:ptCount val="41"/>
                <c:pt idx="0">
                  <c:v>17110</c:v>
                </c:pt>
                <c:pt idx="1">
                  <c:v>16000</c:v>
                </c:pt>
                <c:pt idx="2">
                  <c:v>16190</c:v>
                </c:pt>
                <c:pt idx="3">
                  <c:v>15250</c:v>
                </c:pt>
                <c:pt idx="4">
                  <c:v>14100</c:v>
                </c:pt>
                <c:pt idx="5">
                  <c:v>12880</c:v>
                </c:pt>
                <c:pt idx="6">
                  <c:v>11670</c:v>
                </c:pt>
                <c:pt idx="7">
                  <c:v>10560</c:v>
                </c:pt>
                <c:pt idx="8">
                  <c:v>10430</c:v>
                </c:pt>
                <c:pt idx="9">
                  <c:v>9610</c:v>
                </c:pt>
                <c:pt idx="10">
                  <c:v>9820</c:v>
                </c:pt>
                <c:pt idx="11">
                  <c:v>9990</c:v>
                </c:pt>
                <c:pt idx="12">
                  <c:v>9990</c:v>
                </c:pt>
                <c:pt idx="13">
                  <c:v>10000</c:v>
                </c:pt>
                <c:pt idx="14">
                  <c:v>10000</c:v>
                </c:pt>
                <c:pt idx="15">
                  <c:v>9560</c:v>
                </c:pt>
                <c:pt idx="16">
                  <c:v>8190</c:v>
                </c:pt>
                <c:pt idx="17">
                  <c:v>7650</c:v>
                </c:pt>
                <c:pt idx="18">
                  <c:v>7430</c:v>
                </c:pt>
                <c:pt idx="19">
                  <c:v>7400</c:v>
                </c:pt>
                <c:pt idx="20">
                  <c:v>7530</c:v>
                </c:pt>
                <c:pt idx="21">
                  <c:v>7960</c:v>
                </c:pt>
                <c:pt idx="22">
                  <c:v>8150</c:v>
                </c:pt>
                <c:pt idx="23">
                  <c:v>7880</c:v>
                </c:pt>
                <c:pt idx="24">
                  <c:v>7572</c:v>
                </c:pt>
                <c:pt idx="25">
                  <c:v>7852</c:v>
                </c:pt>
                <c:pt idx="26">
                  <c:v>7510</c:v>
                </c:pt>
                <c:pt idx="27">
                  <c:v>7107</c:v>
                </c:pt>
                <c:pt idx="28">
                  <c:v>6785</c:v>
                </c:pt>
                <c:pt idx="29">
                  <c:v>6700</c:v>
                </c:pt>
                <c:pt idx="30">
                  <c:v>6615</c:v>
                </c:pt>
                <c:pt idx="31">
                  <c:v>4882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DD-447E-91EC-F94F96AD6757}"/>
            </c:ext>
          </c:extLst>
        </c:ser>
        <c:ser>
          <c:idx val="1"/>
          <c:order val="1"/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numRef>
              <c:f>Sheet1!$A$3:$A$43</c:f>
              <c:numCache>
                <c:formatCode>General</c:formatCode>
                <c:ptCount val="41"/>
                <c:pt idx="0">
                  <c:v>1987</c:v>
                </c:pt>
                <c:pt idx="1">
                  <c:v>1988</c:v>
                </c:pt>
                <c:pt idx="2">
                  <c:v>1989</c:v>
                </c:pt>
                <c:pt idx="3">
                  <c:v>1990</c:v>
                </c:pt>
                <c:pt idx="4">
                  <c:v>1991</c:v>
                </c:pt>
                <c:pt idx="5">
                  <c:v>1992</c:v>
                </c:pt>
                <c:pt idx="6">
                  <c:v>1993</c:v>
                </c:pt>
                <c:pt idx="7">
                  <c:v>1994</c:v>
                </c:pt>
                <c:pt idx="8">
                  <c:v>1995</c:v>
                </c:pt>
                <c:pt idx="9">
                  <c:v>1996</c:v>
                </c:pt>
                <c:pt idx="10">
                  <c:v>1997</c:v>
                </c:pt>
                <c:pt idx="11">
                  <c:v>1998</c:v>
                </c:pt>
                <c:pt idx="12">
                  <c:v>1999</c:v>
                </c:pt>
                <c:pt idx="13">
                  <c:v>2000</c:v>
                </c:pt>
                <c:pt idx="14">
                  <c:v>2001</c:v>
                </c:pt>
                <c:pt idx="15">
                  <c:v>2002</c:v>
                </c:pt>
                <c:pt idx="16">
                  <c:v>2003</c:v>
                </c:pt>
                <c:pt idx="17">
                  <c:v>2004</c:v>
                </c:pt>
                <c:pt idx="18">
                  <c:v>2005</c:v>
                </c:pt>
                <c:pt idx="19">
                  <c:v>2006</c:v>
                </c:pt>
                <c:pt idx="20">
                  <c:v>2007</c:v>
                </c:pt>
                <c:pt idx="21">
                  <c:v>2008</c:v>
                </c:pt>
                <c:pt idx="22">
                  <c:v>2009</c:v>
                </c:pt>
                <c:pt idx="23">
                  <c:v>2010</c:v>
                </c:pt>
                <c:pt idx="24">
                  <c:v>2011</c:v>
                </c:pt>
                <c:pt idx="25">
                  <c:v>2012</c:v>
                </c:pt>
                <c:pt idx="26">
                  <c:v>2013</c:v>
                </c:pt>
                <c:pt idx="27">
                  <c:v>2014</c:v>
                </c:pt>
                <c:pt idx="28">
                  <c:v>2015</c:v>
                </c:pt>
                <c:pt idx="29">
                  <c:v>2016</c:v>
                </c:pt>
                <c:pt idx="30">
                  <c:v>2017</c:v>
                </c:pt>
                <c:pt idx="31">
                  <c:v>2018</c:v>
                </c:pt>
                <c:pt idx="32">
                  <c:v>2019</c:v>
                </c:pt>
                <c:pt idx="33">
                  <c:v>2020</c:v>
                </c:pt>
                <c:pt idx="34">
                  <c:v>2021</c:v>
                </c:pt>
                <c:pt idx="35">
                  <c:v>2022</c:v>
                </c:pt>
                <c:pt idx="36">
                  <c:v>2023</c:v>
                </c:pt>
                <c:pt idx="37">
                  <c:v>2024</c:v>
                </c:pt>
                <c:pt idx="38">
                  <c:v>2025</c:v>
                </c:pt>
                <c:pt idx="39">
                  <c:v>2026</c:v>
                </c:pt>
                <c:pt idx="40">
                  <c:v>2027</c:v>
                </c:pt>
              </c:numCache>
            </c:numRef>
          </c:cat>
          <c:val>
            <c:numRef>
              <c:f>Sheet1!$C$3:$C$43</c:f>
              <c:numCache>
                <c:formatCode>General</c:formatCode>
                <c:ptCount val="41"/>
                <c:pt idx="32">
                  <c:v>4339.5555555555557</c:v>
                </c:pt>
                <c:pt idx="33">
                  <c:v>3797.1111111111113</c:v>
                </c:pt>
                <c:pt idx="34">
                  <c:v>3254.666666666667</c:v>
                </c:pt>
                <c:pt idx="35">
                  <c:v>2712.2222222222226</c:v>
                </c:pt>
                <c:pt idx="36">
                  <c:v>2169.7777777777783</c:v>
                </c:pt>
                <c:pt idx="37">
                  <c:v>1627.3333333333339</c:v>
                </c:pt>
                <c:pt idx="38">
                  <c:v>1084.8888888888896</c:v>
                </c:pt>
                <c:pt idx="39">
                  <c:v>542.44444444444514</c:v>
                </c:pt>
                <c:pt idx="4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DD-447E-91EC-F94F96AD67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77"/>
        <c:axId val="539602984"/>
        <c:axId val="539596424"/>
      </c:barChart>
      <c:catAx>
        <c:axId val="539602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9596424"/>
        <c:crosses val="autoZero"/>
        <c:auto val="1"/>
        <c:lblAlgn val="ctr"/>
        <c:lblOffset val="100"/>
        <c:noMultiLvlLbl val="0"/>
      </c:catAx>
      <c:valAx>
        <c:axId val="539596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9602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dirty="0">
              <a:latin typeface="Open Sans" charset="0"/>
            </a:endParaRP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BE2AD3-200F-1C45-995B-EDB8C5677FEC}" type="datetimeFigureOut">
              <a:rPr lang="fi-FI" smtClean="0">
                <a:latin typeface="Open Sans" charset="0"/>
              </a:rPr>
              <a:t>7.2.2020</a:t>
            </a:fld>
            <a:endParaRPr lang="fi-FI" dirty="0">
              <a:latin typeface="Open Sans" charset="0"/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dirty="0">
              <a:latin typeface="Open Sans" charset="0"/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E5B9F0-683A-DA43-BEF6-BF9004A3C761}" type="slidenum">
              <a:rPr lang="fi-FI" smtClean="0">
                <a:latin typeface="Open Sans" charset="0"/>
              </a:rPr>
              <a:t>‹#›</a:t>
            </a:fld>
            <a:endParaRPr lang="fi-FI" dirty="0">
              <a:latin typeface="Ope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8387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Open Sans" charset="0"/>
              </a:defRPr>
            </a:lvl1pPr>
          </a:lstStyle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Open Sans" charset="0"/>
              </a:defRPr>
            </a:lvl1pPr>
          </a:lstStyle>
          <a:p>
            <a:fld id="{FC9A8E01-A998-794B-A879-713A5AA8B95A}" type="datetimeFigureOut">
              <a:rPr lang="fi-FI" smtClean="0"/>
              <a:pPr/>
              <a:t>7.2.2020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Open Sans" charset="0"/>
              </a:defRPr>
            </a:lvl1pPr>
          </a:lstStyle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Open Sans" charset="0"/>
              </a:defRPr>
            </a:lvl1pPr>
          </a:lstStyle>
          <a:p>
            <a:fld id="{0101FC01-1506-324A-8EDA-1F6F0A4A236B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06605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Open Sans" charset="0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Open Sans" charset="0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Open Sans" charset="0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Open Sans" charset="0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Open Sans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828800" y="5543550"/>
            <a:ext cx="8534400" cy="867578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chemeClr val="bg1">
                    <a:lumMod val="50000"/>
                  </a:schemeClr>
                </a:solidFill>
                <a:latin typeface="Open Sans light"/>
                <a:cs typeface="Open Sans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Etunimi Sukunimi, titteli TAI alaotsikko</a:t>
            </a:r>
          </a:p>
        </p:txBody>
      </p:sp>
      <p:sp>
        <p:nvSpPr>
          <p:cNvPr id="6" name="Otsikko 1"/>
          <p:cNvSpPr>
            <a:spLocks noGrp="1"/>
          </p:cNvSpPr>
          <p:nvPr>
            <p:ph type="ctrTitle"/>
          </p:nvPr>
        </p:nvSpPr>
        <p:spPr>
          <a:xfrm>
            <a:off x="1828800" y="3658752"/>
            <a:ext cx="8534400" cy="1884798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D2D70DF8-877E-FD4C-9BE4-C90C5D6DBC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51580" y="305800"/>
            <a:ext cx="4688840" cy="335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522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828800" y="5543550"/>
            <a:ext cx="8534400" cy="867578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chemeClr val="bg1">
                    <a:lumMod val="50000"/>
                  </a:schemeClr>
                </a:solidFill>
                <a:latin typeface="Open Sans light"/>
                <a:cs typeface="Open Sans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Etunimi Sukunimi, titteli TAI alaotsikko</a:t>
            </a:r>
          </a:p>
        </p:txBody>
      </p:sp>
      <p:sp>
        <p:nvSpPr>
          <p:cNvPr id="6" name="Otsikko 1"/>
          <p:cNvSpPr>
            <a:spLocks noGrp="1"/>
          </p:cNvSpPr>
          <p:nvPr>
            <p:ph type="ctrTitle"/>
          </p:nvPr>
        </p:nvSpPr>
        <p:spPr>
          <a:xfrm>
            <a:off x="1828800" y="3658752"/>
            <a:ext cx="8534400" cy="1884798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D2D70DF8-877E-FD4C-9BE4-C90C5D6DBC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51580" y="305800"/>
            <a:ext cx="4688840" cy="335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933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598795"/>
                </a:solidFill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4024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isolla tekstil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n paikkamerkki 3"/>
          <p:cNvSpPr>
            <a:spLocks noGrp="1"/>
          </p:cNvSpPr>
          <p:nvPr>
            <p:ph type="body" sz="quarter" idx="10"/>
          </p:nvPr>
        </p:nvSpPr>
        <p:spPr>
          <a:xfrm>
            <a:off x="1166813" y="755374"/>
            <a:ext cx="9858375" cy="5153234"/>
          </a:xfrm>
        </p:spPr>
        <p:txBody>
          <a:bodyPr anchor="ctr">
            <a:normAutofit/>
          </a:bodyPr>
          <a:lstStyle>
            <a:lvl1pPr marL="0" indent="0">
              <a:buNone/>
              <a:defRPr sz="3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54768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65514" y="2781419"/>
            <a:ext cx="8860972" cy="1143000"/>
          </a:xfrm>
        </p:spPr>
        <p:txBody>
          <a:bodyPr/>
          <a:lstStyle>
            <a:lvl1pPr algn="ctr">
              <a:defRPr b="1">
                <a:solidFill>
                  <a:srgbClr val="598795"/>
                </a:solidFill>
              </a:defRPr>
            </a:lvl1pPr>
          </a:lstStyle>
          <a:p>
            <a:r>
              <a:rPr lang="fi-FI" dirty="0"/>
              <a:t>Väliotsikko</a:t>
            </a:r>
          </a:p>
        </p:txBody>
      </p:sp>
    </p:spTree>
    <p:extLst>
      <p:ext uri="{BB962C8B-B14F-4D97-AF65-F5344CB8AC3E}">
        <p14:creationId xmlns:p14="http://schemas.microsoft.com/office/powerpoint/2010/main" val="26624921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teksti ja kuva sivus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7152000" y="0"/>
            <a:ext cx="5040000" cy="594780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fi-FI" dirty="0"/>
              <a:t>Lisää kuva napsauttamalla kuvaketta. Tarkista että kuvasuhde (alkuperäisen kuvan koko) korkeus 16,6 ja leveys 14</a:t>
            </a:r>
            <a:endParaRPr lang="en-US" dirty="0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4"/>
          </p:nvPr>
        </p:nvSpPr>
        <p:spPr>
          <a:xfrm>
            <a:off x="609600" y="1664021"/>
            <a:ext cx="6294120" cy="4283781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chemeClr val="tx1">
                    <a:lumMod val="85000"/>
                    <a:lumOff val="1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>
              <a:defRPr sz="1800" b="0" i="0">
                <a:solidFill>
                  <a:schemeClr val="tx1">
                    <a:lumMod val="85000"/>
                    <a:lumOff val="1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>
              <a:defRPr sz="1200" b="0" i="0">
                <a:solidFill>
                  <a:schemeClr val="tx1">
                    <a:lumMod val="85000"/>
                    <a:lumOff val="1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Otsikon paikkamerkki 1"/>
          <p:cNvSpPr>
            <a:spLocks noGrp="1"/>
          </p:cNvSpPr>
          <p:nvPr>
            <p:ph type="title"/>
          </p:nvPr>
        </p:nvSpPr>
        <p:spPr>
          <a:xfrm>
            <a:off x="609600" y="338458"/>
            <a:ext cx="62941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898916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pieni kuva/graaf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2"/>
          <p:cNvSpPr>
            <a:spLocks noGrp="1"/>
          </p:cNvSpPr>
          <p:nvPr>
            <p:ph type="body" sz="quarter" idx="14"/>
          </p:nvPr>
        </p:nvSpPr>
        <p:spPr>
          <a:xfrm>
            <a:off x="609600" y="1664021"/>
            <a:ext cx="6294120" cy="4283781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chemeClr val="tx1">
                    <a:lumMod val="85000"/>
                    <a:lumOff val="1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>
              <a:defRPr sz="1800" b="0" i="0">
                <a:solidFill>
                  <a:schemeClr val="tx1">
                    <a:lumMod val="85000"/>
                    <a:lumOff val="1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>
              <a:defRPr sz="1200" b="0" i="0">
                <a:solidFill>
                  <a:schemeClr val="tx1">
                    <a:lumMod val="85000"/>
                    <a:lumOff val="1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Otsikon paikkamerkki 1"/>
          <p:cNvSpPr>
            <a:spLocks noGrp="1"/>
          </p:cNvSpPr>
          <p:nvPr>
            <p:ph type="title"/>
          </p:nvPr>
        </p:nvSpPr>
        <p:spPr>
          <a:xfrm>
            <a:off x="609600" y="338458"/>
            <a:ext cx="1053402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8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7152000" y="1664021"/>
            <a:ext cx="3991622" cy="4283781"/>
          </a:xfrm>
        </p:spPr>
        <p:txBody>
          <a:bodyPr anchor="t">
            <a:normAutofit/>
          </a:bodyPr>
          <a:lstStyle>
            <a:lvl1pPr marL="0" indent="0" algn="l">
              <a:lnSpc>
                <a:spcPct val="114000"/>
              </a:lnSpc>
              <a:spcBef>
                <a:spcPts val="864"/>
              </a:spcBef>
              <a:buNone/>
              <a:defRPr lang="fi-FI" b="0" i="0" spc="-100" baseline="0" smtClean="0">
                <a:effectLst/>
              </a:defRPr>
            </a:lvl1pPr>
            <a:lvl2pPr marL="45720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fi-FI"/>
              <a:t>Lisää objekti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608706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kuva ilman teksti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457200" marR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98795"/>
              </a:buClr>
              <a:buSzTx/>
              <a:buFont typeface="Arial"/>
              <a:buChar char="•"/>
              <a:tabLst/>
              <a:defRPr baseline="0"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223271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kuvaa, ei teksti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950160" cy="5947802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98795"/>
              </a:buClr>
              <a:buSzTx/>
              <a:buFont typeface="Arial" charset="0"/>
              <a:buNone/>
              <a:tabLst/>
              <a:defRPr baseline="0"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241366" y="0"/>
            <a:ext cx="5950633" cy="5947802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98795"/>
              </a:buClr>
              <a:buSzTx/>
              <a:buFont typeface="Arial"/>
              <a:buNone/>
              <a:tabLst/>
              <a:defRPr baseline="0"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091454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Otsikko 1"/>
          <p:cNvSpPr>
            <a:spLocks noGrp="1"/>
          </p:cNvSpPr>
          <p:nvPr>
            <p:ph type="ctrTitle" hasCustomPrompt="1"/>
          </p:nvPr>
        </p:nvSpPr>
        <p:spPr>
          <a:xfrm>
            <a:off x="1828800" y="3658752"/>
            <a:ext cx="8534400" cy="954069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fi-FI" dirty="0"/>
              <a:t>www-osoitteet</a:t>
            </a:r>
          </a:p>
        </p:txBody>
      </p:sp>
      <p:sp>
        <p:nvSpPr>
          <p:cNvPr id="8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767943"/>
            <a:ext cx="8534400" cy="164318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aseline="0"/>
            </a:lvl1pPr>
          </a:lstStyle>
          <a:p>
            <a:r>
              <a:rPr lang="fi-FI" dirty="0">
                <a:solidFill>
                  <a:schemeClr val="bg1">
                    <a:lumMod val="50000"/>
                  </a:schemeClr>
                </a:solidFill>
              </a:rPr>
              <a:t>Etunimi Sukunimi, titteli (</a:t>
            </a:r>
            <a:r>
              <a:rPr lang="fi-FI" dirty="0" err="1">
                <a:solidFill>
                  <a:schemeClr val="bg1">
                    <a:lumMod val="50000"/>
                  </a:schemeClr>
                </a:solidFill>
              </a:rPr>
              <a:t>email</a:t>
            </a:r>
            <a:r>
              <a:rPr lang="fi-FI" dirty="0">
                <a:solidFill>
                  <a:schemeClr val="bg1">
                    <a:lumMod val="50000"/>
                  </a:schemeClr>
                </a:solidFill>
              </a:rPr>
              <a:t> 2. riville)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A1F9C6AD-BE8B-7B47-AFBE-F013790F27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51580" y="305800"/>
            <a:ext cx="4688840" cy="335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0609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51EBA-DA8F-4895-B945-344108D503A1}" type="datetimeFigureOut">
              <a:rPr lang="fi-FI" smtClean="0"/>
              <a:t>7.2.2020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7BDBC-25CF-478D-B889-EAC6DF4FDEA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2085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598795"/>
                </a:solidFill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165554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2766447" y="5543550"/>
            <a:ext cx="6659106" cy="867578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chemeClr val="bg1">
                    <a:lumMod val="50000"/>
                  </a:schemeClr>
                </a:solidFill>
                <a:latin typeface="Open Sans light"/>
                <a:cs typeface="Open Sans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Etunimi Sukunimi, titteli TAI alaotsikko</a:t>
            </a: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764" y="305800"/>
            <a:ext cx="3599688" cy="3380107"/>
          </a:xfrm>
          <a:prstGeom prst="rect">
            <a:avLst/>
          </a:prstGeom>
        </p:spPr>
      </p:pic>
      <p:sp>
        <p:nvSpPr>
          <p:cNvPr id="6" name="Otsikko 1"/>
          <p:cNvSpPr>
            <a:spLocks noGrp="1"/>
          </p:cNvSpPr>
          <p:nvPr>
            <p:ph type="ctrTitle"/>
          </p:nvPr>
        </p:nvSpPr>
        <p:spPr>
          <a:xfrm>
            <a:off x="2572719" y="3658752"/>
            <a:ext cx="7046562" cy="1884798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604745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598795"/>
                </a:solidFill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653196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isolla tekstil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n paikkamerkki 3"/>
          <p:cNvSpPr>
            <a:spLocks noGrp="1"/>
          </p:cNvSpPr>
          <p:nvPr>
            <p:ph type="body" sz="quarter" idx="10"/>
          </p:nvPr>
        </p:nvSpPr>
        <p:spPr>
          <a:xfrm>
            <a:off x="1166813" y="755374"/>
            <a:ext cx="9858375" cy="5153234"/>
          </a:xfrm>
        </p:spPr>
        <p:txBody>
          <a:bodyPr anchor="ctr">
            <a:normAutofit/>
          </a:bodyPr>
          <a:lstStyle>
            <a:lvl1pPr marL="0" indent="0">
              <a:buNone/>
              <a:defRPr sz="3600" b="0" i="0">
                <a:solidFill>
                  <a:schemeClr val="accent3"/>
                </a:solidFill>
                <a:latin typeface="Dosis ExtraLight" charset="0"/>
                <a:ea typeface="Dosis ExtraLight" charset="0"/>
                <a:cs typeface="Dosis ExtraLight" charset="0"/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38682725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65514" y="2781419"/>
            <a:ext cx="8860972" cy="1143000"/>
          </a:xfrm>
        </p:spPr>
        <p:txBody>
          <a:bodyPr/>
          <a:lstStyle>
            <a:lvl1pPr algn="ctr">
              <a:defRPr b="1">
                <a:solidFill>
                  <a:srgbClr val="598795"/>
                </a:solidFill>
              </a:defRPr>
            </a:lvl1pPr>
          </a:lstStyle>
          <a:p>
            <a:r>
              <a:rPr lang="fi-FI" dirty="0"/>
              <a:t>Väliotsikko</a:t>
            </a:r>
          </a:p>
        </p:txBody>
      </p:sp>
    </p:spTree>
    <p:extLst>
      <p:ext uri="{BB962C8B-B14F-4D97-AF65-F5344CB8AC3E}">
        <p14:creationId xmlns:p14="http://schemas.microsoft.com/office/powerpoint/2010/main" val="41137132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teksti ja kuva sivus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7152000" y="0"/>
            <a:ext cx="5040000" cy="594780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fi-FI" dirty="0"/>
              <a:t>Lisää kuva napsauttamalla kuvaketta. Tarkista että kuvasuhde (alkuperäisen kuvan koko) korkeus 16,6 ja leveys 14</a:t>
            </a:r>
            <a:endParaRPr lang="en-US" dirty="0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4"/>
          </p:nvPr>
        </p:nvSpPr>
        <p:spPr>
          <a:xfrm>
            <a:off x="609600" y="1664021"/>
            <a:ext cx="6294120" cy="4283781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chemeClr val="tx1">
                    <a:lumMod val="85000"/>
                    <a:lumOff val="1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>
              <a:defRPr sz="1800" b="0" i="0">
                <a:solidFill>
                  <a:schemeClr val="tx1">
                    <a:lumMod val="85000"/>
                    <a:lumOff val="1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>
              <a:defRPr sz="1200" b="0" i="0">
                <a:solidFill>
                  <a:schemeClr val="tx1">
                    <a:lumMod val="85000"/>
                    <a:lumOff val="1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Otsikon paikkamerkki 1"/>
          <p:cNvSpPr>
            <a:spLocks noGrp="1"/>
          </p:cNvSpPr>
          <p:nvPr>
            <p:ph type="title"/>
          </p:nvPr>
        </p:nvSpPr>
        <p:spPr>
          <a:xfrm>
            <a:off x="609600" y="338458"/>
            <a:ext cx="62941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416225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pieni kuva/graaf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2"/>
          <p:cNvSpPr>
            <a:spLocks noGrp="1"/>
          </p:cNvSpPr>
          <p:nvPr>
            <p:ph type="body" sz="quarter" idx="14"/>
          </p:nvPr>
        </p:nvSpPr>
        <p:spPr>
          <a:xfrm>
            <a:off x="609600" y="1664021"/>
            <a:ext cx="6294120" cy="4283781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chemeClr val="tx1">
                    <a:lumMod val="85000"/>
                    <a:lumOff val="1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>
              <a:defRPr sz="1800" b="0" i="0">
                <a:solidFill>
                  <a:schemeClr val="tx1">
                    <a:lumMod val="85000"/>
                    <a:lumOff val="1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>
              <a:defRPr sz="1200" b="0" i="0">
                <a:solidFill>
                  <a:schemeClr val="tx1">
                    <a:lumMod val="85000"/>
                    <a:lumOff val="1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Otsikon paikkamerkki 1"/>
          <p:cNvSpPr>
            <a:spLocks noGrp="1"/>
          </p:cNvSpPr>
          <p:nvPr>
            <p:ph type="title"/>
          </p:nvPr>
        </p:nvSpPr>
        <p:spPr>
          <a:xfrm>
            <a:off x="609600" y="338458"/>
            <a:ext cx="1053402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8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7152000" y="1664021"/>
            <a:ext cx="3991622" cy="4283781"/>
          </a:xfrm>
        </p:spPr>
        <p:txBody>
          <a:bodyPr anchor="t">
            <a:normAutofit/>
          </a:bodyPr>
          <a:lstStyle>
            <a:lvl1pPr marL="0" indent="0" algn="l">
              <a:lnSpc>
                <a:spcPct val="114000"/>
              </a:lnSpc>
              <a:spcBef>
                <a:spcPts val="864"/>
              </a:spcBef>
              <a:buNone/>
              <a:defRPr lang="fi-FI" b="0" i="0" spc="-100" baseline="0" smtClean="0">
                <a:effectLst/>
              </a:defRPr>
            </a:lvl1pPr>
            <a:lvl2pPr marL="45720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fi-FI"/>
              <a:t>Lisää objekti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85660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kuva ilman teksti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457200" marR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98795"/>
              </a:buClr>
              <a:buSzTx/>
              <a:buFont typeface="Arial"/>
              <a:buChar char="•"/>
              <a:tabLst/>
              <a:defRPr baseline="0"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061515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kuvaa, ei teksti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950160" cy="5947802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98795"/>
              </a:buClr>
              <a:buSzTx/>
              <a:buFont typeface="Arial" charset="0"/>
              <a:buNone/>
              <a:tabLst/>
              <a:defRPr baseline="0"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241366" y="0"/>
            <a:ext cx="5950633" cy="5947802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98795"/>
              </a:buClr>
              <a:buSzTx/>
              <a:buFont typeface="Arial"/>
              <a:buNone/>
              <a:tabLst/>
              <a:defRPr baseline="0"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801226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764" y="305800"/>
            <a:ext cx="3599688" cy="3380107"/>
          </a:xfrm>
          <a:prstGeom prst="rect">
            <a:avLst/>
          </a:prstGeom>
        </p:spPr>
      </p:pic>
      <p:sp>
        <p:nvSpPr>
          <p:cNvPr id="7" name="Otsikko 1"/>
          <p:cNvSpPr>
            <a:spLocks noGrp="1"/>
          </p:cNvSpPr>
          <p:nvPr>
            <p:ph type="ctrTitle" hasCustomPrompt="1"/>
          </p:nvPr>
        </p:nvSpPr>
        <p:spPr>
          <a:xfrm>
            <a:off x="2440983" y="3658752"/>
            <a:ext cx="7310034" cy="954069"/>
          </a:xfrm>
        </p:spPr>
        <p:txBody>
          <a:bodyPr/>
          <a:lstStyle>
            <a:lvl1pPr algn="ctr">
              <a:defRPr b="0"/>
            </a:lvl1pPr>
          </a:lstStyle>
          <a:p>
            <a:r>
              <a:rPr lang="fi-FI" dirty="0"/>
              <a:t>www-osoitteet</a:t>
            </a:r>
          </a:p>
        </p:txBody>
      </p:sp>
      <p:sp>
        <p:nvSpPr>
          <p:cNvPr id="8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2704454" y="4767943"/>
            <a:ext cx="6783092" cy="164318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aseline="0"/>
            </a:lvl1pPr>
          </a:lstStyle>
          <a:p>
            <a:r>
              <a:rPr lang="fi-FI" dirty="0">
                <a:solidFill>
                  <a:schemeClr val="bg1">
                    <a:lumMod val="50000"/>
                  </a:schemeClr>
                </a:solidFill>
              </a:rPr>
              <a:t>Etunimi Sukunimi, titteli (</a:t>
            </a:r>
            <a:r>
              <a:rPr lang="fi-FI" dirty="0" err="1">
                <a:solidFill>
                  <a:schemeClr val="bg1">
                    <a:lumMod val="50000"/>
                  </a:schemeClr>
                </a:solidFill>
              </a:rPr>
              <a:t>email</a:t>
            </a:r>
            <a:r>
              <a:rPr lang="fi-FI" dirty="0">
                <a:solidFill>
                  <a:schemeClr val="bg1">
                    <a:lumMod val="50000"/>
                  </a:schemeClr>
                </a:solidFill>
              </a:rPr>
              <a:t> 2. riville)</a:t>
            </a:r>
          </a:p>
        </p:txBody>
      </p:sp>
    </p:spTree>
    <p:extLst>
      <p:ext uri="{BB962C8B-B14F-4D97-AF65-F5344CB8AC3E}">
        <p14:creationId xmlns:p14="http://schemas.microsoft.com/office/powerpoint/2010/main" val="32460093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51EBA-DA8F-4895-B945-344108D503A1}" type="datetimeFigureOut">
              <a:rPr lang="fi-FI" smtClean="0"/>
              <a:t>7.2.2020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7BDBC-25CF-478D-B889-EAC6DF4FDEA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9140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isolla tekstil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n paikkamerkki 3"/>
          <p:cNvSpPr>
            <a:spLocks noGrp="1"/>
          </p:cNvSpPr>
          <p:nvPr>
            <p:ph type="body" sz="quarter" idx="10"/>
          </p:nvPr>
        </p:nvSpPr>
        <p:spPr>
          <a:xfrm>
            <a:off x="1166813" y="755374"/>
            <a:ext cx="9858375" cy="5153234"/>
          </a:xfrm>
        </p:spPr>
        <p:txBody>
          <a:bodyPr anchor="ctr">
            <a:normAutofit/>
          </a:bodyPr>
          <a:lstStyle>
            <a:lvl1pPr marL="0" indent="0">
              <a:buNone/>
              <a:defRPr sz="3600">
                <a:solidFill>
                  <a:schemeClr val="accent3"/>
                </a:solidFill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19856224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39BBB2-2734-425E-826E-DCA620F51B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6C662E3C-730B-49AD-83B1-A5524D8018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28F87AB-6DDF-4E6D-BA3A-7FE8C81B0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84CB3-DE29-4C83-9E68-0C1AFE8A896A}" type="datetimeFigureOut">
              <a:rPr lang="fi-FI" smtClean="0"/>
              <a:t>7.2.2020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CBF216B-9DC2-4E20-B961-B0C2FC82B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2C58F09-07B1-41FD-98F1-46EC4BC12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15554-6A29-4E21-8538-A6F1C6C54F3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33479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FEC2F29-1E40-4F7B-87F9-563913230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25BF190-C1F8-4276-9FE6-75475D7321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218B53C-9CF6-412F-9986-3E715F338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84CB3-DE29-4C83-9E68-0C1AFE8A896A}" type="datetimeFigureOut">
              <a:rPr lang="fi-FI" smtClean="0"/>
              <a:t>7.2.2020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3CE96F7-21FD-435C-8E18-62C553FC2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FCB6043-4E81-46AD-96C4-D327FDFAB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15554-6A29-4E21-8538-A6F1C6C54F3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272380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478FB7-5746-4648-9ACD-E94EAC7C7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F380644-7935-4A90-B0FA-0408426084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EE05CFA-1237-4B09-ADF7-89CAC8C8E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84CB3-DE29-4C83-9E68-0C1AFE8A896A}" type="datetimeFigureOut">
              <a:rPr lang="fi-FI" smtClean="0"/>
              <a:t>7.2.2020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CAFD37C-16D7-4AA6-955F-787E1BDCD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D9F55BA-6AA1-466D-9FC0-B12C7BE48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15554-6A29-4E21-8538-A6F1C6C54F3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853201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73523B-BE0B-4191-9169-6FCB693C2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DA36474-F2F8-44D4-8400-E4E6066D47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15D8C97-1185-491A-BB1E-0320D5999F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D446A34-2E3F-458C-BA27-C66776956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84CB3-DE29-4C83-9E68-0C1AFE8A896A}" type="datetimeFigureOut">
              <a:rPr lang="fi-FI" smtClean="0"/>
              <a:t>7.2.2020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DF0D403-58FB-4F7A-81F8-84389770F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1AE4955-0B65-4B39-A91F-19A4897D8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15554-6A29-4E21-8538-A6F1C6C54F3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18796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5864B75-2CE1-4EF0-81CC-52D12BD92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65611C1-E32B-47B4-85E2-C4F120B321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18696D2-B101-42FE-8698-A3B8066190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5AAC019B-198E-42F7-9D9C-9FAA798FB5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2C269289-F44B-4B59-B385-7A5D7D8A8D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9B1B0C18-B7FE-4E5E-AD9B-53F9BC5A5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84CB3-DE29-4C83-9E68-0C1AFE8A896A}" type="datetimeFigureOut">
              <a:rPr lang="fi-FI" smtClean="0"/>
              <a:t>7.2.2020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79A0B554-9CCE-411B-9366-45CC9F079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53C9653-1A28-4274-8BA6-DF8104E4E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15554-6A29-4E21-8538-A6F1C6C54F3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6477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33A6A56-EB7E-4EF9-8FB2-D1FC07759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3E6BD940-7102-4B9C-A124-0ECC47C7C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84CB3-DE29-4C83-9E68-0C1AFE8A896A}" type="datetimeFigureOut">
              <a:rPr lang="fi-FI" smtClean="0"/>
              <a:t>7.2.2020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B56DD104-05B4-4379-8B86-D18506222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B7E0C1C-A7EC-491D-BAE5-E20E107F6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15554-6A29-4E21-8538-A6F1C6C54F3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02722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746DE13-1614-42BA-8543-29E185160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84CB3-DE29-4C83-9E68-0C1AFE8A896A}" type="datetimeFigureOut">
              <a:rPr lang="fi-FI" smtClean="0"/>
              <a:t>7.2.2020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6EFFE24-6843-43D9-887A-CE64894B0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77EDA74-554F-43C2-8EE5-482B5E0EE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15554-6A29-4E21-8538-A6F1C6C54F3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478867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5750922-3F21-4B7D-AC19-F4141D210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2E4C814-BA07-48A8-8150-29DA6F6B05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7B5BDCC-CFBB-4981-834A-0FD406AC3E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F6BF5D7-7415-43F6-92EB-506EE5144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84CB3-DE29-4C83-9E68-0C1AFE8A896A}" type="datetimeFigureOut">
              <a:rPr lang="fi-FI" smtClean="0"/>
              <a:t>7.2.2020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2FFCBAD-489C-449C-AC70-A1AB47C9B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8382256-29D2-4219-8883-B39CE2A56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15554-6A29-4E21-8538-A6F1C6C54F3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49452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140AB0-2FA5-46CE-977A-E05A80A90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AD220416-3996-4B4F-B64C-E758989EDA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1A78E82-A9E1-4797-BDB0-44A76C86D9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838F6DE-FB26-4914-9C84-9ED0C736B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84CB3-DE29-4C83-9E68-0C1AFE8A896A}" type="datetimeFigureOut">
              <a:rPr lang="fi-FI" smtClean="0"/>
              <a:t>7.2.2020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ADDB019-F046-4FA3-A57F-BA9409DB3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1BEDC24-61AC-446E-A64D-1404D18A4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15554-6A29-4E21-8538-A6F1C6C54F3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625400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E711D8E-5D04-44D7-8A54-67144F3DA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15A4911E-B7A2-48CE-8258-DB2008AD67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7E2C628-004E-476D-ABA1-372619AF6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84CB3-DE29-4C83-9E68-0C1AFE8A896A}" type="datetimeFigureOut">
              <a:rPr lang="fi-FI" smtClean="0"/>
              <a:t>7.2.2020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1BFF97E-8CD3-4206-97B6-75C1ECAAB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4C2AB13-FBD8-49E9-9FD9-7F72161FB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15554-6A29-4E21-8538-A6F1C6C54F3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00595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65514" y="2781419"/>
            <a:ext cx="8860972" cy="1143000"/>
          </a:xfrm>
        </p:spPr>
        <p:txBody>
          <a:bodyPr/>
          <a:lstStyle>
            <a:lvl1pPr algn="ctr">
              <a:defRPr b="1">
                <a:solidFill>
                  <a:srgbClr val="598795"/>
                </a:solidFill>
              </a:defRPr>
            </a:lvl1pPr>
          </a:lstStyle>
          <a:p>
            <a:r>
              <a:rPr lang="fi-FI" dirty="0"/>
              <a:t>Väliotsikko</a:t>
            </a:r>
          </a:p>
        </p:txBody>
      </p:sp>
    </p:spTree>
    <p:extLst>
      <p:ext uri="{BB962C8B-B14F-4D97-AF65-F5344CB8AC3E}">
        <p14:creationId xmlns:p14="http://schemas.microsoft.com/office/powerpoint/2010/main" val="5959620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E7FBEC9C-B5B7-42F3-9019-6D1198A454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8E698603-334F-48E5-A83F-F3108F70CD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D672151-61DE-46FB-8DD2-143B1BC0F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84CB3-DE29-4C83-9E68-0C1AFE8A896A}" type="datetimeFigureOut">
              <a:rPr lang="fi-FI" smtClean="0"/>
              <a:t>7.2.2020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077E318-B1A0-4BD6-A9BD-520CCF07B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5B1B40B-7F91-4069-BF96-D01D0669F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15554-6A29-4E21-8538-A6F1C6C54F3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96374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, teksti ja kuva sivus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7152000" y="0"/>
            <a:ext cx="5040000" cy="594780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fi-FI" dirty="0"/>
              <a:t>Lisää kuva napsauttamalla kuvaketta. Tarkista että kuvasuhde (alkuperäisen kuvan koko) korkeus 16,6 ja leveys 14</a:t>
            </a:r>
            <a:endParaRPr lang="en-US" dirty="0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4"/>
          </p:nvPr>
        </p:nvSpPr>
        <p:spPr>
          <a:xfrm>
            <a:off x="609600" y="1664021"/>
            <a:ext cx="6294120" cy="4283781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chemeClr val="tx1">
                    <a:lumMod val="85000"/>
                    <a:lumOff val="1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>
              <a:defRPr sz="1800" b="0" i="0">
                <a:solidFill>
                  <a:schemeClr val="tx1">
                    <a:lumMod val="85000"/>
                    <a:lumOff val="1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>
              <a:defRPr sz="1200" b="0" i="0">
                <a:solidFill>
                  <a:schemeClr val="tx1">
                    <a:lumMod val="85000"/>
                    <a:lumOff val="1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Otsikon paikkamerkki 1"/>
          <p:cNvSpPr>
            <a:spLocks noGrp="1"/>
          </p:cNvSpPr>
          <p:nvPr>
            <p:ph type="title"/>
          </p:nvPr>
        </p:nvSpPr>
        <p:spPr>
          <a:xfrm>
            <a:off x="609600" y="338458"/>
            <a:ext cx="62941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587213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828800" y="5543550"/>
            <a:ext cx="8534400" cy="867578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chemeClr val="bg1">
                    <a:lumMod val="50000"/>
                  </a:schemeClr>
                </a:solidFill>
                <a:latin typeface="Open Sans light"/>
                <a:cs typeface="Open Sans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Etunimi Sukunimi, titteli TAI alaotsikko</a:t>
            </a:r>
          </a:p>
        </p:txBody>
      </p:sp>
      <p:sp>
        <p:nvSpPr>
          <p:cNvPr id="6" name="Otsikko 1"/>
          <p:cNvSpPr>
            <a:spLocks noGrp="1"/>
          </p:cNvSpPr>
          <p:nvPr>
            <p:ph type="ctrTitle"/>
          </p:nvPr>
        </p:nvSpPr>
        <p:spPr>
          <a:xfrm>
            <a:off x="1828800" y="3658752"/>
            <a:ext cx="8534400" cy="1884798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D2D70DF8-877E-FD4C-9BE4-C90C5D6DBC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51580" y="305800"/>
            <a:ext cx="4688840" cy="335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0871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598795"/>
                </a:solidFill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073323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isolla tekstil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n paikkamerkki 3"/>
          <p:cNvSpPr>
            <a:spLocks noGrp="1"/>
          </p:cNvSpPr>
          <p:nvPr>
            <p:ph type="body" sz="quarter" idx="10"/>
          </p:nvPr>
        </p:nvSpPr>
        <p:spPr>
          <a:xfrm>
            <a:off x="1166813" y="755374"/>
            <a:ext cx="9858375" cy="5153234"/>
          </a:xfrm>
        </p:spPr>
        <p:txBody>
          <a:bodyPr anchor="ctr">
            <a:normAutofit/>
          </a:bodyPr>
          <a:lstStyle>
            <a:lvl1pPr marL="0" indent="0">
              <a:buNone/>
              <a:defRPr sz="3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04566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65514" y="2781419"/>
            <a:ext cx="8860972" cy="1143000"/>
          </a:xfrm>
        </p:spPr>
        <p:txBody>
          <a:bodyPr/>
          <a:lstStyle>
            <a:lvl1pPr algn="ctr">
              <a:defRPr b="1">
                <a:solidFill>
                  <a:srgbClr val="598795"/>
                </a:solidFill>
              </a:defRPr>
            </a:lvl1pPr>
          </a:lstStyle>
          <a:p>
            <a:r>
              <a:rPr lang="fi-FI" dirty="0"/>
              <a:t>Väliotsikko</a:t>
            </a:r>
          </a:p>
        </p:txBody>
      </p:sp>
    </p:spTree>
    <p:extLst>
      <p:ext uri="{BB962C8B-B14F-4D97-AF65-F5344CB8AC3E}">
        <p14:creationId xmlns:p14="http://schemas.microsoft.com/office/powerpoint/2010/main" val="35422179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teksti ja kuva sivus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7152000" y="0"/>
            <a:ext cx="5040000" cy="594780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fi-FI" dirty="0"/>
              <a:t>Lisää kuva napsauttamalla kuvaketta. Tarkista että kuvasuhde (alkuperäisen kuvan koko) korkeus 16,6 ja leveys 14</a:t>
            </a:r>
            <a:endParaRPr lang="en-US" dirty="0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4"/>
          </p:nvPr>
        </p:nvSpPr>
        <p:spPr>
          <a:xfrm>
            <a:off x="609600" y="1664021"/>
            <a:ext cx="6294120" cy="4283781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chemeClr val="tx1">
                    <a:lumMod val="85000"/>
                    <a:lumOff val="1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>
              <a:defRPr sz="1800" b="0" i="0">
                <a:solidFill>
                  <a:schemeClr val="tx1">
                    <a:lumMod val="85000"/>
                    <a:lumOff val="1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>
              <a:defRPr sz="1200" b="0" i="0">
                <a:solidFill>
                  <a:schemeClr val="tx1">
                    <a:lumMod val="85000"/>
                    <a:lumOff val="1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Otsikon paikkamerkki 1"/>
          <p:cNvSpPr>
            <a:spLocks noGrp="1"/>
          </p:cNvSpPr>
          <p:nvPr>
            <p:ph type="title"/>
          </p:nvPr>
        </p:nvSpPr>
        <p:spPr>
          <a:xfrm>
            <a:off x="609600" y="338458"/>
            <a:ext cx="62941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320851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pieni kuva/graaf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2"/>
          <p:cNvSpPr>
            <a:spLocks noGrp="1"/>
          </p:cNvSpPr>
          <p:nvPr>
            <p:ph type="body" sz="quarter" idx="14"/>
          </p:nvPr>
        </p:nvSpPr>
        <p:spPr>
          <a:xfrm>
            <a:off x="609600" y="1664021"/>
            <a:ext cx="6294120" cy="4283781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chemeClr val="tx1">
                    <a:lumMod val="85000"/>
                    <a:lumOff val="1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>
              <a:defRPr sz="1800" b="0" i="0">
                <a:solidFill>
                  <a:schemeClr val="tx1">
                    <a:lumMod val="85000"/>
                    <a:lumOff val="1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>
              <a:defRPr sz="1200" b="0" i="0">
                <a:solidFill>
                  <a:schemeClr val="tx1">
                    <a:lumMod val="85000"/>
                    <a:lumOff val="1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Otsikon paikkamerkki 1"/>
          <p:cNvSpPr>
            <a:spLocks noGrp="1"/>
          </p:cNvSpPr>
          <p:nvPr>
            <p:ph type="title"/>
          </p:nvPr>
        </p:nvSpPr>
        <p:spPr>
          <a:xfrm>
            <a:off x="609600" y="338458"/>
            <a:ext cx="1053402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8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7152000" y="1664021"/>
            <a:ext cx="3991622" cy="4283781"/>
          </a:xfrm>
        </p:spPr>
        <p:txBody>
          <a:bodyPr anchor="t">
            <a:normAutofit/>
          </a:bodyPr>
          <a:lstStyle>
            <a:lvl1pPr marL="0" indent="0" algn="l">
              <a:lnSpc>
                <a:spcPct val="114000"/>
              </a:lnSpc>
              <a:spcBef>
                <a:spcPts val="864"/>
              </a:spcBef>
              <a:buNone/>
              <a:defRPr lang="fi-FI" b="0" i="0" spc="-100" baseline="0" smtClean="0">
                <a:effectLst/>
              </a:defRPr>
            </a:lvl1pPr>
            <a:lvl2pPr marL="45720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fi-FI"/>
              <a:t>Lisää objekti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812366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kuva ilman teksti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457200" marR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98795"/>
              </a:buClr>
              <a:buSzTx/>
              <a:buFont typeface="Arial"/>
              <a:buChar char="•"/>
              <a:tabLst/>
              <a:defRPr baseline="0"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937383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kuvaa, ei teksti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950160" cy="5947802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98795"/>
              </a:buClr>
              <a:buSzTx/>
              <a:buFont typeface="Arial" charset="0"/>
              <a:buNone/>
              <a:tabLst/>
              <a:defRPr baseline="0"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241366" y="0"/>
            <a:ext cx="5950633" cy="5947802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98795"/>
              </a:buClr>
              <a:buSzTx/>
              <a:buFont typeface="Arial"/>
              <a:buNone/>
              <a:tabLst/>
              <a:defRPr baseline="0"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06686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teksti ja kuva sivus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7152000" y="0"/>
            <a:ext cx="5040000" cy="594780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fi-FI" dirty="0"/>
              <a:t>Lisää kuva napsauttamalla kuvaketta. Tarkista että kuvasuhde (alkuperäisen kuvan koko) korkeus 16,6 ja leveys 14</a:t>
            </a:r>
            <a:endParaRPr lang="en-US" dirty="0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4"/>
          </p:nvPr>
        </p:nvSpPr>
        <p:spPr>
          <a:xfrm>
            <a:off x="609600" y="1664021"/>
            <a:ext cx="6294120" cy="4283781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chemeClr val="tx1">
                    <a:lumMod val="85000"/>
                    <a:lumOff val="1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>
              <a:defRPr sz="1800" b="0" i="0">
                <a:solidFill>
                  <a:schemeClr val="tx1">
                    <a:lumMod val="85000"/>
                    <a:lumOff val="1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>
              <a:defRPr sz="1200" b="0" i="0">
                <a:solidFill>
                  <a:schemeClr val="tx1">
                    <a:lumMod val="85000"/>
                    <a:lumOff val="1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Otsikon paikkamerkki 1"/>
          <p:cNvSpPr>
            <a:spLocks noGrp="1"/>
          </p:cNvSpPr>
          <p:nvPr>
            <p:ph type="title"/>
          </p:nvPr>
        </p:nvSpPr>
        <p:spPr>
          <a:xfrm>
            <a:off x="609600" y="338458"/>
            <a:ext cx="62941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6819581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Otsikko 1"/>
          <p:cNvSpPr>
            <a:spLocks noGrp="1"/>
          </p:cNvSpPr>
          <p:nvPr>
            <p:ph type="ctrTitle" hasCustomPrompt="1"/>
          </p:nvPr>
        </p:nvSpPr>
        <p:spPr>
          <a:xfrm>
            <a:off x="1828800" y="3658752"/>
            <a:ext cx="8534400" cy="954069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fi-FI" dirty="0"/>
              <a:t>www-osoitteet</a:t>
            </a:r>
          </a:p>
        </p:txBody>
      </p:sp>
      <p:sp>
        <p:nvSpPr>
          <p:cNvPr id="8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767943"/>
            <a:ext cx="8534400" cy="164318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aseline="0"/>
            </a:lvl1pPr>
          </a:lstStyle>
          <a:p>
            <a:r>
              <a:rPr lang="fi-FI" dirty="0">
                <a:solidFill>
                  <a:schemeClr val="bg1">
                    <a:lumMod val="50000"/>
                  </a:schemeClr>
                </a:solidFill>
              </a:rPr>
              <a:t>Etunimi Sukunimi, titteli (</a:t>
            </a:r>
            <a:r>
              <a:rPr lang="fi-FI" dirty="0" err="1">
                <a:solidFill>
                  <a:schemeClr val="bg1">
                    <a:lumMod val="50000"/>
                  </a:schemeClr>
                </a:solidFill>
              </a:rPr>
              <a:t>email</a:t>
            </a:r>
            <a:r>
              <a:rPr lang="fi-FI" dirty="0">
                <a:solidFill>
                  <a:schemeClr val="bg1">
                    <a:lumMod val="50000"/>
                  </a:schemeClr>
                </a:solidFill>
              </a:rPr>
              <a:t> 2. riville)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A1F9C6AD-BE8B-7B47-AFBE-F013790F27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51580" y="305800"/>
            <a:ext cx="4688840" cy="335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1247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1E342-997C-445D-8767-CF13753450FF}" type="datetime1">
              <a:rPr lang="fi-FI" smtClean="0"/>
              <a:t>7.2.2020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7BDBC-25CF-478D-B889-EAC6DF4FDEA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56742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828800" y="5543550"/>
            <a:ext cx="8534400" cy="867578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chemeClr val="bg1">
                    <a:lumMod val="50000"/>
                  </a:schemeClr>
                </a:solidFill>
                <a:latin typeface="Open Sans light"/>
                <a:cs typeface="Open Sans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Etunimi Sukunimi, titteli TAI alaotsikko</a:t>
            </a:r>
          </a:p>
        </p:txBody>
      </p:sp>
      <p:sp>
        <p:nvSpPr>
          <p:cNvPr id="6" name="Otsikko 1"/>
          <p:cNvSpPr>
            <a:spLocks noGrp="1"/>
          </p:cNvSpPr>
          <p:nvPr>
            <p:ph type="ctrTitle"/>
          </p:nvPr>
        </p:nvSpPr>
        <p:spPr>
          <a:xfrm>
            <a:off x="1828800" y="3658752"/>
            <a:ext cx="8534400" cy="1884798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D2D70DF8-877E-FD4C-9BE4-C90C5D6DBC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51580" y="305800"/>
            <a:ext cx="4688840" cy="335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6936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598795"/>
                </a:solidFill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6623532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isolla tekstil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n paikkamerkki 3"/>
          <p:cNvSpPr>
            <a:spLocks noGrp="1"/>
          </p:cNvSpPr>
          <p:nvPr>
            <p:ph type="body" sz="quarter" idx="10"/>
          </p:nvPr>
        </p:nvSpPr>
        <p:spPr>
          <a:xfrm>
            <a:off x="1166813" y="755374"/>
            <a:ext cx="9858375" cy="5153234"/>
          </a:xfrm>
        </p:spPr>
        <p:txBody>
          <a:bodyPr anchor="ctr">
            <a:normAutofit/>
          </a:bodyPr>
          <a:lstStyle>
            <a:lvl1pPr marL="0" indent="0">
              <a:buNone/>
              <a:defRPr sz="3600">
                <a:solidFill>
                  <a:schemeClr val="accent3"/>
                </a:solidFill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301250941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65514" y="2781419"/>
            <a:ext cx="8860972" cy="1143000"/>
          </a:xfrm>
        </p:spPr>
        <p:txBody>
          <a:bodyPr/>
          <a:lstStyle>
            <a:lvl1pPr algn="ctr">
              <a:defRPr b="1">
                <a:solidFill>
                  <a:srgbClr val="598795"/>
                </a:solidFill>
              </a:defRPr>
            </a:lvl1pPr>
          </a:lstStyle>
          <a:p>
            <a:r>
              <a:rPr lang="fi-FI" dirty="0"/>
              <a:t>Väliotsikko</a:t>
            </a:r>
          </a:p>
        </p:txBody>
      </p:sp>
    </p:spTree>
    <p:extLst>
      <p:ext uri="{BB962C8B-B14F-4D97-AF65-F5344CB8AC3E}">
        <p14:creationId xmlns:p14="http://schemas.microsoft.com/office/powerpoint/2010/main" val="404722521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teksti ja kuva sivus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7152000" y="0"/>
            <a:ext cx="5040000" cy="594780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fi-FI" dirty="0"/>
              <a:t>Lisää kuva napsauttamalla kuvaketta. Tarkista että kuvasuhde (alkuperäisen kuvan koko) korkeus 16,6 ja leveys 14</a:t>
            </a:r>
            <a:endParaRPr lang="en-US" dirty="0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4"/>
          </p:nvPr>
        </p:nvSpPr>
        <p:spPr>
          <a:xfrm>
            <a:off x="609600" y="1664021"/>
            <a:ext cx="6294120" cy="4283781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chemeClr val="tx1">
                    <a:lumMod val="85000"/>
                    <a:lumOff val="1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>
              <a:defRPr sz="1800" b="0" i="0">
                <a:solidFill>
                  <a:schemeClr val="tx1">
                    <a:lumMod val="85000"/>
                    <a:lumOff val="1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>
              <a:defRPr sz="1200" b="0" i="0">
                <a:solidFill>
                  <a:schemeClr val="tx1">
                    <a:lumMod val="85000"/>
                    <a:lumOff val="1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Otsikon paikkamerkki 1"/>
          <p:cNvSpPr>
            <a:spLocks noGrp="1"/>
          </p:cNvSpPr>
          <p:nvPr>
            <p:ph type="title"/>
          </p:nvPr>
        </p:nvSpPr>
        <p:spPr>
          <a:xfrm>
            <a:off x="609600" y="338458"/>
            <a:ext cx="62941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4182168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pieni kuva/graaf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2"/>
          <p:cNvSpPr>
            <a:spLocks noGrp="1"/>
          </p:cNvSpPr>
          <p:nvPr>
            <p:ph type="body" sz="quarter" idx="14"/>
          </p:nvPr>
        </p:nvSpPr>
        <p:spPr>
          <a:xfrm>
            <a:off x="609600" y="1664021"/>
            <a:ext cx="6294120" cy="4283781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chemeClr val="tx1">
                    <a:lumMod val="85000"/>
                    <a:lumOff val="1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>
              <a:defRPr sz="1800" b="0" i="0">
                <a:solidFill>
                  <a:schemeClr val="tx1">
                    <a:lumMod val="85000"/>
                    <a:lumOff val="1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>
              <a:defRPr sz="1200" b="0" i="0">
                <a:solidFill>
                  <a:schemeClr val="tx1">
                    <a:lumMod val="85000"/>
                    <a:lumOff val="1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Otsikon paikkamerkki 1"/>
          <p:cNvSpPr>
            <a:spLocks noGrp="1"/>
          </p:cNvSpPr>
          <p:nvPr>
            <p:ph type="title"/>
          </p:nvPr>
        </p:nvSpPr>
        <p:spPr>
          <a:xfrm>
            <a:off x="609600" y="338458"/>
            <a:ext cx="1053402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8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7152000" y="1664021"/>
            <a:ext cx="3991622" cy="4283781"/>
          </a:xfrm>
        </p:spPr>
        <p:txBody>
          <a:bodyPr anchor="t">
            <a:normAutofit/>
          </a:bodyPr>
          <a:lstStyle>
            <a:lvl1pPr marL="0" indent="0" algn="l">
              <a:lnSpc>
                <a:spcPct val="114000"/>
              </a:lnSpc>
              <a:spcBef>
                <a:spcPts val="864"/>
              </a:spcBef>
              <a:buNone/>
              <a:defRPr lang="fi-FI" b="0" i="0" spc="-100" baseline="0" smtClean="0">
                <a:effectLst/>
              </a:defRPr>
            </a:lvl1pPr>
            <a:lvl2pPr marL="45720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fi-FI"/>
              <a:t>Lisää objekti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6333044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kuva ilman teksti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457200" marR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98795"/>
              </a:buClr>
              <a:buSzTx/>
              <a:buFont typeface="Arial"/>
              <a:buChar char="•"/>
              <a:tabLst/>
              <a:defRPr baseline="0"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9477756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kuvaa, ei teksti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950160" cy="5947802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98795"/>
              </a:buClr>
              <a:buSzTx/>
              <a:buFont typeface="Arial" charset="0"/>
              <a:buNone/>
              <a:tabLst/>
              <a:defRPr baseline="0"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241366" y="0"/>
            <a:ext cx="5950633" cy="5947802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98795"/>
              </a:buClr>
              <a:buSzTx/>
              <a:buFont typeface="Arial"/>
              <a:buNone/>
              <a:tabLst/>
              <a:defRPr baseline="0"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65635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pieni kuva/graaf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2"/>
          <p:cNvSpPr>
            <a:spLocks noGrp="1"/>
          </p:cNvSpPr>
          <p:nvPr>
            <p:ph type="body" sz="quarter" idx="14"/>
          </p:nvPr>
        </p:nvSpPr>
        <p:spPr>
          <a:xfrm>
            <a:off x="609600" y="1664021"/>
            <a:ext cx="6294120" cy="4283781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chemeClr val="tx1">
                    <a:lumMod val="85000"/>
                    <a:lumOff val="1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>
              <a:defRPr sz="1800" b="0" i="0">
                <a:solidFill>
                  <a:schemeClr val="tx1">
                    <a:lumMod val="85000"/>
                    <a:lumOff val="1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>
              <a:defRPr sz="1200" b="0" i="0">
                <a:solidFill>
                  <a:schemeClr val="tx1">
                    <a:lumMod val="85000"/>
                    <a:lumOff val="1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Otsikon paikkamerkki 1"/>
          <p:cNvSpPr>
            <a:spLocks noGrp="1"/>
          </p:cNvSpPr>
          <p:nvPr>
            <p:ph type="title"/>
          </p:nvPr>
        </p:nvSpPr>
        <p:spPr>
          <a:xfrm>
            <a:off x="609600" y="338458"/>
            <a:ext cx="1053402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8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7152000" y="1664021"/>
            <a:ext cx="3991622" cy="4283781"/>
          </a:xfrm>
        </p:spPr>
        <p:txBody>
          <a:bodyPr anchor="t">
            <a:normAutofit/>
          </a:bodyPr>
          <a:lstStyle>
            <a:lvl1pPr marL="0" indent="0" algn="l">
              <a:lnSpc>
                <a:spcPct val="114000"/>
              </a:lnSpc>
              <a:spcBef>
                <a:spcPts val="864"/>
              </a:spcBef>
              <a:buNone/>
              <a:defRPr lang="fi-FI" b="0" i="0" spc="-100" baseline="0" smtClean="0">
                <a:effectLst/>
              </a:defRPr>
            </a:lvl1pPr>
            <a:lvl2pPr marL="45720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fi-FI"/>
              <a:t>Lisää objekti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941441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Otsikko 1"/>
          <p:cNvSpPr>
            <a:spLocks noGrp="1"/>
          </p:cNvSpPr>
          <p:nvPr>
            <p:ph type="ctrTitle" hasCustomPrompt="1"/>
          </p:nvPr>
        </p:nvSpPr>
        <p:spPr>
          <a:xfrm>
            <a:off x="1828800" y="3658752"/>
            <a:ext cx="8534400" cy="954069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fi-FI" dirty="0"/>
              <a:t>www-osoitteet</a:t>
            </a:r>
          </a:p>
        </p:txBody>
      </p:sp>
      <p:sp>
        <p:nvSpPr>
          <p:cNvPr id="8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767943"/>
            <a:ext cx="8534400" cy="164318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aseline="0"/>
            </a:lvl1pPr>
          </a:lstStyle>
          <a:p>
            <a:r>
              <a:rPr lang="fi-FI" dirty="0">
                <a:solidFill>
                  <a:schemeClr val="bg1">
                    <a:lumMod val="50000"/>
                  </a:schemeClr>
                </a:solidFill>
              </a:rPr>
              <a:t>Etunimi Sukunimi, titteli (</a:t>
            </a:r>
            <a:r>
              <a:rPr lang="fi-FI" dirty="0" err="1">
                <a:solidFill>
                  <a:schemeClr val="bg1">
                    <a:lumMod val="50000"/>
                  </a:schemeClr>
                </a:solidFill>
              </a:rPr>
              <a:t>email</a:t>
            </a:r>
            <a:r>
              <a:rPr lang="fi-FI" dirty="0">
                <a:solidFill>
                  <a:schemeClr val="bg1">
                    <a:lumMod val="50000"/>
                  </a:schemeClr>
                </a:solidFill>
              </a:rPr>
              <a:t> 2. riville)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A1F9C6AD-BE8B-7B47-AFBE-F013790F27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51580" y="305800"/>
            <a:ext cx="4688840" cy="335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798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kuva ilman teksti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457200" marR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98795"/>
              </a:buClr>
              <a:buSzTx/>
              <a:buFont typeface="Arial"/>
              <a:buChar char="•"/>
              <a:tabLst/>
              <a:defRPr baseline="0"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3118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kuvaa, ei teksti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950160" cy="5947802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98795"/>
              </a:buClr>
              <a:buSzTx/>
              <a:buFont typeface="Arial" charset="0"/>
              <a:buNone/>
              <a:tabLst/>
              <a:defRPr baseline="0"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241366" y="0"/>
            <a:ext cx="5950633" cy="5947802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98795"/>
              </a:buClr>
              <a:buSzTx/>
              <a:buFont typeface="Arial"/>
              <a:buNone/>
              <a:tabLst/>
              <a:defRPr baseline="0"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36807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Otsikko 1"/>
          <p:cNvSpPr>
            <a:spLocks noGrp="1"/>
          </p:cNvSpPr>
          <p:nvPr>
            <p:ph type="ctrTitle" hasCustomPrompt="1"/>
          </p:nvPr>
        </p:nvSpPr>
        <p:spPr>
          <a:xfrm>
            <a:off x="1828800" y="3658752"/>
            <a:ext cx="8534400" cy="954069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fi-FI" dirty="0"/>
              <a:t>www-osoitteet</a:t>
            </a:r>
          </a:p>
        </p:txBody>
      </p:sp>
      <p:sp>
        <p:nvSpPr>
          <p:cNvPr id="8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767943"/>
            <a:ext cx="8534400" cy="164318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aseline="0"/>
            </a:lvl1pPr>
          </a:lstStyle>
          <a:p>
            <a:r>
              <a:rPr lang="fi-FI" dirty="0">
                <a:solidFill>
                  <a:schemeClr val="bg1">
                    <a:lumMod val="50000"/>
                  </a:schemeClr>
                </a:solidFill>
              </a:rPr>
              <a:t>Etunimi Sukunimi, titteli (</a:t>
            </a:r>
            <a:r>
              <a:rPr lang="fi-FI" dirty="0" err="1">
                <a:solidFill>
                  <a:schemeClr val="bg1">
                    <a:lumMod val="50000"/>
                  </a:schemeClr>
                </a:solidFill>
              </a:rPr>
              <a:t>email</a:t>
            </a:r>
            <a:r>
              <a:rPr lang="fi-FI" dirty="0">
                <a:solidFill>
                  <a:schemeClr val="bg1">
                    <a:lumMod val="50000"/>
                  </a:schemeClr>
                </a:solidFill>
              </a:rPr>
              <a:t> 2. riville)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A1F9C6AD-BE8B-7B47-AFBE-F013790F27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51580" y="305800"/>
            <a:ext cx="4688840" cy="335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182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6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500" y="0"/>
            <a:ext cx="2730500" cy="6858000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09600" y="33845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Otsikko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664021"/>
            <a:ext cx="10972800" cy="4283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0" name="Tekstiruutu 9"/>
          <p:cNvSpPr txBox="1"/>
          <p:nvPr userDrawn="1"/>
        </p:nvSpPr>
        <p:spPr>
          <a:xfrm>
            <a:off x="609600" y="6326555"/>
            <a:ext cx="655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F55952B2-E9D1-294E-8E2F-1C09C5BA0625}" type="slidenum">
              <a:rPr lang="fi-FI" sz="1200" smtClean="0">
                <a:solidFill>
                  <a:schemeClr val="bg1">
                    <a:lumMod val="65000"/>
                  </a:schemeClr>
                </a:solidFill>
                <a:latin typeface="Open Sans light"/>
                <a:cs typeface="Open Sans light"/>
              </a:rPr>
              <a:pPr algn="l"/>
              <a:t>‹#›</a:t>
            </a:fld>
            <a:endParaRPr lang="fi-FI" sz="1200" dirty="0">
              <a:solidFill>
                <a:schemeClr val="bg1">
                  <a:lumMod val="65000"/>
                </a:schemeClr>
              </a:solidFill>
              <a:latin typeface="Open Sans light"/>
              <a:cs typeface="Open Sans light"/>
            </a:endParaRP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9FB2348A-407B-6D48-B11E-236143DB7B79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069629" y="6014869"/>
            <a:ext cx="2663559" cy="80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045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0" r:id="rId2"/>
    <p:sldLayoutId id="2147483660" r:id="rId3"/>
    <p:sldLayoutId id="2147483659" r:id="rId4"/>
    <p:sldLayoutId id="2147483655" r:id="rId5"/>
    <p:sldLayoutId id="2147483662" r:id="rId6"/>
    <p:sldLayoutId id="2147483656" r:id="rId7"/>
    <p:sldLayoutId id="2147483657" r:id="rId8"/>
    <p:sldLayoutId id="2147483661" r:id="rId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b="0" i="0" kern="1200">
          <a:solidFill>
            <a:srgbClr val="598795"/>
          </a:solidFill>
          <a:latin typeface="Dosis ExtraLight"/>
          <a:ea typeface="+mj-ea"/>
          <a:cs typeface="Dosis ExtraLight"/>
        </a:defRPr>
      </a:lvl1pPr>
    </p:titleStyle>
    <p:bodyStyle>
      <a:lvl1pPr marL="457200" indent="-457200" algn="l" defTabSz="457200" rtl="0" eaLnBrk="1" latinLnBrk="0" hangingPunct="1">
        <a:spcBef>
          <a:spcPct val="20000"/>
        </a:spcBef>
        <a:buClr>
          <a:srgbClr val="598795"/>
        </a:buClr>
        <a:buFont typeface="Arial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Open Sans light"/>
          <a:ea typeface="+mn-ea"/>
          <a:cs typeface="Open Sans light"/>
        </a:defRPr>
      </a:lvl1pPr>
      <a:lvl2pPr marL="914400" indent="-457200" algn="l" defTabSz="457200" rtl="0" eaLnBrk="1" latinLnBrk="0" hangingPunct="1">
        <a:spcBef>
          <a:spcPct val="20000"/>
        </a:spcBef>
        <a:buClr>
          <a:srgbClr val="598795"/>
        </a:buClr>
        <a:buFont typeface="Arial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Open Sans light"/>
          <a:ea typeface="+mn-ea"/>
          <a:cs typeface="Open Sans light"/>
        </a:defRPr>
      </a:lvl2pPr>
      <a:lvl3pPr marL="1257300" indent="-342900" algn="l" defTabSz="457200" rtl="0" eaLnBrk="1" latinLnBrk="0" hangingPunct="1">
        <a:spcBef>
          <a:spcPct val="20000"/>
        </a:spcBef>
        <a:buClr>
          <a:srgbClr val="598795"/>
        </a:buClr>
        <a:buFont typeface="Arial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Open Sans light"/>
          <a:ea typeface="+mn-ea"/>
          <a:cs typeface="Open Sans light"/>
        </a:defRPr>
      </a:lvl3pPr>
      <a:lvl4pPr marL="1714500" indent="-342900" algn="l" defTabSz="457200" rtl="0" eaLnBrk="1" latinLnBrk="0" hangingPunct="1">
        <a:spcBef>
          <a:spcPct val="20000"/>
        </a:spcBef>
        <a:buClr>
          <a:srgbClr val="598795"/>
        </a:buClr>
        <a:buFont typeface="Arial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Open Sans light"/>
          <a:ea typeface="+mn-ea"/>
          <a:cs typeface="Open Sans light"/>
        </a:defRPr>
      </a:lvl4pPr>
      <a:lvl5pPr marL="2171700" indent="-342900" algn="l" defTabSz="457200" rtl="0" eaLnBrk="1" latinLnBrk="0" hangingPunct="1">
        <a:spcBef>
          <a:spcPct val="20000"/>
        </a:spcBef>
        <a:buClr>
          <a:srgbClr val="598795"/>
        </a:buClr>
        <a:buFont typeface="Arial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Open Sans light"/>
          <a:ea typeface="+mn-ea"/>
          <a:cs typeface="Open Sans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500" y="0"/>
            <a:ext cx="2730500" cy="6858000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09600" y="33845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Otsikko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664021"/>
            <a:ext cx="10972800" cy="4283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0" name="Tekstiruutu 9"/>
          <p:cNvSpPr txBox="1"/>
          <p:nvPr userDrawn="1"/>
        </p:nvSpPr>
        <p:spPr>
          <a:xfrm>
            <a:off x="609600" y="6326555"/>
            <a:ext cx="655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F55952B2-E9D1-294E-8E2F-1C09C5BA0625}" type="slidenum">
              <a:rPr lang="fi-FI" sz="1200" smtClean="0">
                <a:solidFill>
                  <a:schemeClr val="bg1">
                    <a:lumMod val="65000"/>
                  </a:schemeClr>
                </a:solidFill>
                <a:latin typeface="Open Sans light"/>
                <a:cs typeface="Open Sans light"/>
              </a:rPr>
              <a:pPr algn="l"/>
              <a:t>‹#›</a:t>
            </a:fld>
            <a:endParaRPr lang="fi-FI" sz="1200" dirty="0">
              <a:solidFill>
                <a:schemeClr val="bg1">
                  <a:lumMod val="65000"/>
                </a:schemeClr>
              </a:solidFill>
              <a:latin typeface="Open Sans light"/>
              <a:cs typeface="Open Sans light"/>
            </a:endParaRP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9FB2348A-407B-6D48-B11E-236143DB7B7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069629" y="6014869"/>
            <a:ext cx="2663559" cy="80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217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b="0" i="0" kern="1200">
          <a:solidFill>
            <a:srgbClr val="598795"/>
          </a:solidFill>
          <a:latin typeface="Dosis ExtraLight"/>
          <a:ea typeface="+mj-ea"/>
          <a:cs typeface="Dosis ExtraLight"/>
        </a:defRPr>
      </a:lvl1pPr>
    </p:titleStyle>
    <p:bodyStyle>
      <a:lvl1pPr marL="457200" indent="-457200" algn="l" defTabSz="457200" rtl="0" eaLnBrk="1" latinLnBrk="0" hangingPunct="1">
        <a:spcBef>
          <a:spcPct val="20000"/>
        </a:spcBef>
        <a:buClr>
          <a:srgbClr val="598795"/>
        </a:buClr>
        <a:buFont typeface="Arial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Open Sans light"/>
          <a:ea typeface="+mn-ea"/>
          <a:cs typeface="Open Sans light"/>
        </a:defRPr>
      </a:lvl1pPr>
      <a:lvl2pPr marL="914400" indent="-457200" algn="l" defTabSz="457200" rtl="0" eaLnBrk="1" latinLnBrk="0" hangingPunct="1">
        <a:spcBef>
          <a:spcPct val="20000"/>
        </a:spcBef>
        <a:buClr>
          <a:srgbClr val="598795"/>
        </a:buClr>
        <a:buFont typeface="Arial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Open Sans light"/>
          <a:ea typeface="+mn-ea"/>
          <a:cs typeface="Open Sans light"/>
        </a:defRPr>
      </a:lvl2pPr>
      <a:lvl3pPr marL="1257300" indent="-342900" algn="l" defTabSz="457200" rtl="0" eaLnBrk="1" latinLnBrk="0" hangingPunct="1">
        <a:spcBef>
          <a:spcPct val="20000"/>
        </a:spcBef>
        <a:buClr>
          <a:srgbClr val="598795"/>
        </a:buClr>
        <a:buFont typeface="Arial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Open Sans light"/>
          <a:ea typeface="+mn-ea"/>
          <a:cs typeface="Open Sans light"/>
        </a:defRPr>
      </a:lvl3pPr>
      <a:lvl4pPr marL="1714500" indent="-342900" algn="l" defTabSz="457200" rtl="0" eaLnBrk="1" latinLnBrk="0" hangingPunct="1">
        <a:spcBef>
          <a:spcPct val="20000"/>
        </a:spcBef>
        <a:buClr>
          <a:srgbClr val="598795"/>
        </a:buClr>
        <a:buFont typeface="Arial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Open Sans light"/>
          <a:ea typeface="+mn-ea"/>
          <a:cs typeface="Open Sans light"/>
        </a:defRPr>
      </a:lvl4pPr>
      <a:lvl5pPr marL="2171700" indent="-342900" algn="l" defTabSz="457200" rtl="0" eaLnBrk="1" latinLnBrk="0" hangingPunct="1">
        <a:spcBef>
          <a:spcPct val="20000"/>
        </a:spcBef>
        <a:buClr>
          <a:srgbClr val="598795"/>
        </a:buClr>
        <a:buFont typeface="Arial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Open Sans light"/>
          <a:ea typeface="+mn-ea"/>
          <a:cs typeface="Open Sans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500" y="0"/>
            <a:ext cx="2730500" cy="6858000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09600" y="33845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Otsikko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664021"/>
            <a:ext cx="10972800" cy="4283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0" name="Tekstiruutu 9"/>
          <p:cNvSpPr txBox="1"/>
          <p:nvPr userDrawn="1"/>
        </p:nvSpPr>
        <p:spPr>
          <a:xfrm>
            <a:off x="609600" y="6326555"/>
            <a:ext cx="655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F55952B2-E9D1-294E-8E2F-1C09C5BA0625}" type="slidenum">
              <a:rPr lang="fi-FI" sz="1200" smtClean="0">
                <a:solidFill>
                  <a:schemeClr val="bg1">
                    <a:lumMod val="65000"/>
                  </a:schemeClr>
                </a:solidFill>
                <a:latin typeface="Open Sans light"/>
                <a:cs typeface="Open Sans light"/>
              </a:rPr>
              <a:pPr algn="l"/>
              <a:t>‹#›</a:t>
            </a:fld>
            <a:endParaRPr lang="fi-FI" sz="1200" dirty="0">
              <a:solidFill>
                <a:schemeClr val="bg1">
                  <a:lumMod val="65000"/>
                </a:schemeClr>
              </a:solidFill>
              <a:latin typeface="Open Sans light"/>
              <a:cs typeface="Open Sans light"/>
            </a:endParaRPr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741" y="6020645"/>
            <a:ext cx="2100447" cy="79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109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b="0" i="0" kern="1200">
          <a:solidFill>
            <a:srgbClr val="598795"/>
          </a:solidFill>
          <a:latin typeface="Dosis ExtraLight"/>
          <a:ea typeface="+mj-ea"/>
          <a:cs typeface="Dosis ExtraLight"/>
        </a:defRPr>
      </a:lvl1pPr>
    </p:titleStyle>
    <p:bodyStyle>
      <a:lvl1pPr marL="457200" indent="-457200" algn="l" defTabSz="457200" rtl="0" eaLnBrk="1" latinLnBrk="0" hangingPunct="1">
        <a:spcBef>
          <a:spcPct val="20000"/>
        </a:spcBef>
        <a:buClr>
          <a:srgbClr val="598795"/>
        </a:buClr>
        <a:buFont typeface="Arial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Open Sans light"/>
          <a:ea typeface="+mn-ea"/>
          <a:cs typeface="Open Sans light"/>
        </a:defRPr>
      </a:lvl1pPr>
      <a:lvl2pPr marL="914400" indent="-457200" algn="l" defTabSz="457200" rtl="0" eaLnBrk="1" latinLnBrk="0" hangingPunct="1">
        <a:spcBef>
          <a:spcPct val="20000"/>
        </a:spcBef>
        <a:buClr>
          <a:srgbClr val="598795"/>
        </a:buClr>
        <a:buFont typeface="Arial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Open Sans light"/>
          <a:ea typeface="+mn-ea"/>
          <a:cs typeface="Open Sans light"/>
        </a:defRPr>
      </a:lvl2pPr>
      <a:lvl3pPr marL="1257300" indent="-342900" algn="l" defTabSz="457200" rtl="0" eaLnBrk="1" latinLnBrk="0" hangingPunct="1">
        <a:spcBef>
          <a:spcPct val="20000"/>
        </a:spcBef>
        <a:buClr>
          <a:srgbClr val="598795"/>
        </a:buClr>
        <a:buFont typeface="Arial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Open Sans light"/>
          <a:ea typeface="+mn-ea"/>
          <a:cs typeface="Open Sans light"/>
        </a:defRPr>
      </a:lvl3pPr>
      <a:lvl4pPr marL="1714500" indent="-342900" algn="l" defTabSz="457200" rtl="0" eaLnBrk="1" latinLnBrk="0" hangingPunct="1">
        <a:spcBef>
          <a:spcPct val="20000"/>
        </a:spcBef>
        <a:buClr>
          <a:srgbClr val="598795"/>
        </a:buClr>
        <a:buFont typeface="Arial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Open Sans light"/>
          <a:ea typeface="+mn-ea"/>
          <a:cs typeface="Open Sans light"/>
        </a:defRPr>
      </a:lvl4pPr>
      <a:lvl5pPr marL="2171700" indent="-342900" algn="l" defTabSz="457200" rtl="0" eaLnBrk="1" latinLnBrk="0" hangingPunct="1">
        <a:spcBef>
          <a:spcPct val="20000"/>
        </a:spcBef>
        <a:buClr>
          <a:srgbClr val="598795"/>
        </a:buClr>
        <a:buFont typeface="Arial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Open Sans light"/>
          <a:ea typeface="+mn-ea"/>
          <a:cs typeface="Open Sans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1B8B9F92-E9A3-45E8-8CFE-FED13EC07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38DC68E-8937-4C19-9727-2BF2E0223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B3C0C2-BE31-4603-8600-BBEA01D959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84CB3-DE29-4C83-9E68-0C1AFE8A896A}" type="datetimeFigureOut">
              <a:rPr lang="fi-FI" smtClean="0"/>
              <a:t>7.2.2020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0F435B9-DEA5-4E85-8566-D83EFC5E1D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AFA95D6-BFDB-482B-A083-5C0FB94B9F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15554-6A29-4E21-8538-A6F1C6C54F3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80570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500" y="0"/>
            <a:ext cx="2730500" cy="6858000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09600" y="33845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Otsikko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664021"/>
            <a:ext cx="10972800" cy="4283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0" name="Tekstiruutu 9"/>
          <p:cNvSpPr txBox="1"/>
          <p:nvPr userDrawn="1"/>
        </p:nvSpPr>
        <p:spPr>
          <a:xfrm>
            <a:off x="609600" y="6326555"/>
            <a:ext cx="655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F55952B2-E9D1-294E-8E2F-1C09C5BA0625}" type="slidenum">
              <a:rPr lang="fi-FI" sz="1200" smtClean="0">
                <a:solidFill>
                  <a:schemeClr val="bg1">
                    <a:lumMod val="65000"/>
                  </a:schemeClr>
                </a:solidFill>
                <a:latin typeface="Open Sans light"/>
                <a:cs typeface="Open Sans light"/>
              </a:rPr>
              <a:pPr algn="l"/>
              <a:t>‹#›</a:t>
            </a:fld>
            <a:endParaRPr lang="fi-FI" sz="1200" dirty="0">
              <a:solidFill>
                <a:schemeClr val="bg1">
                  <a:lumMod val="65000"/>
                </a:schemeClr>
              </a:solidFill>
              <a:latin typeface="Open Sans light"/>
              <a:cs typeface="Open Sans light"/>
            </a:endParaRP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9FB2348A-407B-6D48-B11E-236143DB7B7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069629" y="6014869"/>
            <a:ext cx="2663559" cy="80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224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400" b="0" i="0" kern="1200">
          <a:solidFill>
            <a:srgbClr val="598795"/>
          </a:solidFill>
          <a:latin typeface="Dosis ExtraLight"/>
          <a:ea typeface="+mj-ea"/>
          <a:cs typeface="Dosis ExtraLight"/>
        </a:defRPr>
      </a:lvl1pPr>
    </p:titleStyle>
    <p:bodyStyle>
      <a:lvl1pPr marL="457200" indent="-457200" algn="l" defTabSz="457200" rtl="0" eaLnBrk="1" latinLnBrk="0" hangingPunct="1">
        <a:spcBef>
          <a:spcPct val="20000"/>
        </a:spcBef>
        <a:buClr>
          <a:srgbClr val="598795"/>
        </a:buClr>
        <a:buFont typeface="Arial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Open Sans light"/>
          <a:ea typeface="+mn-ea"/>
          <a:cs typeface="Open Sans light"/>
        </a:defRPr>
      </a:lvl1pPr>
      <a:lvl2pPr marL="914400" indent="-457200" algn="l" defTabSz="457200" rtl="0" eaLnBrk="1" latinLnBrk="0" hangingPunct="1">
        <a:spcBef>
          <a:spcPct val="20000"/>
        </a:spcBef>
        <a:buClr>
          <a:srgbClr val="598795"/>
        </a:buClr>
        <a:buFont typeface="Arial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Open Sans light"/>
          <a:ea typeface="+mn-ea"/>
          <a:cs typeface="Open Sans light"/>
        </a:defRPr>
      </a:lvl2pPr>
      <a:lvl3pPr marL="1257300" indent="-342900" algn="l" defTabSz="457200" rtl="0" eaLnBrk="1" latinLnBrk="0" hangingPunct="1">
        <a:spcBef>
          <a:spcPct val="20000"/>
        </a:spcBef>
        <a:buClr>
          <a:srgbClr val="598795"/>
        </a:buClr>
        <a:buFont typeface="Arial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Open Sans light"/>
          <a:ea typeface="+mn-ea"/>
          <a:cs typeface="Open Sans light"/>
        </a:defRPr>
      </a:lvl3pPr>
      <a:lvl4pPr marL="1714500" indent="-342900" algn="l" defTabSz="457200" rtl="0" eaLnBrk="1" latinLnBrk="0" hangingPunct="1">
        <a:spcBef>
          <a:spcPct val="20000"/>
        </a:spcBef>
        <a:buClr>
          <a:srgbClr val="598795"/>
        </a:buClr>
        <a:buFont typeface="Arial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Open Sans light"/>
          <a:ea typeface="+mn-ea"/>
          <a:cs typeface="Open Sans light"/>
        </a:defRPr>
      </a:lvl4pPr>
      <a:lvl5pPr marL="2171700" indent="-342900" algn="l" defTabSz="457200" rtl="0" eaLnBrk="1" latinLnBrk="0" hangingPunct="1">
        <a:spcBef>
          <a:spcPct val="20000"/>
        </a:spcBef>
        <a:buClr>
          <a:srgbClr val="598795"/>
        </a:buClr>
        <a:buFont typeface="Arial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Open Sans light"/>
          <a:ea typeface="+mn-ea"/>
          <a:cs typeface="Open Sans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500" y="0"/>
            <a:ext cx="2730500" cy="6858000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09600" y="33845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Otsikko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664021"/>
            <a:ext cx="10972800" cy="4283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0" name="Tekstiruutu 9"/>
          <p:cNvSpPr txBox="1"/>
          <p:nvPr/>
        </p:nvSpPr>
        <p:spPr>
          <a:xfrm>
            <a:off x="609600" y="6326555"/>
            <a:ext cx="655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F55952B2-E9D1-294E-8E2F-1C09C5BA0625}" type="slidenum">
              <a:rPr lang="fi-FI" sz="1200" smtClean="0">
                <a:solidFill>
                  <a:schemeClr val="bg1">
                    <a:lumMod val="65000"/>
                  </a:schemeClr>
                </a:solidFill>
                <a:latin typeface="Open Sans light"/>
                <a:cs typeface="Open Sans light"/>
              </a:rPr>
              <a:pPr algn="l"/>
              <a:t>‹#›</a:t>
            </a:fld>
            <a:endParaRPr lang="fi-FI" sz="1200" dirty="0">
              <a:solidFill>
                <a:schemeClr val="bg1">
                  <a:lumMod val="65000"/>
                </a:schemeClr>
              </a:solidFill>
              <a:latin typeface="Open Sans light"/>
              <a:cs typeface="Open Sans light"/>
            </a:endParaRP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9FB2348A-407B-6D48-B11E-236143DB7B7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069629" y="6014869"/>
            <a:ext cx="2663559" cy="80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629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b="0" i="0" kern="1200">
          <a:solidFill>
            <a:srgbClr val="598795"/>
          </a:solidFill>
          <a:latin typeface="Dosis ExtraLight"/>
          <a:ea typeface="+mj-ea"/>
          <a:cs typeface="Dosis ExtraLight"/>
        </a:defRPr>
      </a:lvl1pPr>
    </p:titleStyle>
    <p:bodyStyle>
      <a:lvl1pPr marL="457200" indent="-457200" algn="l" defTabSz="457200" rtl="0" eaLnBrk="1" latinLnBrk="0" hangingPunct="1">
        <a:spcBef>
          <a:spcPct val="20000"/>
        </a:spcBef>
        <a:buClr>
          <a:srgbClr val="598795"/>
        </a:buClr>
        <a:buFont typeface="Arial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Open Sans light"/>
          <a:ea typeface="+mn-ea"/>
          <a:cs typeface="Open Sans light"/>
        </a:defRPr>
      </a:lvl1pPr>
      <a:lvl2pPr marL="914400" indent="-457200" algn="l" defTabSz="457200" rtl="0" eaLnBrk="1" latinLnBrk="0" hangingPunct="1">
        <a:spcBef>
          <a:spcPct val="20000"/>
        </a:spcBef>
        <a:buClr>
          <a:srgbClr val="598795"/>
        </a:buClr>
        <a:buFont typeface="Arial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Open Sans light"/>
          <a:ea typeface="+mn-ea"/>
          <a:cs typeface="Open Sans light"/>
        </a:defRPr>
      </a:lvl2pPr>
      <a:lvl3pPr marL="1257300" indent="-342900" algn="l" defTabSz="457200" rtl="0" eaLnBrk="1" latinLnBrk="0" hangingPunct="1">
        <a:spcBef>
          <a:spcPct val="20000"/>
        </a:spcBef>
        <a:buClr>
          <a:srgbClr val="598795"/>
        </a:buClr>
        <a:buFont typeface="Arial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Open Sans light"/>
          <a:ea typeface="+mn-ea"/>
          <a:cs typeface="Open Sans light"/>
        </a:defRPr>
      </a:lvl3pPr>
      <a:lvl4pPr marL="1714500" indent="-342900" algn="l" defTabSz="457200" rtl="0" eaLnBrk="1" latinLnBrk="0" hangingPunct="1">
        <a:spcBef>
          <a:spcPct val="20000"/>
        </a:spcBef>
        <a:buClr>
          <a:srgbClr val="598795"/>
        </a:buClr>
        <a:buFont typeface="Arial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Open Sans light"/>
          <a:ea typeface="+mn-ea"/>
          <a:cs typeface="Open Sans light"/>
        </a:defRPr>
      </a:lvl4pPr>
      <a:lvl5pPr marL="2171700" indent="-342900" algn="l" defTabSz="457200" rtl="0" eaLnBrk="1" latinLnBrk="0" hangingPunct="1">
        <a:spcBef>
          <a:spcPct val="20000"/>
        </a:spcBef>
        <a:buClr>
          <a:srgbClr val="598795"/>
        </a:buClr>
        <a:buFont typeface="Arial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Open Sans light"/>
          <a:ea typeface="+mn-ea"/>
          <a:cs typeface="Open Sans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mailto:juha.kaakinen@ysaatio.fi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otsikko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i-FI" dirty="0"/>
              <a:t>CEO Juha Kaakinen</a:t>
            </a:r>
          </a:p>
          <a:p>
            <a:r>
              <a:rPr lang="fi-FI" dirty="0"/>
              <a:t>UN, New York</a:t>
            </a:r>
          </a:p>
          <a:p>
            <a:r>
              <a:rPr lang="fi-FI" dirty="0"/>
              <a:t>12.2.2020</a:t>
            </a:r>
          </a:p>
        </p:txBody>
      </p:sp>
      <p:sp>
        <p:nvSpPr>
          <p:cNvPr id="3" name="Otsikko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 </a:t>
            </a:r>
            <a:r>
              <a:rPr lang="fi-FI" dirty="0" err="1"/>
              <a:t>Ending</a:t>
            </a:r>
            <a:r>
              <a:rPr lang="fi-FI" dirty="0"/>
              <a:t> </a:t>
            </a:r>
            <a:r>
              <a:rPr lang="fi-FI" dirty="0" err="1"/>
              <a:t>Homelessness</a:t>
            </a:r>
            <a:r>
              <a:rPr lang="fi-FI" dirty="0"/>
              <a:t> is </a:t>
            </a:r>
            <a:r>
              <a:rPr lang="fi-FI" dirty="0" err="1"/>
              <a:t>possible</a:t>
            </a:r>
            <a:r>
              <a:rPr lang="fi-FI" dirty="0"/>
              <a:t>;</a:t>
            </a:r>
            <a:br>
              <a:rPr lang="fi-FI" dirty="0"/>
            </a:b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approach</a:t>
            </a:r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40206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err="1">
                <a:solidFill>
                  <a:srgbClr val="598795"/>
                </a:solidFill>
                <a:latin typeface="Dosis ExtraLight" panose="02010203020202060003" pitchFamily="2" charset="0"/>
              </a:rPr>
              <a:t>What</a:t>
            </a:r>
            <a:r>
              <a:rPr lang="fi-FI" dirty="0">
                <a:solidFill>
                  <a:srgbClr val="598795"/>
                </a:solidFill>
                <a:latin typeface="Dosis ExtraLight" panose="02010203020202060003" pitchFamily="2" charset="0"/>
              </a:rPr>
              <a:t> is </a:t>
            </a:r>
            <a:r>
              <a:rPr lang="fi-FI" dirty="0" err="1">
                <a:solidFill>
                  <a:srgbClr val="598795"/>
                </a:solidFill>
                <a:latin typeface="Dosis ExtraLight" panose="02010203020202060003" pitchFamily="2" charset="0"/>
              </a:rPr>
              <a:t>needed</a:t>
            </a:r>
            <a:r>
              <a:rPr lang="fi-FI" dirty="0">
                <a:solidFill>
                  <a:srgbClr val="598795"/>
                </a:solidFill>
                <a:latin typeface="Dosis ExtraLight" panose="02010203020202060003" pitchFamily="2" charset="0"/>
              </a:rPr>
              <a:t> to </a:t>
            </a:r>
            <a:r>
              <a:rPr lang="fi-FI" dirty="0" err="1">
                <a:solidFill>
                  <a:srgbClr val="598795"/>
                </a:solidFill>
                <a:latin typeface="Dosis ExtraLight" panose="02010203020202060003" pitchFamily="2" charset="0"/>
              </a:rPr>
              <a:t>end</a:t>
            </a:r>
            <a:r>
              <a:rPr lang="fi-FI" dirty="0">
                <a:solidFill>
                  <a:srgbClr val="598795"/>
                </a:solidFill>
                <a:latin typeface="Dosis ExtraLight" panose="02010203020202060003" pitchFamily="2" charset="0"/>
              </a:rPr>
              <a:t> </a:t>
            </a:r>
            <a:r>
              <a:rPr lang="fi-FI" dirty="0" err="1">
                <a:solidFill>
                  <a:srgbClr val="598795"/>
                </a:solidFill>
                <a:latin typeface="Dosis ExtraLight" panose="02010203020202060003" pitchFamily="2" charset="0"/>
              </a:rPr>
              <a:t>homelessness</a:t>
            </a:r>
            <a:r>
              <a:rPr lang="fi-FI" dirty="0">
                <a:solidFill>
                  <a:srgbClr val="598795"/>
                </a:solidFill>
                <a:latin typeface="Dosis ExtraLight" panose="02010203020202060003" pitchFamily="2" charset="0"/>
              </a:rPr>
              <a:t>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b="1" dirty="0" err="1">
                <a:solidFill>
                  <a:srgbClr val="585852"/>
                </a:solidFill>
              </a:rPr>
              <a:t>Political</a:t>
            </a:r>
            <a:r>
              <a:rPr lang="fi-FI" b="1" dirty="0">
                <a:solidFill>
                  <a:srgbClr val="585852"/>
                </a:solidFill>
              </a:rPr>
              <a:t> </a:t>
            </a:r>
            <a:r>
              <a:rPr lang="fi-FI" b="1" dirty="0" err="1">
                <a:solidFill>
                  <a:srgbClr val="585852"/>
                </a:solidFill>
              </a:rPr>
              <a:t>will</a:t>
            </a:r>
            <a:endParaRPr lang="fi-FI" b="1" dirty="0">
              <a:solidFill>
                <a:srgbClr val="585852"/>
              </a:solidFill>
            </a:endParaRPr>
          </a:p>
          <a:p>
            <a:r>
              <a:rPr lang="fi-FI" b="1" dirty="0" err="1">
                <a:solidFill>
                  <a:srgbClr val="585852"/>
                </a:solidFill>
              </a:rPr>
              <a:t>Housing</a:t>
            </a:r>
            <a:r>
              <a:rPr lang="fi-FI" b="1" dirty="0">
                <a:solidFill>
                  <a:srgbClr val="585852"/>
                </a:solidFill>
              </a:rPr>
              <a:t> </a:t>
            </a:r>
            <a:r>
              <a:rPr lang="fi-FI" b="1" dirty="0" err="1">
                <a:solidFill>
                  <a:srgbClr val="585852"/>
                </a:solidFill>
              </a:rPr>
              <a:t>First</a:t>
            </a:r>
            <a:r>
              <a:rPr lang="fi-FI" b="1" dirty="0">
                <a:solidFill>
                  <a:srgbClr val="585852"/>
                </a:solidFill>
              </a:rPr>
              <a:t> </a:t>
            </a:r>
            <a:r>
              <a:rPr lang="fi-FI" dirty="0">
                <a:solidFill>
                  <a:srgbClr val="585852"/>
                </a:solidFill>
              </a:rPr>
              <a:t>as </a:t>
            </a:r>
            <a:r>
              <a:rPr lang="fi-FI" dirty="0" err="1">
                <a:solidFill>
                  <a:srgbClr val="585852"/>
                </a:solidFill>
              </a:rPr>
              <a:t>the</a:t>
            </a:r>
            <a:r>
              <a:rPr lang="fi-FI" dirty="0">
                <a:solidFill>
                  <a:srgbClr val="585852"/>
                </a:solidFill>
              </a:rPr>
              <a:t> </a:t>
            </a:r>
            <a:r>
              <a:rPr lang="fi-FI" dirty="0" err="1">
                <a:solidFill>
                  <a:srgbClr val="585852"/>
                </a:solidFill>
              </a:rPr>
              <a:t>mainstream</a:t>
            </a:r>
            <a:r>
              <a:rPr lang="fi-FI" dirty="0">
                <a:solidFill>
                  <a:srgbClr val="585852"/>
                </a:solidFill>
              </a:rPr>
              <a:t> </a:t>
            </a:r>
            <a:r>
              <a:rPr lang="fi-FI" dirty="0" err="1">
                <a:solidFill>
                  <a:srgbClr val="585852"/>
                </a:solidFill>
              </a:rPr>
              <a:t>policy</a:t>
            </a:r>
            <a:r>
              <a:rPr lang="fi-FI" dirty="0">
                <a:solidFill>
                  <a:srgbClr val="585852"/>
                </a:solidFill>
              </a:rPr>
              <a:t>, as a </a:t>
            </a:r>
            <a:r>
              <a:rPr lang="fi-FI" dirty="0" err="1">
                <a:solidFill>
                  <a:srgbClr val="585852"/>
                </a:solidFill>
              </a:rPr>
              <a:t>systemic</a:t>
            </a:r>
            <a:r>
              <a:rPr lang="fi-FI" dirty="0">
                <a:solidFill>
                  <a:srgbClr val="585852"/>
                </a:solidFill>
              </a:rPr>
              <a:t> </a:t>
            </a:r>
            <a:r>
              <a:rPr lang="fi-FI" dirty="0" err="1">
                <a:solidFill>
                  <a:srgbClr val="585852"/>
                </a:solidFill>
              </a:rPr>
              <a:t>model</a:t>
            </a:r>
            <a:endParaRPr lang="fi-FI" dirty="0">
              <a:solidFill>
                <a:srgbClr val="585852"/>
              </a:solidFill>
            </a:endParaRPr>
          </a:p>
          <a:p>
            <a:r>
              <a:rPr lang="fi-FI" b="1" dirty="0" err="1">
                <a:solidFill>
                  <a:srgbClr val="585852"/>
                </a:solidFill>
              </a:rPr>
              <a:t>From</a:t>
            </a:r>
            <a:r>
              <a:rPr lang="fi-FI" b="1" dirty="0">
                <a:solidFill>
                  <a:srgbClr val="585852"/>
                </a:solidFill>
              </a:rPr>
              <a:t> </a:t>
            </a:r>
            <a:r>
              <a:rPr lang="fi-FI" b="1" dirty="0" err="1">
                <a:solidFill>
                  <a:srgbClr val="585852"/>
                </a:solidFill>
              </a:rPr>
              <a:t>temporary</a:t>
            </a:r>
            <a:r>
              <a:rPr lang="fi-FI" b="1" dirty="0">
                <a:solidFill>
                  <a:srgbClr val="585852"/>
                </a:solidFill>
              </a:rPr>
              <a:t> to </a:t>
            </a:r>
            <a:r>
              <a:rPr lang="fi-FI" b="1" dirty="0" err="1">
                <a:solidFill>
                  <a:srgbClr val="585852"/>
                </a:solidFill>
              </a:rPr>
              <a:t>permanent</a:t>
            </a:r>
            <a:r>
              <a:rPr lang="fi-FI" dirty="0">
                <a:solidFill>
                  <a:srgbClr val="585852"/>
                </a:solidFill>
              </a:rPr>
              <a:t> </a:t>
            </a:r>
            <a:r>
              <a:rPr lang="fi-FI" dirty="0" err="1">
                <a:solidFill>
                  <a:srgbClr val="585852"/>
                </a:solidFill>
              </a:rPr>
              <a:t>housing</a:t>
            </a:r>
            <a:r>
              <a:rPr lang="fi-FI" dirty="0">
                <a:solidFill>
                  <a:srgbClr val="585852"/>
                </a:solidFill>
              </a:rPr>
              <a:t> </a:t>
            </a:r>
            <a:r>
              <a:rPr lang="fi-FI" dirty="0" err="1">
                <a:solidFill>
                  <a:srgbClr val="585852"/>
                </a:solidFill>
              </a:rPr>
              <a:t>solutions</a:t>
            </a:r>
            <a:endParaRPr lang="fi-FI" dirty="0">
              <a:solidFill>
                <a:srgbClr val="585852"/>
              </a:solidFill>
            </a:endParaRPr>
          </a:p>
          <a:p>
            <a:r>
              <a:rPr lang="fi-FI" b="1" dirty="0" err="1">
                <a:solidFill>
                  <a:srgbClr val="585852"/>
                </a:solidFill>
              </a:rPr>
              <a:t>Alternative</a:t>
            </a:r>
            <a:r>
              <a:rPr lang="fi-FI" dirty="0">
                <a:solidFill>
                  <a:srgbClr val="585852"/>
                </a:solidFill>
              </a:rPr>
              <a:t> </a:t>
            </a:r>
            <a:r>
              <a:rPr lang="fi-FI" dirty="0" err="1">
                <a:solidFill>
                  <a:srgbClr val="585852"/>
                </a:solidFill>
              </a:rPr>
              <a:t>housing</a:t>
            </a:r>
            <a:r>
              <a:rPr lang="fi-FI" dirty="0">
                <a:solidFill>
                  <a:srgbClr val="585852"/>
                </a:solidFill>
              </a:rPr>
              <a:t> </a:t>
            </a:r>
            <a:r>
              <a:rPr lang="fi-FI" dirty="0" err="1">
                <a:solidFill>
                  <a:srgbClr val="585852"/>
                </a:solidFill>
              </a:rPr>
              <a:t>solutions</a:t>
            </a:r>
            <a:r>
              <a:rPr lang="fi-FI" dirty="0">
                <a:solidFill>
                  <a:srgbClr val="585852"/>
                </a:solidFill>
              </a:rPr>
              <a:t> and </a:t>
            </a:r>
            <a:r>
              <a:rPr lang="fi-FI" dirty="0" err="1">
                <a:solidFill>
                  <a:srgbClr val="585852"/>
                </a:solidFill>
              </a:rPr>
              <a:t>tailor</a:t>
            </a:r>
            <a:r>
              <a:rPr lang="fi-FI" dirty="0">
                <a:solidFill>
                  <a:srgbClr val="585852"/>
                </a:solidFill>
              </a:rPr>
              <a:t>-made </a:t>
            </a:r>
            <a:r>
              <a:rPr lang="fi-FI" dirty="0" err="1">
                <a:solidFill>
                  <a:srgbClr val="585852"/>
                </a:solidFill>
              </a:rPr>
              <a:t>support</a:t>
            </a:r>
            <a:endParaRPr lang="fi-FI" dirty="0">
              <a:solidFill>
                <a:srgbClr val="585852"/>
              </a:solidFill>
            </a:endParaRPr>
          </a:p>
          <a:p>
            <a:r>
              <a:rPr lang="fi-FI" b="1" dirty="0" err="1">
                <a:solidFill>
                  <a:srgbClr val="585852"/>
                </a:solidFill>
              </a:rPr>
              <a:t>Affordable</a:t>
            </a:r>
            <a:r>
              <a:rPr lang="fi-FI" b="1" dirty="0">
                <a:solidFill>
                  <a:srgbClr val="585852"/>
                </a:solidFill>
              </a:rPr>
              <a:t> </a:t>
            </a:r>
            <a:r>
              <a:rPr lang="fi-FI" dirty="0" err="1">
                <a:solidFill>
                  <a:srgbClr val="585852"/>
                </a:solidFill>
              </a:rPr>
              <a:t>social</a:t>
            </a:r>
            <a:r>
              <a:rPr lang="fi-FI" dirty="0">
                <a:solidFill>
                  <a:srgbClr val="585852"/>
                </a:solidFill>
              </a:rPr>
              <a:t> </a:t>
            </a:r>
            <a:r>
              <a:rPr lang="fi-FI" dirty="0" err="1">
                <a:solidFill>
                  <a:srgbClr val="585852"/>
                </a:solidFill>
              </a:rPr>
              <a:t>housing</a:t>
            </a:r>
            <a:r>
              <a:rPr lang="fi-FI" dirty="0">
                <a:solidFill>
                  <a:srgbClr val="585852"/>
                </a:solidFill>
              </a:rPr>
              <a:t> (</a:t>
            </a:r>
            <a:r>
              <a:rPr lang="fi-FI" dirty="0" err="1">
                <a:solidFill>
                  <a:srgbClr val="585852"/>
                </a:solidFill>
              </a:rPr>
              <a:t>structural</a:t>
            </a:r>
            <a:r>
              <a:rPr lang="fi-FI" dirty="0">
                <a:solidFill>
                  <a:srgbClr val="585852"/>
                </a:solidFill>
              </a:rPr>
              <a:t> prevention)</a:t>
            </a:r>
          </a:p>
          <a:p>
            <a:r>
              <a:rPr lang="fi-FI" dirty="0">
                <a:solidFill>
                  <a:srgbClr val="585852"/>
                </a:solidFill>
              </a:rPr>
              <a:t>Method of </a:t>
            </a:r>
            <a:r>
              <a:rPr lang="fi-FI" dirty="0" err="1">
                <a:solidFill>
                  <a:srgbClr val="585852"/>
                </a:solidFill>
              </a:rPr>
              <a:t>implementation</a:t>
            </a:r>
            <a:r>
              <a:rPr lang="fi-FI" dirty="0">
                <a:solidFill>
                  <a:srgbClr val="585852"/>
                </a:solidFill>
              </a:rPr>
              <a:t>:</a:t>
            </a:r>
          </a:p>
          <a:p>
            <a:pPr lvl="1"/>
            <a:r>
              <a:rPr lang="fi-FI" dirty="0">
                <a:solidFill>
                  <a:srgbClr val="585852"/>
                </a:solidFill>
              </a:rPr>
              <a:t>Wide </a:t>
            </a:r>
            <a:r>
              <a:rPr lang="fi-FI" dirty="0" err="1">
                <a:solidFill>
                  <a:srgbClr val="585852"/>
                </a:solidFill>
              </a:rPr>
              <a:t>partnership</a:t>
            </a:r>
            <a:endParaRPr lang="fi-FI" dirty="0">
              <a:solidFill>
                <a:srgbClr val="585852"/>
              </a:solidFill>
            </a:endParaRPr>
          </a:p>
          <a:p>
            <a:pPr lvl="1"/>
            <a:r>
              <a:rPr lang="fi-FI" dirty="0" err="1">
                <a:solidFill>
                  <a:srgbClr val="585852"/>
                </a:solidFill>
              </a:rPr>
              <a:t>Concrete</a:t>
            </a:r>
            <a:r>
              <a:rPr lang="fi-FI" dirty="0">
                <a:solidFill>
                  <a:srgbClr val="585852"/>
                </a:solidFill>
              </a:rPr>
              <a:t> </a:t>
            </a:r>
            <a:r>
              <a:rPr lang="fi-FI" dirty="0" err="1">
                <a:solidFill>
                  <a:srgbClr val="585852"/>
                </a:solidFill>
              </a:rPr>
              <a:t>measurable</a:t>
            </a:r>
            <a:r>
              <a:rPr lang="fi-FI" dirty="0">
                <a:solidFill>
                  <a:srgbClr val="585852"/>
                </a:solidFill>
              </a:rPr>
              <a:t> </a:t>
            </a:r>
            <a:r>
              <a:rPr lang="fi-FI" dirty="0" err="1">
                <a:solidFill>
                  <a:srgbClr val="585852"/>
                </a:solidFill>
              </a:rPr>
              <a:t>quantitative</a:t>
            </a:r>
            <a:r>
              <a:rPr lang="fi-FI" dirty="0">
                <a:solidFill>
                  <a:srgbClr val="585852"/>
                </a:solidFill>
              </a:rPr>
              <a:t> </a:t>
            </a:r>
            <a:r>
              <a:rPr lang="fi-FI" dirty="0" err="1">
                <a:solidFill>
                  <a:srgbClr val="585852"/>
                </a:solidFill>
              </a:rPr>
              <a:t>goals</a:t>
            </a:r>
            <a:endParaRPr lang="fi-FI" dirty="0">
              <a:solidFill>
                <a:srgbClr val="585852"/>
              </a:solidFill>
            </a:endParaRPr>
          </a:p>
          <a:p>
            <a:pPr lvl="1"/>
            <a:r>
              <a:rPr lang="fi-FI" dirty="0">
                <a:solidFill>
                  <a:srgbClr val="585852"/>
                </a:solidFill>
              </a:rPr>
              <a:t>Short </a:t>
            </a:r>
            <a:r>
              <a:rPr lang="fi-FI" dirty="0" err="1">
                <a:solidFill>
                  <a:srgbClr val="585852"/>
                </a:solidFill>
              </a:rPr>
              <a:t>timespan</a:t>
            </a:r>
            <a:r>
              <a:rPr lang="fi-FI" dirty="0">
                <a:solidFill>
                  <a:srgbClr val="585852"/>
                </a:solidFill>
              </a:rPr>
              <a:t> </a:t>
            </a:r>
            <a:r>
              <a:rPr lang="fi-FI" dirty="0" err="1">
                <a:solidFill>
                  <a:srgbClr val="585852"/>
                </a:solidFill>
              </a:rPr>
              <a:t>from</a:t>
            </a:r>
            <a:r>
              <a:rPr lang="fi-FI" dirty="0">
                <a:solidFill>
                  <a:srgbClr val="585852"/>
                </a:solidFill>
              </a:rPr>
              <a:t> </a:t>
            </a:r>
            <a:r>
              <a:rPr lang="fi-FI" dirty="0" err="1">
                <a:solidFill>
                  <a:srgbClr val="585852"/>
                </a:solidFill>
              </a:rPr>
              <a:t>decision</a:t>
            </a:r>
            <a:r>
              <a:rPr lang="fi-FI" dirty="0">
                <a:solidFill>
                  <a:srgbClr val="585852"/>
                </a:solidFill>
              </a:rPr>
              <a:t> to </a:t>
            </a:r>
            <a:r>
              <a:rPr lang="fi-FI" dirty="0" err="1">
                <a:solidFill>
                  <a:srgbClr val="585852"/>
                </a:solidFill>
              </a:rPr>
              <a:t>execution</a:t>
            </a:r>
            <a:endParaRPr lang="fi-FI" dirty="0">
              <a:solidFill>
                <a:srgbClr val="585852"/>
              </a:solidFill>
            </a:endParaRPr>
          </a:p>
          <a:p>
            <a:r>
              <a:rPr lang="fi-FI" b="1" dirty="0">
                <a:solidFill>
                  <a:srgbClr val="585852"/>
                </a:solidFill>
              </a:rPr>
              <a:t>Basic </a:t>
            </a:r>
            <a:r>
              <a:rPr lang="fi-FI" b="1" dirty="0" err="1">
                <a:solidFill>
                  <a:srgbClr val="585852"/>
                </a:solidFill>
              </a:rPr>
              <a:t>income</a:t>
            </a:r>
            <a:r>
              <a:rPr lang="fi-FI" b="1" dirty="0">
                <a:solidFill>
                  <a:srgbClr val="585852"/>
                </a:solidFill>
              </a:rPr>
              <a:t> </a:t>
            </a:r>
            <a:r>
              <a:rPr lang="fi-FI" b="1" dirty="0" err="1">
                <a:solidFill>
                  <a:srgbClr val="585852"/>
                </a:solidFill>
              </a:rPr>
              <a:t>security</a:t>
            </a:r>
            <a:r>
              <a:rPr lang="fi-FI" b="1" dirty="0">
                <a:solidFill>
                  <a:srgbClr val="585852"/>
                </a:solidFill>
              </a:rPr>
              <a:t> </a:t>
            </a:r>
            <a:r>
              <a:rPr lang="fi-FI" dirty="0">
                <a:solidFill>
                  <a:srgbClr val="585852"/>
                </a:solidFill>
              </a:rPr>
              <a:t>(</a:t>
            </a:r>
            <a:r>
              <a:rPr lang="fi-FI" dirty="0" err="1">
                <a:solidFill>
                  <a:srgbClr val="585852"/>
                </a:solidFill>
              </a:rPr>
              <a:t>including</a:t>
            </a:r>
            <a:r>
              <a:rPr lang="fi-FI" dirty="0">
                <a:solidFill>
                  <a:srgbClr val="585852"/>
                </a:solidFill>
              </a:rPr>
              <a:t> </a:t>
            </a:r>
            <a:r>
              <a:rPr lang="fi-FI" dirty="0" err="1">
                <a:solidFill>
                  <a:srgbClr val="585852"/>
                </a:solidFill>
              </a:rPr>
              <a:t>housing</a:t>
            </a:r>
            <a:r>
              <a:rPr lang="fi-FI" dirty="0">
                <a:solidFill>
                  <a:srgbClr val="585852"/>
                </a:solidFill>
              </a:rPr>
              <a:t> </a:t>
            </a:r>
            <a:r>
              <a:rPr lang="fi-FI" dirty="0" err="1">
                <a:solidFill>
                  <a:srgbClr val="585852"/>
                </a:solidFill>
              </a:rPr>
              <a:t>benefit</a:t>
            </a:r>
            <a:r>
              <a:rPr lang="fi-FI" dirty="0">
                <a:solidFill>
                  <a:srgbClr val="585852"/>
                </a:solidFill>
              </a:rPr>
              <a:t>) and </a:t>
            </a:r>
            <a:r>
              <a:rPr lang="fi-FI" dirty="0" err="1">
                <a:solidFill>
                  <a:srgbClr val="585852"/>
                </a:solidFill>
              </a:rPr>
              <a:t>basic</a:t>
            </a:r>
            <a:r>
              <a:rPr lang="fi-FI" dirty="0">
                <a:solidFill>
                  <a:srgbClr val="585852"/>
                </a:solidFill>
              </a:rPr>
              <a:t> </a:t>
            </a:r>
            <a:r>
              <a:rPr lang="fi-FI" dirty="0" err="1">
                <a:solidFill>
                  <a:srgbClr val="585852"/>
                </a:solidFill>
              </a:rPr>
              <a:t>social</a:t>
            </a:r>
            <a:r>
              <a:rPr lang="fi-FI" dirty="0">
                <a:solidFill>
                  <a:srgbClr val="585852"/>
                </a:solidFill>
              </a:rPr>
              <a:t> and </a:t>
            </a:r>
            <a:r>
              <a:rPr lang="fi-FI" dirty="0" err="1">
                <a:solidFill>
                  <a:srgbClr val="585852"/>
                </a:solidFill>
              </a:rPr>
              <a:t>health</a:t>
            </a:r>
            <a:r>
              <a:rPr lang="fi-FI" dirty="0">
                <a:solidFill>
                  <a:srgbClr val="585852"/>
                </a:solidFill>
              </a:rPr>
              <a:t> </a:t>
            </a:r>
            <a:r>
              <a:rPr lang="fi-FI" dirty="0" err="1">
                <a:solidFill>
                  <a:srgbClr val="585852"/>
                </a:solidFill>
              </a:rPr>
              <a:t>services</a:t>
            </a:r>
            <a:endParaRPr lang="fi-FI" dirty="0">
              <a:solidFill>
                <a:srgbClr val="585852"/>
              </a:solidFill>
            </a:endParaRPr>
          </a:p>
          <a:p>
            <a:endParaRPr lang="fi-FI" dirty="0">
              <a:solidFill>
                <a:srgbClr val="585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443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433F4CC-9F3A-4B0E-BDC4-9C79EB8C8DD8}"/>
              </a:ext>
            </a:extLst>
          </p:cNvPr>
          <p:cNvGraphicFramePr>
            <a:graphicFrameLocks/>
          </p:cNvGraphicFramePr>
          <p:nvPr/>
        </p:nvGraphicFramePr>
        <p:xfrm>
          <a:off x="529389" y="413885"/>
          <a:ext cx="9808143" cy="5951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0623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25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75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25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75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25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9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75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9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1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25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1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1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75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1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1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25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1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5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1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75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1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0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1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25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1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75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1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75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1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80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1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825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1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85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1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875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1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1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925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1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95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19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975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19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2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25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2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2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75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2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2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1250"/>
                            </p:stCondLst>
                            <p:childTnLst>
                              <p:par>
                                <p:cTn id="1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2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2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175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2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2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2250"/>
                            </p:stCondLst>
                            <p:childTnLst>
                              <p:par>
                                <p:cTn id="1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2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2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275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2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2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3250"/>
                            </p:stCondLst>
                            <p:childTnLst>
                              <p:par>
                                <p:cTn id="1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2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3500"/>
                            </p:stCondLst>
                            <p:childTnLst>
                              <p:par>
                                <p:cTn id="1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2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3750"/>
                            </p:stCondLst>
                            <p:childTnLst>
                              <p:par>
                                <p:cTn id="1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2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2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4250"/>
                            </p:stCondLst>
                            <p:childTnLst>
                              <p:par>
                                <p:cTn id="1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2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4500"/>
                            </p:stCondLst>
                            <p:childTnLst>
                              <p:par>
                                <p:cTn id="1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29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4750"/>
                            </p:stCondLst>
                            <p:childTnLst>
                              <p:par>
                                <p:cTn id="1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29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5000"/>
                            </p:stCondLst>
                            <p:childTnLst>
                              <p:par>
                                <p:cTn id="1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3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5250"/>
                            </p:stCondLst>
                            <p:childTnLst>
                              <p:par>
                                <p:cTn id="1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3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5500"/>
                            </p:stCondLst>
                            <p:childTnLst>
                              <p:par>
                                <p:cTn id="1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3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5750"/>
                            </p:stCondLst>
                            <p:childTnLst>
                              <p:par>
                                <p:cTn id="1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3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6000"/>
                            </p:stCondLst>
                            <p:childTnLst>
                              <p:par>
                                <p:cTn id="2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3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16250"/>
                            </p:stCondLst>
                            <p:childTnLst>
                              <p:par>
                                <p:cTn id="2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3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6500"/>
                            </p:stCondLst>
                            <p:childTnLst>
                              <p:par>
                                <p:cTn id="2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3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16750"/>
                            </p:stCondLst>
                            <p:childTnLst>
                              <p:par>
                                <p:cTn id="2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3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7000"/>
                            </p:stCondLst>
                            <p:childTnLst>
                              <p:par>
                                <p:cTn id="2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3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17250"/>
                            </p:stCondLst>
                            <p:childTnLst>
                              <p:par>
                                <p:cTn id="2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3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7500"/>
                            </p:stCondLst>
                            <p:childTnLst>
                              <p:par>
                                <p:cTn id="2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3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7750"/>
                            </p:stCondLst>
                            <p:childTnLst>
                              <p:par>
                                <p:cTn id="2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3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18000"/>
                            </p:stCondLst>
                            <p:childTnLst>
                              <p:par>
                                <p:cTn id="2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3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18250"/>
                            </p:stCondLst>
                            <p:childTnLst>
                              <p:par>
                                <p:cTn id="2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3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18500"/>
                            </p:stCondLst>
                            <p:childTnLst>
                              <p:par>
                                <p:cTn id="2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3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18750"/>
                            </p:stCondLst>
                            <p:childTnLst>
                              <p:par>
                                <p:cTn id="2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3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19000"/>
                            </p:stCondLst>
                            <p:childTnLst>
                              <p:par>
                                <p:cTn id="2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3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19250"/>
                            </p:stCondLst>
                            <p:childTnLst>
                              <p:par>
                                <p:cTn id="2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3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19500"/>
                            </p:stCondLst>
                            <p:childTnLst>
                              <p:par>
                                <p:cTn id="2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39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19750"/>
                            </p:stCondLst>
                            <p:childTnLst>
                              <p:par>
                                <p:cTn id="2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39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20000"/>
                            </p:stCondLst>
                            <p:childTnLst>
                              <p:par>
                                <p:cTn id="2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4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0250"/>
                            </p:stCondLst>
                            <p:childTnLst>
                              <p:par>
                                <p:cTn id="2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4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Chart bld="categoryEl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1CA318F1-74CC-4FC0-ACC8-6D6AC40106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53179" y="3962200"/>
            <a:ext cx="4870027" cy="4283781"/>
          </a:xfrm>
        </p:spPr>
        <p:txBody>
          <a:bodyPr/>
          <a:lstStyle/>
          <a:p>
            <a:pPr marL="0" indent="0" algn="ctr">
              <a:buNone/>
            </a:pPr>
            <a:r>
              <a:rPr lang="fi-FI" i="1" dirty="0" err="1">
                <a:solidFill>
                  <a:srgbClr val="59595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Homelessness</a:t>
            </a:r>
            <a:r>
              <a:rPr lang="fi-FI" i="1" dirty="0">
                <a:solidFill>
                  <a:srgbClr val="59595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in 2030 − </a:t>
            </a:r>
            <a:r>
              <a:rPr lang="fi-FI" i="1" dirty="0" err="1">
                <a:solidFill>
                  <a:srgbClr val="59595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Essays</a:t>
            </a:r>
            <a:r>
              <a:rPr lang="fi-FI" i="1" dirty="0">
                <a:solidFill>
                  <a:srgbClr val="59595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on </a:t>
            </a:r>
            <a:br>
              <a:rPr lang="fi-FI" i="1" dirty="0">
                <a:solidFill>
                  <a:srgbClr val="59595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fi-FI" i="1" dirty="0" err="1">
                <a:solidFill>
                  <a:srgbClr val="59595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possible</a:t>
            </a:r>
            <a:r>
              <a:rPr lang="fi-FI" i="1" dirty="0">
                <a:solidFill>
                  <a:srgbClr val="59595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fi-FI" i="1" dirty="0" err="1">
                <a:solidFill>
                  <a:srgbClr val="59595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futures</a:t>
            </a:r>
            <a:r>
              <a:rPr lang="fi-FI" i="1" dirty="0">
                <a:solidFill>
                  <a:srgbClr val="59595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fi-FI" sz="2000" b="1" dirty="0" err="1">
                <a:solidFill>
                  <a:srgbClr val="59595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Download</a:t>
            </a:r>
            <a:r>
              <a:rPr lang="fi-FI" sz="2000" b="1" dirty="0">
                <a:solidFill>
                  <a:srgbClr val="59595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for </a:t>
            </a:r>
            <a:r>
              <a:rPr lang="fi-FI" sz="2000" b="1" dirty="0" err="1">
                <a:solidFill>
                  <a:srgbClr val="59595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free</a:t>
            </a:r>
            <a:r>
              <a:rPr lang="fi-FI" sz="2000" b="1" dirty="0">
                <a:solidFill>
                  <a:srgbClr val="59595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: </a:t>
            </a:r>
            <a:r>
              <a:rPr lang="fi-FI" sz="2000" dirty="0">
                <a:solidFill>
                  <a:srgbClr val="59595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ysaatio.fi/homelessnessin2030</a:t>
            </a:r>
            <a:endParaRPr lang="fi-FI" dirty="0">
              <a:solidFill>
                <a:srgbClr val="595956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0686E1DE-9392-4CC1-9A13-5621FD452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									</a:t>
            </a:r>
            <a:r>
              <a:rPr lang="fi-FI" dirty="0" err="1"/>
              <a:t>Thank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!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9A844E93-B28B-426C-BD37-F91A78666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218" y="3958913"/>
            <a:ext cx="4708207" cy="4283781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fi-FI" sz="2400" i="1" dirty="0">
                <a:solidFill>
                  <a:srgbClr val="59595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 Home of </a:t>
            </a:r>
            <a:r>
              <a:rPr lang="fi-FI" sz="2400" i="1" dirty="0" err="1">
                <a:solidFill>
                  <a:srgbClr val="59595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Your</a:t>
            </a:r>
            <a:r>
              <a:rPr lang="fi-FI" sz="2400" i="1" dirty="0">
                <a:solidFill>
                  <a:srgbClr val="59595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fi-FI" sz="2400" i="1" dirty="0" err="1">
                <a:solidFill>
                  <a:srgbClr val="59595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Own</a:t>
            </a:r>
            <a:r>
              <a:rPr lang="fi-FI" sz="2400" i="1" dirty="0">
                <a:solidFill>
                  <a:srgbClr val="59595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− </a:t>
            </a:r>
            <a:r>
              <a:rPr lang="fi-FI" sz="2400" i="1" dirty="0" err="1">
                <a:solidFill>
                  <a:srgbClr val="59595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Housing</a:t>
            </a:r>
            <a:r>
              <a:rPr lang="fi-FI" sz="2400" i="1" dirty="0">
                <a:solidFill>
                  <a:srgbClr val="59595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fi-FI" sz="2400" i="1" dirty="0" err="1">
                <a:solidFill>
                  <a:srgbClr val="59595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First</a:t>
            </a:r>
            <a:r>
              <a:rPr lang="fi-FI" sz="2400" i="1" dirty="0">
                <a:solidFill>
                  <a:srgbClr val="59595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and </a:t>
            </a:r>
            <a:r>
              <a:rPr lang="fi-FI" sz="2400" i="1" dirty="0" err="1">
                <a:solidFill>
                  <a:srgbClr val="59595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ending</a:t>
            </a:r>
            <a:r>
              <a:rPr lang="fi-FI" sz="2400" i="1" dirty="0">
                <a:solidFill>
                  <a:srgbClr val="59595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fi-FI" sz="2400" i="1" dirty="0" err="1">
                <a:solidFill>
                  <a:srgbClr val="59595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homelessness</a:t>
            </a:r>
            <a:r>
              <a:rPr lang="fi-FI" sz="2400" i="1" dirty="0">
                <a:solidFill>
                  <a:srgbClr val="59595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in Finland</a:t>
            </a:r>
          </a:p>
          <a:p>
            <a:pPr algn="ctr">
              <a:lnSpc>
                <a:spcPct val="100000"/>
              </a:lnSpc>
            </a:pPr>
            <a:r>
              <a:rPr lang="fi-FI" sz="2000" b="1" dirty="0" err="1">
                <a:solidFill>
                  <a:srgbClr val="59595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Download</a:t>
            </a:r>
            <a:r>
              <a:rPr lang="fi-FI" sz="2000" b="1" dirty="0">
                <a:solidFill>
                  <a:srgbClr val="59595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for </a:t>
            </a:r>
            <a:r>
              <a:rPr lang="fi-FI" sz="2000" b="1" dirty="0" err="1">
                <a:solidFill>
                  <a:srgbClr val="59595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free</a:t>
            </a:r>
            <a:r>
              <a:rPr lang="fi-FI" sz="2000" b="1" dirty="0">
                <a:solidFill>
                  <a:srgbClr val="59595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: </a:t>
            </a:r>
            <a:br>
              <a:rPr lang="fi-FI" sz="2000" dirty="0">
                <a:solidFill>
                  <a:srgbClr val="59595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fi-FI" sz="2000" dirty="0">
                <a:solidFill>
                  <a:srgbClr val="59595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ysaatio.fi/</a:t>
            </a:r>
            <a:r>
              <a:rPr lang="fi-FI" sz="2000" dirty="0" err="1">
                <a:solidFill>
                  <a:srgbClr val="59595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the-book</a:t>
            </a:r>
            <a:endParaRPr lang="fi-FI" sz="1800" dirty="0">
              <a:solidFill>
                <a:srgbClr val="595956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fi-FI" sz="1800" dirty="0">
                <a:hlinkClick r:id="rId2"/>
              </a:rPr>
              <a:t>juha.kaakinen@ysaatio.fi</a:t>
            </a:r>
            <a:endParaRPr lang="fi-FI" sz="1800" dirty="0"/>
          </a:p>
          <a:p>
            <a:r>
              <a:rPr lang="fi-FI" sz="1800" dirty="0"/>
              <a:t>Twitter: @</a:t>
            </a:r>
            <a:r>
              <a:rPr lang="fi-FI" sz="1800" dirty="0" err="1"/>
              <a:t>JKaakinen</a:t>
            </a:r>
            <a:endParaRPr lang="fi-FI" sz="1800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30F6D4C3-F7BC-4225-ABE3-2D6D26EDB7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0895" y="1481458"/>
            <a:ext cx="1654596" cy="2296578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EC171E6A-2918-4D3E-8BAE-010FB81D73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9025" y="1481458"/>
            <a:ext cx="1654595" cy="2297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385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0B10580-8E6A-47D5-BD78-A4E26E1C6E0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" y="1664021"/>
            <a:ext cx="6294120" cy="4855521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 recent years Finland has been </a:t>
            </a:r>
            <a:r>
              <a:rPr lang="en-US" sz="28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 only EU country </a:t>
            </a:r>
            <a:r>
              <a:rPr lang="en-US" sz="2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where homelessness has decreased*</a:t>
            </a:r>
          </a:p>
          <a:p>
            <a:r>
              <a:rPr lang="en-US" sz="2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Situation in </a:t>
            </a:r>
            <a:r>
              <a:rPr lang="en-US" sz="2800" dirty="0">
                <a:solidFill>
                  <a:srgbClr val="59595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2018: </a:t>
            </a:r>
            <a:r>
              <a:rPr lang="en-US" sz="2800" b="1" dirty="0">
                <a:solidFill>
                  <a:srgbClr val="59595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5.482</a:t>
            </a:r>
            <a:r>
              <a:rPr lang="en-US" sz="2800" dirty="0">
                <a:solidFill>
                  <a:srgbClr val="59595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br>
              <a:rPr lang="en-US" sz="2800" dirty="0">
                <a:solidFill>
                  <a:srgbClr val="59595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US" sz="2800" b="1" dirty="0">
                <a:solidFill>
                  <a:srgbClr val="59595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4.882</a:t>
            </a:r>
            <a:r>
              <a:rPr lang="fi-FI" sz="2800" b="1" dirty="0">
                <a:solidFill>
                  <a:srgbClr val="59595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800" dirty="0">
                <a:solidFill>
                  <a:srgbClr val="59595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single homeless persons, </a:t>
            </a:r>
            <a:br>
              <a:rPr lang="en-US" sz="2800" dirty="0">
                <a:solidFill>
                  <a:srgbClr val="59595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fi-FI" sz="2800" b="1" dirty="0">
                <a:solidFill>
                  <a:srgbClr val="59595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600</a:t>
            </a:r>
            <a:r>
              <a:rPr lang="fi-FI" sz="2800" dirty="0">
                <a:solidFill>
                  <a:srgbClr val="59595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in </a:t>
            </a:r>
            <a:r>
              <a:rPr lang="en-US" sz="2800" dirty="0">
                <a:solidFill>
                  <a:srgbClr val="59595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families</a:t>
            </a:r>
          </a:p>
          <a:p>
            <a:pPr lvl="1"/>
            <a:r>
              <a:rPr lang="en-US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Wide definition of homelessness</a:t>
            </a: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: </a:t>
            </a:r>
            <a:b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70−75 % living temporarily with friends and relatives, low amount of rough sleeping (283)</a:t>
            </a:r>
          </a:p>
          <a:p>
            <a:pPr lvl="1"/>
            <a:r>
              <a:rPr lang="en-US" dirty="0">
                <a:solidFill>
                  <a:srgbClr val="59595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From 2008 to 2018: long-term homelessness has decreased </a:t>
            </a:r>
            <a:r>
              <a:rPr lang="en-US" b="1" dirty="0">
                <a:solidFill>
                  <a:srgbClr val="59595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21%</a:t>
            </a:r>
            <a:r>
              <a:rPr lang="en-US" dirty="0">
                <a:solidFill>
                  <a:srgbClr val="59595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2018: 1.162</a:t>
            </a:r>
            <a:endParaRPr lang="en-US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r>
              <a:rPr lang="en-US" sz="1200" dirty="0"/>
              <a:t>* FEANTSA</a:t>
            </a:r>
          </a:p>
          <a:p>
            <a:endParaRPr lang="fi-FI" dirty="0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B9A626F7-38FB-4666-B3DB-D82025410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Homelessness</a:t>
            </a:r>
            <a:r>
              <a:rPr lang="fi-FI" dirty="0"/>
              <a:t> in Finland</a:t>
            </a:r>
          </a:p>
        </p:txBody>
      </p:sp>
      <p:pic>
        <p:nvPicPr>
          <p:cNvPr id="5" name="Kuvan paikkamerkki 4">
            <a:extLst>
              <a:ext uri="{FF2B5EF4-FFF2-40B4-BE49-F238E27FC236}">
                <a16:creationId xmlns:a16="http://schemas.microsoft.com/office/drawing/2014/main" id="{F4D3D12F-37B8-4548-90E2-FEF2E10A8B4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21737" r="21737"/>
          <a:stretch/>
        </p:blipFill>
        <p:spPr>
          <a:xfrm>
            <a:off x="7164126" y="1762903"/>
            <a:ext cx="3896138" cy="425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500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dirty="0" err="1">
                <a:solidFill>
                  <a:srgbClr val="598795"/>
                </a:solidFill>
                <a:latin typeface="Dosis ExtraLight" panose="02010203020202060003" pitchFamily="2" charset="0"/>
              </a:rPr>
              <a:t>Phases</a:t>
            </a:r>
            <a:r>
              <a:rPr lang="fi-FI" sz="3600" dirty="0">
                <a:solidFill>
                  <a:srgbClr val="598795"/>
                </a:solidFill>
                <a:latin typeface="Dosis ExtraLight" panose="02010203020202060003" pitchFamily="2" charset="0"/>
              </a:rPr>
              <a:t> of </a:t>
            </a:r>
            <a:r>
              <a:rPr lang="fi-FI" sz="3600" dirty="0" err="1">
                <a:solidFill>
                  <a:srgbClr val="598795"/>
                </a:solidFill>
                <a:latin typeface="Dosis ExtraLight" panose="02010203020202060003" pitchFamily="2" charset="0"/>
              </a:rPr>
              <a:t>Homelessness</a:t>
            </a:r>
            <a:r>
              <a:rPr lang="fi-FI" sz="3600" dirty="0">
                <a:solidFill>
                  <a:srgbClr val="598795"/>
                </a:solidFill>
                <a:latin typeface="Dosis ExtraLight" panose="02010203020202060003" pitchFamily="2" charset="0"/>
              </a:rPr>
              <a:t> </a:t>
            </a:r>
            <a:r>
              <a:rPr lang="fi-FI" sz="3600" dirty="0" err="1">
                <a:solidFill>
                  <a:srgbClr val="598795"/>
                </a:solidFill>
                <a:latin typeface="Dosis ExtraLight" panose="02010203020202060003" pitchFamily="2" charset="0"/>
              </a:rPr>
              <a:t>Policy</a:t>
            </a:r>
            <a:r>
              <a:rPr lang="fi-FI" sz="3600" dirty="0">
                <a:solidFill>
                  <a:srgbClr val="598795"/>
                </a:solidFill>
                <a:latin typeface="Dosis ExtraLight" panose="02010203020202060003" pitchFamily="2" charset="0"/>
              </a:rPr>
              <a:t> in Finland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1)1985-2007: </a:t>
            </a:r>
            <a:r>
              <a:rPr lang="fi-FI" dirty="0" err="1"/>
              <a:t>Several</a:t>
            </a:r>
            <a:r>
              <a:rPr lang="fi-FI" dirty="0"/>
              <a:t> National </a:t>
            </a:r>
            <a:r>
              <a:rPr lang="fi-FI" dirty="0" err="1"/>
              <a:t>Programmes</a:t>
            </a:r>
            <a:endParaRPr lang="fi-FI" dirty="0"/>
          </a:p>
          <a:p>
            <a:r>
              <a:rPr lang="fi-FI" dirty="0" err="1"/>
              <a:t>Welfare</a:t>
            </a:r>
            <a:r>
              <a:rPr lang="fi-FI" dirty="0"/>
              <a:t> </a:t>
            </a:r>
            <a:r>
              <a:rPr lang="fi-FI" dirty="0" err="1"/>
              <a:t>legislation</a:t>
            </a:r>
            <a:endParaRPr lang="fi-FI" dirty="0"/>
          </a:p>
          <a:p>
            <a:r>
              <a:rPr lang="fi-FI" dirty="0"/>
              <a:t>Building new social </a:t>
            </a:r>
            <a:r>
              <a:rPr lang="fi-FI" dirty="0" err="1"/>
              <a:t>housing</a:t>
            </a:r>
            <a:r>
              <a:rPr lang="fi-FI" dirty="0"/>
              <a:t> (</a:t>
            </a:r>
            <a:r>
              <a:rPr lang="fi-FI" dirty="0" err="1"/>
              <a:t>preventing</a:t>
            </a:r>
            <a:r>
              <a:rPr lang="fi-FI" dirty="0"/>
              <a:t> </a:t>
            </a:r>
            <a:r>
              <a:rPr lang="fi-FI" dirty="0" err="1"/>
              <a:t>family</a:t>
            </a:r>
            <a:r>
              <a:rPr lang="fi-FI" dirty="0"/>
              <a:t> </a:t>
            </a:r>
            <a:r>
              <a:rPr lang="fi-FI" dirty="0" err="1"/>
              <a:t>homelessness</a:t>
            </a:r>
            <a:r>
              <a:rPr lang="fi-FI" dirty="0"/>
              <a:t>)</a:t>
            </a:r>
          </a:p>
          <a:p>
            <a:r>
              <a:rPr lang="fi-FI" dirty="0" err="1"/>
              <a:t>Supported</a:t>
            </a:r>
            <a:r>
              <a:rPr lang="fi-FI" dirty="0"/>
              <a:t> </a:t>
            </a:r>
            <a:r>
              <a:rPr lang="fi-FI" dirty="0" err="1"/>
              <a:t>housing</a:t>
            </a:r>
            <a:r>
              <a:rPr lang="fi-FI" dirty="0"/>
              <a:t> as </a:t>
            </a:r>
            <a:r>
              <a:rPr lang="fi-FI" dirty="0" err="1"/>
              <a:t>part</a:t>
            </a:r>
            <a:r>
              <a:rPr lang="fi-FI" dirty="0"/>
              <a:t> of a </a:t>
            </a:r>
            <a:r>
              <a:rPr lang="fi-FI" dirty="0" err="1"/>
              <a:t>staircase</a:t>
            </a:r>
            <a:r>
              <a:rPr lang="fi-FI" dirty="0"/>
              <a:t> </a:t>
            </a:r>
            <a:r>
              <a:rPr lang="fi-FI" dirty="0" err="1"/>
              <a:t>model</a:t>
            </a:r>
            <a:endParaRPr lang="fi-FI" dirty="0"/>
          </a:p>
          <a:p>
            <a:r>
              <a:rPr lang="fi-FI" dirty="0"/>
              <a:t>2) 2008-2015: </a:t>
            </a:r>
            <a:r>
              <a:rPr lang="fi-FI" dirty="0" err="1"/>
              <a:t>Ending</a:t>
            </a:r>
            <a:r>
              <a:rPr lang="fi-FI" dirty="0"/>
              <a:t> </a:t>
            </a:r>
            <a:r>
              <a:rPr lang="fi-FI" dirty="0" err="1"/>
              <a:t>Longterm</a:t>
            </a:r>
            <a:r>
              <a:rPr lang="fi-FI" dirty="0"/>
              <a:t> </a:t>
            </a:r>
            <a:r>
              <a:rPr lang="fi-FI" dirty="0" err="1"/>
              <a:t>Homelessness</a:t>
            </a:r>
            <a:endParaRPr lang="fi-FI" dirty="0"/>
          </a:p>
          <a:p>
            <a:r>
              <a:rPr lang="fi-FI" dirty="0" err="1"/>
              <a:t>Housing</a:t>
            </a:r>
            <a:r>
              <a:rPr lang="fi-FI" dirty="0"/>
              <a:t> </a:t>
            </a:r>
            <a:r>
              <a:rPr lang="fi-FI" dirty="0" err="1"/>
              <a:t>First</a:t>
            </a:r>
            <a:r>
              <a:rPr lang="fi-FI" dirty="0"/>
              <a:t> as the main </a:t>
            </a:r>
            <a:r>
              <a:rPr lang="fi-FI" dirty="0" err="1"/>
              <a:t>principle</a:t>
            </a:r>
            <a:endParaRPr lang="fi-FI" dirty="0"/>
          </a:p>
          <a:p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temporary</a:t>
            </a:r>
            <a:r>
              <a:rPr lang="fi-FI" dirty="0"/>
              <a:t> to </a:t>
            </a:r>
            <a:r>
              <a:rPr lang="fi-FI" dirty="0" err="1"/>
              <a:t>permanent</a:t>
            </a:r>
            <a:r>
              <a:rPr lang="fi-FI" dirty="0"/>
              <a:t> </a:t>
            </a:r>
            <a:r>
              <a:rPr lang="fi-FI" dirty="0" err="1"/>
              <a:t>housing</a:t>
            </a:r>
            <a:endParaRPr lang="fi-FI" dirty="0"/>
          </a:p>
          <a:p>
            <a:r>
              <a:rPr lang="fi-FI" dirty="0"/>
              <a:t>3) 2016-2019: </a:t>
            </a:r>
            <a:r>
              <a:rPr lang="fi-FI" dirty="0" err="1"/>
              <a:t>Programme</a:t>
            </a:r>
            <a:r>
              <a:rPr lang="fi-FI" dirty="0"/>
              <a:t> for Prevention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91249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598795"/>
                </a:solidFill>
                <a:latin typeface="Dosis ExtraLight" panose="02010203020202060003" pitchFamily="2" charset="0"/>
              </a:rPr>
              <a:t>Housing options for Homeless persons in Helsinki</a:t>
            </a:r>
            <a:endParaRPr lang="fi-FI" dirty="0">
              <a:solidFill>
                <a:srgbClr val="598795"/>
              </a:solidFill>
              <a:latin typeface="Dosis ExtraLight" panose="02010203020202060003" pitchFamily="2" charset="0"/>
            </a:endParaRPr>
          </a:p>
        </p:txBody>
      </p:sp>
      <p:graphicFrame>
        <p:nvGraphicFramePr>
          <p:cNvPr id="4" name="Taulukk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7113744"/>
              </p:ext>
            </p:extLst>
          </p:nvPr>
        </p:nvGraphicFramePr>
        <p:xfrm>
          <a:off x="1338943" y="1813480"/>
          <a:ext cx="9359535" cy="3231039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871907">
                  <a:extLst>
                    <a:ext uri="{9D8B030D-6E8A-4147-A177-3AD203B41FA5}">
                      <a16:colId xmlns:a16="http://schemas.microsoft.com/office/drawing/2014/main" val="2505554475"/>
                    </a:ext>
                  </a:extLst>
                </a:gridCol>
                <a:gridCol w="1871907">
                  <a:extLst>
                    <a:ext uri="{9D8B030D-6E8A-4147-A177-3AD203B41FA5}">
                      <a16:colId xmlns:a16="http://schemas.microsoft.com/office/drawing/2014/main" val="171236562"/>
                    </a:ext>
                  </a:extLst>
                </a:gridCol>
                <a:gridCol w="1871907">
                  <a:extLst>
                    <a:ext uri="{9D8B030D-6E8A-4147-A177-3AD203B41FA5}">
                      <a16:colId xmlns:a16="http://schemas.microsoft.com/office/drawing/2014/main" val="3454039749"/>
                    </a:ext>
                  </a:extLst>
                </a:gridCol>
                <a:gridCol w="1871907">
                  <a:extLst>
                    <a:ext uri="{9D8B030D-6E8A-4147-A177-3AD203B41FA5}">
                      <a16:colId xmlns:a16="http://schemas.microsoft.com/office/drawing/2014/main" val="2000419569"/>
                    </a:ext>
                  </a:extLst>
                </a:gridCol>
                <a:gridCol w="1871907">
                  <a:extLst>
                    <a:ext uri="{9D8B030D-6E8A-4147-A177-3AD203B41FA5}">
                      <a16:colId xmlns:a16="http://schemas.microsoft.com/office/drawing/2014/main" val="4214218337"/>
                    </a:ext>
                  </a:extLst>
                </a:gridCol>
              </a:tblGrid>
              <a:tr h="741733">
                <a:tc>
                  <a:txBody>
                    <a:bodyPr/>
                    <a:lstStyle/>
                    <a:p>
                      <a:r>
                        <a:rPr lang="fi-FI" sz="2000" dirty="0" err="1"/>
                        <a:t>Year</a:t>
                      </a:r>
                      <a:endParaRPr lang="fi-FI" sz="20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000" dirty="0" err="1"/>
                        <a:t>Supported</a:t>
                      </a:r>
                      <a:r>
                        <a:rPr lang="fi-FI" sz="2000" dirty="0"/>
                        <a:t> </a:t>
                      </a:r>
                      <a:r>
                        <a:rPr lang="fi-FI" sz="2000" dirty="0" err="1"/>
                        <a:t>housing</a:t>
                      </a:r>
                      <a:endParaRPr lang="fi-FI" sz="20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000" dirty="0" err="1"/>
                        <a:t>Independent</a:t>
                      </a:r>
                      <a:r>
                        <a:rPr lang="fi-FI" sz="2000" dirty="0"/>
                        <a:t> </a:t>
                      </a:r>
                      <a:r>
                        <a:rPr lang="fi-FI" sz="2000" dirty="0" err="1"/>
                        <a:t>rental</a:t>
                      </a:r>
                      <a:r>
                        <a:rPr lang="fi-FI" sz="2000" dirty="0"/>
                        <a:t> </a:t>
                      </a:r>
                      <a:r>
                        <a:rPr lang="fi-FI" sz="2000" dirty="0" err="1"/>
                        <a:t>apartments</a:t>
                      </a:r>
                      <a:endParaRPr lang="fi-FI" sz="20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000" dirty="0" err="1"/>
                        <a:t>Hostels</a:t>
                      </a:r>
                      <a:r>
                        <a:rPr lang="fi-FI" sz="2000" dirty="0"/>
                        <a:t> and </a:t>
                      </a:r>
                      <a:r>
                        <a:rPr lang="fi-FI" sz="2000" dirty="0" err="1"/>
                        <a:t>shelters</a:t>
                      </a:r>
                      <a:endParaRPr lang="fi-FI" sz="20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000" dirty="0" err="1"/>
                        <a:t>Social</a:t>
                      </a:r>
                      <a:r>
                        <a:rPr lang="fi-FI" sz="2000" dirty="0"/>
                        <a:t> </a:t>
                      </a:r>
                      <a:r>
                        <a:rPr lang="fi-FI" sz="2000" dirty="0" err="1"/>
                        <a:t>housing</a:t>
                      </a:r>
                      <a:endParaRPr lang="fi-FI" sz="2000" dirty="0"/>
                    </a:p>
                    <a:p>
                      <a:r>
                        <a:rPr lang="fi-FI" sz="2000" dirty="0" err="1"/>
                        <a:t>apartments</a:t>
                      </a:r>
                      <a:endParaRPr lang="fi-FI" sz="20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9852312"/>
                  </a:ext>
                </a:extLst>
              </a:tr>
              <a:tr h="741733">
                <a:tc>
                  <a:txBody>
                    <a:bodyPr/>
                    <a:lstStyle/>
                    <a:p>
                      <a:r>
                        <a:rPr lang="fi-FI" sz="2000" dirty="0"/>
                        <a:t>1985</a:t>
                      </a:r>
                    </a:p>
                    <a:p>
                      <a:endParaRPr lang="fi-FI" sz="2000" b="1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000" dirty="0"/>
                        <a:t>127</a:t>
                      </a:r>
                      <a:endParaRPr lang="fi-FI" sz="200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000" dirty="0"/>
                        <a:t>65</a:t>
                      </a:r>
                      <a:endParaRPr lang="fi-FI" sz="200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000" dirty="0"/>
                        <a:t>2.121</a:t>
                      </a:r>
                      <a:endParaRPr lang="fi-FI" sz="200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000" dirty="0"/>
                        <a:t>35.404</a:t>
                      </a:r>
                      <a:endParaRPr lang="fi-FI" sz="200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5339734"/>
                  </a:ext>
                </a:extLst>
              </a:tr>
              <a:tr h="741733">
                <a:tc>
                  <a:txBody>
                    <a:bodyPr/>
                    <a:lstStyle/>
                    <a:p>
                      <a:r>
                        <a:rPr lang="fi-FI" sz="2000" dirty="0"/>
                        <a:t>2008</a:t>
                      </a:r>
                    </a:p>
                    <a:p>
                      <a:endParaRPr lang="fi-FI" sz="2000" b="1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000" dirty="0"/>
                        <a:t>552</a:t>
                      </a:r>
                      <a:endParaRPr lang="fi-FI" sz="200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000" dirty="0"/>
                        <a:t>2</a:t>
                      </a:r>
                      <a:r>
                        <a:rPr lang="fi-FI" sz="2000" baseline="0" dirty="0"/>
                        <a:t>.033</a:t>
                      </a:r>
                      <a:endParaRPr lang="fi-FI" sz="200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000" dirty="0"/>
                        <a:t>558</a:t>
                      </a:r>
                      <a:endParaRPr lang="fi-FI" sz="200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000" dirty="0"/>
                        <a:t>68.881</a:t>
                      </a:r>
                      <a:endParaRPr lang="fi-FI" sz="200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6131610"/>
                  </a:ext>
                </a:extLst>
              </a:tr>
              <a:tr h="741733">
                <a:tc>
                  <a:txBody>
                    <a:bodyPr/>
                    <a:lstStyle/>
                    <a:p>
                      <a:r>
                        <a:rPr lang="fi-FI" sz="2000" dirty="0"/>
                        <a:t>2016</a:t>
                      </a:r>
                    </a:p>
                    <a:p>
                      <a:endParaRPr lang="fi-FI" sz="2000" b="1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000" dirty="0"/>
                        <a:t>1.309</a:t>
                      </a:r>
                      <a:endParaRPr lang="fi-FI" sz="200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000" dirty="0"/>
                        <a:t>2.433</a:t>
                      </a:r>
                      <a:endParaRPr lang="fi-FI" sz="200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000" dirty="0"/>
                        <a:t>52</a:t>
                      </a:r>
                      <a:endParaRPr lang="fi-FI" sz="200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000" dirty="0"/>
                        <a:t>67.764</a:t>
                      </a:r>
                      <a:endParaRPr lang="fi-FI" sz="200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16647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3500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>
                <a:solidFill>
                  <a:srgbClr val="598795"/>
                </a:solidFill>
                <a:latin typeface="Dosis ExtraLight" panose="02010203020202060003" pitchFamily="2" charset="0"/>
              </a:rPr>
              <a:t>Housing</a:t>
            </a:r>
            <a:r>
              <a:rPr lang="fi-FI" dirty="0">
                <a:solidFill>
                  <a:srgbClr val="598795"/>
                </a:solidFill>
                <a:latin typeface="Dosis ExtraLight" panose="02010203020202060003" pitchFamily="2" charset="0"/>
              </a:rPr>
              <a:t> </a:t>
            </a:r>
            <a:r>
              <a:rPr lang="fi-FI" dirty="0" err="1">
                <a:solidFill>
                  <a:srgbClr val="598795"/>
                </a:solidFill>
                <a:latin typeface="Dosis ExtraLight" panose="02010203020202060003" pitchFamily="2" charset="0"/>
              </a:rPr>
              <a:t>First</a:t>
            </a:r>
            <a:r>
              <a:rPr lang="fi-FI" dirty="0">
                <a:solidFill>
                  <a:srgbClr val="598795"/>
                </a:solidFill>
                <a:latin typeface="Dosis ExtraLight" panose="02010203020202060003" pitchFamily="2" charset="0"/>
              </a:rPr>
              <a:t> in Finland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59595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Housing as </a:t>
            </a:r>
            <a:r>
              <a:rPr lang="en-US" b="1" dirty="0">
                <a:solidFill>
                  <a:srgbClr val="59595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 basic human and social right</a:t>
            </a:r>
          </a:p>
          <a:p>
            <a:r>
              <a:rPr lang="en-US" dirty="0">
                <a:solidFill>
                  <a:srgbClr val="59595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Housing in normal surroundings/</a:t>
            </a:r>
            <a:r>
              <a:rPr lang="en-US" b="1" dirty="0">
                <a:solidFill>
                  <a:srgbClr val="59595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permanent homes</a:t>
            </a:r>
          </a:p>
          <a:p>
            <a:r>
              <a:rPr lang="en-US" dirty="0">
                <a:solidFill>
                  <a:srgbClr val="59595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Own </a:t>
            </a:r>
            <a:r>
              <a:rPr lang="en-US" b="1" dirty="0">
                <a:solidFill>
                  <a:srgbClr val="59595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independent </a:t>
            </a:r>
            <a:r>
              <a:rPr lang="en-US" dirty="0">
                <a:solidFill>
                  <a:srgbClr val="59595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rental apartment either in scattered housing or in a supported housing unit</a:t>
            </a:r>
          </a:p>
          <a:p>
            <a:r>
              <a:rPr lang="en-US" dirty="0">
                <a:solidFill>
                  <a:srgbClr val="59595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Own </a:t>
            </a:r>
            <a:r>
              <a:rPr lang="en-US" b="1" dirty="0">
                <a:solidFill>
                  <a:srgbClr val="59595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rental contract </a:t>
            </a:r>
            <a:r>
              <a:rPr lang="en-US" dirty="0">
                <a:solidFill>
                  <a:srgbClr val="59595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(normally for unlimited time)</a:t>
            </a:r>
          </a:p>
          <a:p>
            <a:r>
              <a:rPr lang="en-US" dirty="0">
                <a:solidFill>
                  <a:srgbClr val="59595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Adequate </a:t>
            </a:r>
            <a:r>
              <a:rPr lang="en-US" b="1" dirty="0">
                <a:solidFill>
                  <a:srgbClr val="59595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support including housing benefit</a:t>
            </a:r>
            <a:endParaRPr lang="en-US" dirty="0">
              <a:solidFill>
                <a:srgbClr val="595956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dirty="0">
                <a:solidFill>
                  <a:srgbClr val="59595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Autonomy/ </a:t>
            </a:r>
            <a:r>
              <a:rPr lang="en-US" b="1" dirty="0">
                <a:solidFill>
                  <a:srgbClr val="59595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unconditionality</a:t>
            </a:r>
          </a:p>
          <a:p>
            <a:r>
              <a:rPr lang="en-US" dirty="0">
                <a:solidFill>
                  <a:srgbClr val="59595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Normality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78574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A10B509C-CFE4-4384-B78D-C87973FF87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7791"/>
            <a:ext cx="12379728" cy="6963597"/>
          </a:xfrm>
          <a:prstGeom prst="rect">
            <a:avLst/>
          </a:prstGeom>
        </p:spPr>
      </p:pic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2226452" y="1781982"/>
            <a:ext cx="10076953" cy="8564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40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</a:t>
            </a:r>
            <a:r>
              <a:rPr lang="fi-FI" sz="4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fi-FI" sz="40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can’t</a:t>
            </a:r>
            <a:r>
              <a:rPr lang="fi-FI" sz="4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fi-FI" sz="40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have</a:t>
            </a:r>
            <a:r>
              <a:rPr lang="fi-FI" sz="4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fi-FI" sz="40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Housing</a:t>
            </a:r>
            <a:r>
              <a:rPr lang="fi-FI" sz="4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fi-FI" sz="40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First</a:t>
            </a:r>
            <a:endParaRPr lang="fi-FI" sz="4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4ABF3907-90EA-4F63-8DC1-728B868774A7}"/>
              </a:ext>
            </a:extLst>
          </p:cNvPr>
          <p:cNvSpPr txBox="1"/>
          <p:nvPr/>
        </p:nvSpPr>
        <p:spPr>
          <a:xfrm>
            <a:off x="2226452" y="2567671"/>
            <a:ext cx="599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without</a:t>
            </a:r>
            <a:r>
              <a:rPr kumimoji="0" lang="fi-FI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kumimoji="0" lang="fi-FI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having</a:t>
            </a:r>
            <a:r>
              <a:rPr kumimoji="0" lang="fi-FI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kumimoji="0" lang="fi-FI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housing</a:t>
            </a:r>
            <a:r>
              <a:rPr kumimoji="0" lang="fi-FI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…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1879C175-BBCF-4A31-91B5-F598D515ECD4}"/>
              </a:ext>
            </a:extLst>
          </p:cNvPr>
          <p:cNvSpPr txBox="1"/>
          <p:nvPr/>
        </p:nvSpPr>
        <p:spPr>
          <a:xfrm>
            <a:off x="2226452" y="3429000"/>
            <a:ext cx="30202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first</a:t>
            </a:r>
            <a:r>
              <a:rPr kumimoji="0" lang="fi-FI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  <a:endParaRPr kumimoji="0" lang="fi-FI" sz="4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12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696F8BBC-B4B7-46E2-A855-B3D585082C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" y="1664021"/>
            <a:ext cx="5396630" cy="4283781"/>
          </a:xfrm>
        </p:spPr>
        <p:txBody>
          <a:bodyPr>
            <a:normAutofit/>
          </a:bodyPr>
          <a:lstStyle/>
          <a:p>
            <a:r>
              <a:rPr lang="fi-FI" sz="2800" dirty="0" err="1">
                <a:solidFill>
                  <a:srgbClr val="59595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Supported</a:t>
            </a:r>
            <a:r>
              <a:rPr lang="fi-FI" sz="2800" dirty="0">
                <a:solidFill>
                  <a:srgbClr val="59595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fi-FI" sz="2800" dirty="0" err="1">
                <a:solidFill>
                  <a:srgbClr val="59595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housing</a:t>
            </a:r>
            <a:endParaRPr lang="fi-FI" sz="2800" dirty="0">
              <a:solidFill>
                <a:srgbClr val="595956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fi-FI" sz="2800" b="1" dirty="0">
                <a:solidFill>
                  <a:srgbClr val="59595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33</a:t>
            </a:r>
            <a:r>
              <a:rPr lang="fi-FI" sz="2800" dirty="0">
                <a:solidFill>
                  <a:srgbClr val="59595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fi-FI" sz="2800" dirty="0" err="1">
                <a:solidFill>
                  <a:srgbClr val="59595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apartments</a:t>
            </a:r>
            <a:r>
              <a:rPr lang="fi-FI" sz="2800" dirty="0">
                <a:solidFill>
                  <a:srgbClr val="59595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(35 </a:t>
            </a:r>
            <a:r>
              <a:rPr lang="fi-FI" sz="2800" dirty="0" err="1">
                <a:solidFill>
                  <a:srgbClr val="59595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tenants</a:t>
            </a:r>
            <a:r>
              <a:rPr lang="fi-FI" sz="2800" dirty="0">
                <a:solidFill>
                  <a:srgbClr val="59595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)</a:t>
            </a:r>
          </a:p>
          <a:p>
            <a:r>
              <a:rPr lang="fi-FI" sz="2800" dirty="0" err="1">
                <a:solidFill>
                  <a:srgbClr val="59595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Opened</a:t>
            </a:r>
            <a:r>
              <a:rPr lang="fi-FI" sz="2800" dirty="0">
                <a:solidFill>
                  <a:srgbClr val="59595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2014</a:t>
            </a:r>
          </a:p>
          <a:p>
            <a:r>
              <a:rPr lang="fi-FI" sz="2800" dirty="0" err="1">
                <a:solidFill>
                  <a:srgbClr val="59595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Built</a:t>
            </a:r>
            <a:r>
              <a:rPr lang="fi-FI" sz="2800" dirty="0">
                <a:solidFill>
                  <a:srgbClr val="59595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fi-FI" sz="2800" dirty="0" err="1">
                <a:solidFill>
                  <a:srgbClr val="59595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by</a:t>
            </a:r>
            <a:r>
              <a:rPr lang="fi-FI" sz="2800" dirty="0">
                <a:solidFill>
                  <a:srgbClr val="59595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Y-Foundation</a:t>
            </a:r>
          </a:p>
          <a:p>
            <a:r>
              <a:rPr lang="fi-FI" sz="2800" dirty="0" err="1">
                <a:solidFill>
                  <a:srgbClr val="59595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Leased</a:t>
            </a:r>
            <a:r>
              <a:rPr lang="fi-FI" sz="2800" dirty="0">
                <a:solidFill>
                  <a:srgbClr val="59595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to City of Espoo</a:t>
            </a:r>
          </a:p>
          <a:p>
            <a:r>
              <a:rPr lang="fi-FI" sz="2800" dirty="0" err="1">
                <a:solidFill>
                  <a:srgbClr val="59595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Support</a:t>
            </a:r>
            <a:r>
              <a:rPr lang="fi-FI" sz="2800" dirty="0">
                <a:solidFill>
                  <a:srgbClr val="59595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fi-FI" sz="2800" dirty="0" err="1">
                <a:solidFill>
                  <a:srgbClr val="59595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provided</a:t>
            </a:r>
            <a:r>
              <a:rPr lang="fi-FI" sz="2800" dirty="0">
                <a:solidFill>
                  <a:srgbClr val="59595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fi-FI" sz="2800" dirty="0" err="1">
                <a:solidFill>
                  <a:srgbClr val="59595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by</a:t>
            </a:r>
            <a:r>
              <a:rPr lang="fi-FI" sz="2800" dirty="0">
                <a:solidFill>
                  <a:srgbClr val="59595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fi-FI" sz="2800" dirty="0" err="1">
                <a:solidFill>
                  <a:srgbClr val="59595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Salvation</a:t>
            </a:r>
            <a:r>
              <a:rPr lang="fi-FI" sz="2800" dirty="0">
                <a:solidFill>
                  <a:srgbClr val="59595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fi-FI" sz="2800" dirty="0" err="1">
                <a:solidFill>
                  <a:srgbClr val="59595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Army</a:t>
            </a:r>
            <a:r>
              <a:rPr lang="fi-FI" sz="2800" dirty="0">
                <a:solidFill>
                  <a:srgbClr val="59595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(11 </a:t>
            </a:r>
            <a:r>
              <a:rPr lang="fi-FI" sz="2800" dirty="0" err="1">
                <a:solidFill>
                  <a:srgbClr val="59595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co-workers</a:t>
            </a:r>
            <a:r>
              <a:rPr lang="fi-FI" sz="2800" dirty="0">
                <a:solidFill>
                  <a:srgbClr val="59595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)</a:t>
            </a:r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53C3BC78-FCBE-42F4-8FDF-4C7C0F417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8458"/>
            <a:ext cx="5396630" cy="1143000"/>
          </a:xfrm>
        </p:spPr>
        <p:txBody>
          <a:bodyPr/>
          <a:lstStyle/>
          <a:p>
            <a:r>
              <a:rPr lang="fi-FI" dirty="0">
                <a:solidFill>
                  <a:srgbClr val="598795"/>
                </a:solidFill>
                <a:latin typeface="Dosis ExtraLight" panose="02010203020202060003" pitchFamily="2" charset="0"/>
              </a:rPr>
              <a:t>Väinölä</a:t>
            </a:r>
          </a:p>
        </p:txBody>
      </p:sp>
      <p:pic>
        <p:nvPicPr>
          <p:cNvPr id="5" name="Kuvan paikkamerkki 4">
            <a:extLst>
              <a:ext uri="{FF2B5EF4-FFF2-40B4-BE49-F238E27FC236}">
                <a16:creationId xmlns:a16="http://schemas.microsoft.com/office/drawing/2014/main" id="{EFC2E513-A3CB-4D22-B2B6-5C3C2BE9433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t="2" r="37124"/>
          <a:stretch/>
        </p:blipFill>
        <p:spPr>
          <a:xfrm>
            <a:off x="6090811" y="1"/>
            <a:ext cx="6101189" cy="6857999"/>
          </a:xfrm>
        </p:spPr>
      </p:pic>
    </p:spTree>
    <p:extLst>
      <p:ext uri="{BB962C8B-B14F-4D97-AF65-F5344CB8AC3E}">
        <p14:creationId xmlns:p14="http://schemas.microsoft.com/office/powerpoint/2010/main" val="2834621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err="1">
                <a:solidFill>
                  <a:srgbClr val="598795"/>
                </a:solidFill>
                <a:latin typeface="Dosis ExtraLight" panose="02010203020202060003" pitchFamily="2" charset="0"/>
              </a:rPr>
              <a:t>What</a:t>
            </a:r>
            <a:r>
              <a:rPr lang="fi-FI" dirty="0">
                <a:solidFill>
                  <a:srgbClr val="598795"/>
                </a:solidFill>
                <a:latin typeface="Dosis ExtraLight" panose="02010203020202060003" pitchFamily="2" charset="0"/>
              </a:rPr>
              <a:t> made it </a:t>
            </a:r>
            <a:r>
              <a:rPr lang="fi-FI" dirty="0" err="1">
                <a:solidFill>
                  <a:srgbClr val="598795"/>
                </a:solidFill>
                <a:latin typeface="Dosis ExtraLight" panose="02010203020202060003" pitchFamily="2" charset="0"/>
              </a:rPr>
              <a:t>possible</a:t>
            </a:r>
            <a:r>
              <a:rPr lang="fi-FI" dirty="0">
                <a:solidFill>
                  <a:srgbClr val="598795"/>
                </a:solidFill>
                <a:latin typeface="Dosis ExtraLight" panose="02010203020202060003" pitchFamily="2" charset="0"/>
              </a:rPr>
              <a:t>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err="1">
                <a:solidFill>
                  <a:srgbClr val="585852"/>
                </a:solidFill>
              </a:rPr>
              <a:t>Political</a:t>
            </a:r>
            <a:r>
              <a:rPr lang="fi-FI" dirty="0">
                <a:solidFill>
                  <a:srgbClr val="585852"/>
                </a:solidFill>
              </a:rPr>
              <a:t> </a:t>
            </a:r>
            <a:r>
              <a:rPr lang="fi-FI" dirty="0" err="1">
                <a:solidFill>
                  <a:srgbClr val="585852"/>
                </a:solidFill>
              </a:rPr>
              <a:t>will</a:t>
            </a:r>
            <a:r>
              <a:rPr lang="fi-FI" dirty="0">
                <a:solidFill>
                  <a:srgbClr val="585852"/>
                </a:solidFill>
              </a:rPr>
              <a:t>: A </a:t>
            </a:r>
            <a:r>
              <a:rPr lang="fi-FI" dirty="0" err="1">
                <a:solidFill>
                  <a:srgbClr val="585852"/>
                </a:solidFill>
              </a:rPr>
              <a:t>national</a:t>
            </a:r>
            <a:r>
              <a:rPr lang="fi-FI" dirty="0">
                <a:solidFill>
                  <a:srgbClr val="585852"/>
                </a:solidFill>
              </a:rPr>
              <a:t> </a:t>
            </a:r>
            <a:r>
              <a:rPr lang="fi-FI" dirty="0" err="1">
                <a:solidFill>
                  <a:srgbClr val="585852"/>
                </a:solidFill>
              </a:rPr>
              <a:t>policy</a:t>
            </a:r>
            <a:r>
              <a:rPr lang="fi-FI" dirty="0">
                <a:solidFill>
                  <a:srgbClr val="585852"/>
                </a:solidFill>
              </a:rPr>
              <a:t> </a:t>
            </a:r>
            <a:r>
              <a:rPr lang="fi-FI" dirty="0" err="1">
                <a:solidFill>
                  <a:srgbClr val="585852"/>
                </a:solidFill>
              </a:rPr>
              <a:t>with</a:t>
            </a:r>
            <a:r>
              <a:rPr lang="fi-FI" dirty="0">
                <a:solidFill>
                  <a:srgbClr val="585852"/>
                </a:solidFill>
              </a:rPr>
              <a:t> an action </a:t>
            </a:r>
            <a:r>
              <a:rPr lang="fi-FI" dirty="0" err="1">
                <a:solidFill>
                  <a:srgbClr val="585852"/>
                </a:solidFill>
              </a:rPr>
              <a:t>oriented</a:t>
            </a:r>
            <a:r>
              <a:rPr lang="fi-FI" dirty="0">
                <a:solidFill>
                  <a:srgbClr val="585852"/>
                </a:solidFill>
              </a:rPr>
              <a:t> </a:t>
            </a:r>
            <a:r>
              <a:rPr lang="fi-FI" dirty="0" err="1">
                <a:solidFill>
                  <a:srgbClr val="585852"/>
                </a:solidFill>
              </a:rPr>
              <a:t>program</a:t>
            </a:r>
            <a:endParaRPr lang="fi-FI" dirty="0">
              <a:solidFill>
                <a:srgbClr val="585852"/>
              </a:solidFill>
            </a:endParaRPr>
          </a:p>
          <a:p>
            <a:r>
              <a:rPr lang="fi-FI" dirty="0">
                <a:solidFill>
                  <a:srgbClr val="585852"/>
                </a:solidFill>
              </a:rPr>
              <a:t>Wide </a:t>
            </a:r>
            <a:r>
              <a:rPr lang="fi-FI" dirty="0" err="1">
                <a:solidFill>
                  <a:srgbClr val="585852"/>
                </a:solidFill>
              </a:rPr>
              <a:t>partnership</a:t>
            </a:r>
            <a:r>
              <a:rPr lang="fi-FI" dirty="0">
                <a:solidFill>
                  <a:srgbClr val="585852"/>
                </a:solidFill>
              </a:rPr>
              <a:t> </a:t>
            </a:r>
            <a:r>
              <a:rPr lang="fi-FI" dirty="0" err="1">
                <a:solidFill>
                  <a:srgbClr val="585852"/>
                </a:solidFill>
              </a:rPr>
              <a:t>between</a:t>
            </a:r>
            <a:r>
              <a:rPr lang="fi-FI" dirty="0">
                <a:solidFill>
                  <a:srgbClr val="585852"/>
                </a:solidFill>
              </a:rPr>
              <a:t> </a:t>
            </a:r>
            <a:r>
              <a:rPr lang="fi-FI" dirty="0" err="1">
                <a:solidFill>
                  <a:srgbClr val="585852"/>
                </a:solidFill>
              </a:rPr>
              <a:t>state</a:t>
            </a:r>
            <a:r>
              <a:rPr lang="fi-FI" dirty="0">
                <a:solidFill>
                  <a:srgbClr val="585852"/>
                </a:solidFill>
              </a:rPr>
              <a:t> </a:t>
            </a:r>
            <a:r>
              <a:rPr lang="fi-FI" dirty="0" err="1">
                <a:solidFill>
                  <a:srgbClr val="585852"/>
                </a:solidFill>
              </a:rPr>
              <a:t>authorities</a:t>
            </a:r>
            <a:r>
              <a:rPr lang="fi-FI" dirty="0">
                <a:solidFill>
                  <a:srgbClr val="585852"/>
                </a:solidFill>
              </a:rPr>
              <a:t>, </a:t>
            </a:r>
            <a:r>
              <a:rPr lang="fi-FI" dirty="0" err="1">
                <a:solidFill>
                  <a:srgbClr val="585852"/>
                </a:solidFill>
              </a:rPr>
              <a:t>ministries</a:t>
            </a:r>
            <a:r>
              <a:rPr lang="fi-FI" dirty="0">
                <a:solidFill>
                  <a:srgbClr val="585852"/>
                </a:solidFill>
              </a:rPr>
              <a:t>, </a:t>
            </a:r>
            <a:r>
              <a:rPr lang="fi-FI" dirty="0" err="1">
                <a:solidFill>
                  <a:srgbClr val="585852"/>
                </a:solidFill>
              </a:rPr>
              <a:t>cities</a:t>
            </a:r>
            <a:r>
              <a:rPr lang="fi-FI" dirty="0">
                <a:solidFill>
                  <a:srgbClr val="585852"/>
                </a:solidFill>
              </a:rPr>
              <a:t> and </a:t>
            </a:r>
            <a:r>
              <a:rPr lang="fi-FI" dirty="0" err="1">
                <a:solidFill>
                  <a:srgbClr val="585852"/>
                </a:solidFill>
              </a:rPr>
              <a:t>NGOs</a:t>
            </a:r>
            <a:endParaRPr lang="fi-FI" dirty="0">
              <a:solidFill>
                <a:srgbClr val="585852"/>
              </a:solidFill>
            </a:endParaRPr>
          </a:p>
          <a:p>
            <a:r>
              <a:rPr lang="fi-FI" dirty="0">
                <a:solidFill>
                  <a:srgbClr val="585852"/>
                </a:solidFill>
              </a:rPr>
              <a:t>Prevention:</a:t>
            </a:r>
          </a:p>
          <a:p>
            <a:r>
              <a:rPr lang="fi-FI" dirty="0" err="1">
                <a:solidFill>
                  <a:srgbClr val="585852"/>
                </a:solidFill>
              </a:rPr>
              <a:t>Affordable</a:t>
            </a:r>
            <a:r>
              <a:rPr lang="fi-FI" dirty="0">
                <a:solidFill>
                  <a:srgbClr val="585852"/>
                </a:solidFill>
              </a:rPr>
              <a:t> </a:t>
            </a:r>
            <a:r>
              <a:rPr lang="fi-FI" dirty="0" err="1">
                <a:solidFill>
                  <a:srgbClr val="585852"/>
                </a:solidFill>
              </a:rPr>
              <a:t>housing</a:t>
            </a:r>
            <a:r>
              <a:rPr lang="fi-FI" dirty="0">
                <a:solidFill>
                  <a:srgbClr val="585852"/>
                </a:solidFill>
              </a:rPr>
              <a:t> (at </a:t>
            </a:r>
            <a:r>
              <a:rPr lang="fi-FI" dirty="0" err="1">
                <a:solidFill>
                  <a:srgbClr val="585852"/>
                </a:solidFill>
              </a:rPr>
              <a:t>least</a:t>
            </a:r>
            <a:r>
              <a:rPr lang="fi-FI" dirty="0">
                <a:solidFill>
                  <a:srgbClr val="585852"/>
                </a:solidFill>
              </a:rPr>
              <a:t> 25% in </a:t>
            </a:r>
            <a:r>
              <a:rPr lang="fi-FI" dirty="0" err="1">
                <a:solidFill>
                  <a:srgbClr val="585852"/>
                </a:solidFill>
              </a:rPr>
              <a:t>new</a:t>
            </a:r>
            <a:r>
              <a:rPr lang="fi-FI" dirty="0">
                <a:solidFill>
                  <a:srgbClr val="585852"/>
                </a:solidFill>
              </a:rPr>
              <a:t> </a:t>
            </a:r>
            <a:r>
              <a:rPr lang="fi-FI" dirty="0" err="1">
                <a:solidFill>
                  <a:srgbClr val="585852"/>
                </a:solidFill>
              </a:rPr>
              <a:t>housing</a:t>
            </a:r>
            <a:r>
              <a:rPr lang="fi-FI" dirty="0">
                <a:solidFill>
                  <a:srgbClr val="585852"/>
                </a:solidFill>
              </a:rPr>
              <a:t> </a:t>
            </a:r>
            <a:r>
              <a:rPr lang="fi-FI" dirty="0" err="1">
                <a:solidFill>
                  <a:srgbClr val="585852"/>
                </a:solidFill>
              </a:rPr>
              <a:t>areas</a:t>
            </a:r>
            <a:r>
              <a:rPr lang="fi-FI" dirty="0">
                <a:solidFill>
                  <a:srgbClr val="585852"/>
                </a:solidFill>
              </a:rPr>
              <a:t>)</a:t>
            </a:r>
          </a:p>
          <a:p>
            <a:r>
              <a:rPr lang="fi-FI" dirty="0" err="1">
                <a:solidFill>
                  <a:srgbClr val="585852"/>
                </a:solidFill>
              </a:rPr>
              <a:t>Housing</a:t>
            </a:r>
            <a:r>
              <a:rPr lang="fi-FI" dirty="0">
                <a:solidFill>
                  <a:srgbClr val="585852"/>
                </a:solidFill>
              </a:rPr>
              <a:t> for </a:t>
            </a:r>
            <a:r>
              <a:rPr lang="fi-FI" dirty="0" err="1">
                <a:solidFill>
                  <a:srgbClr val="585852"/>
                </a:solidFill>
              </a:rPr>
              <a:t>groups</a:t>
            </a:r>
            <a:r>
              <a:rPr lang="fi-FI" dirty="0">
                <a:solidFill>
                  <a:srgbClr val="585852"/>
                </a:solidFill>
              </a:rPr>
              <a:t> </a:t>
            </a:r>
            <a:r>
              <a:rPr lang="fi-FI" dirty="0" err="1">
                <a:solidFill>
                  <a:srgbClr val="585852"/>
                </a:solidFill>
              </a:rPr>
              <a:t>with</a:t>
            </a:r>
            <a:r>
              <a:rPr lang="fi-FI" dirty="0">
                <a:solidFill>
                  <a:srgbClr val="585852"/>
                </a:solidFill>
              </a:rPr>
              <a:t> </a:t>
            </a:r>
            <a:r>
              <a:rPr lang="fi-FI" dirty="0" err="1">
                <a:solidFill>
                  <a:srgbClr val="585852"/>
                </a:solidFill>
              </a:rPr>
              <a:t>special</a:t>
            </a:r>
            <a:r>
              <a:rPr lang="fi-FI" dirty="0">
                <a:solidFill>
                  <a:srgbClr val="585852"/>
                </a:solidFill>
              </a:rPr>
              <a:t> </a:t>
            </a:r>
            <a:r>
              <a:rPr lang="fi-FI" dirty="0" err="1">
                <a:solidFill>
                  <a:srgbClr val="585852"/>
                </a:solidFill>
              </a:rPr>
              <a:t>needs</a:t>
            </a:r>
            <a:endParaRPr lang="fi-FI" dirty="0">
              <a:solidFill>
                <a:srgbClr val="585852"/>
              </a:solidFill>
            </a:endParaRPr>
          </a:p>
          <a:p>
            <a:r>
              <a:rPr lang="fi-FI" dirty="0">
                <a:solidFill>
                  <a:srgbClr val="585852"/>
                </a:solidFill>
              </a:rPr>
              <a:t>Basic </a:t>
            </a:r>
            <a:r>
              <a:rPr lang="fi-FI" dirty="0" err="1">
                <a:solidFill>
                  <a:srgbClr val="585852"/>
                </a:solidFill>
              </a:rPr>
              <a:t>social</a:t>
            </a:r>
            <a:r>
              <a:rPr lang="fi-FI" dirty="0">
                <a:solidFill>
                  <a:srgbClr val="585852"/>
                </a:solidFill>
              </a:rPr>
              <a:t> and </a:t>
            </a:r>
            <a:r>
              <a:rPr lang="fi-FI" dirty="0" err="1">
                <a:solidFill>
                  <a:srgbClr val="585852"/>
                </a:solidFill>
              </a:rPr>
              <a:t>health</a:t>
            </a:r>
            <a:r>
              <a:rPr lang="fi-FI" dirty="0">
                <a:solidFill>
                  <a:srgbClr val="585852"/>
                </a:solidFill>
              </a:rPr>
              <a:t> </a:t>
            </a:r>
            <a:r>
              <a:rPr lang="fi-FI" dirty="0" err="1">
                <a:solidFill>
                  <a:srgbClr val="585852"/>
                </a:solidFill>
              </a:rPr>
              <a:t>services</a:t>
            </a:r>
            <a:r>
              <a:rPr lang="fi-FI" dirty="0">
                <a:solidFill>
                  <a:srgbClr val="585852"/>
                </a:solidFill>
              </a:rPr>
              <a:t> </a:t>
            </a:r>
            <a:r>
              <a:rPr lang="fi-FI" dirty="0" err="1">
                <a:solidFill>
                  <a:srgbClr val="585852"/>
                </a:solidFill>
              </a:rPr>
              <a:t>including</a:t>
            </a:r>
            <a:r>
              <a:rPr lang="fi-FI" dirty="0">
                <a:solidFill>
                  <a:srgbClr val="585852"/>
                </a:solidFill>
              </a:rPr>
              <a:t> </a:t>
            </a:r>
            <a:r>
              <a:rPr lang="fi-FI" dirty="0" err="1">
                <a:solidFill>
                  <a:srgbClr val="585852"/>
                </a:solidFill>
              </a:rPr>
              <a:t>housing</a:t>
            </a:r>
            <a:r>
              <a:rPr lang="fi-FI" dirty="0">
                <a:solidFill>
                  <a:srgbClr val="585852"/>
                </a:solidFill>
              </a:rPr>
              <a:t> </a:t>
            </a:r>
            <a:r>
              <a:rPr lang="fi-FI" dirty="0" err="1">
                <a:solidFill>
                  <a:srgbClr val="585852"/>
                </a:solidFill>
              </a:rPr>
              <a:t>advisory</a:t>
            </a:r>
            <a:r>
              <a:rPr lang="fi-FI" dirty="0">
                <a:solidFill>
                  <a:srgbClr val="585852"/>
                </a:solidFill>
              </a:rPr>
              <a:t> </a:t>
            </a:r>
            <a:r>
              <a:rPr lang="fi-FI" dirty="0" err="1">
                <a:solidFill>
                  <a:srgbClr val="585852"/>
                </a:solidFill>
              </a:rPr>
              <a:t>service</a:t>
            </a:r>
            <a:endParaRPr lang="fi-FI" dirty="0">
              <a:solidFill>
                <a:srgbClr val="585852"/>
              </a:solidFill>
            </a:endParaRPr>
          </a:p>
          <a:p>
            <a:r>
              <a:rPr lang="fi-FI" dirty="0">
                <a:solidFill>
                  <a:srgbClr val="585852"/>
                </a:solidFill>
              </a:rPr>
              <a:t>Basic </a:t>
            </a:r>
            <a:r>
              <a:rPr lang="fi-FI" dirty="0" err="1">
                <a:solidFill>
                  <a:srgbClr val="585852"/>
                </a:solidFill>
              </a:rPr>
              <a:t>income</a:t>
            </a:r>
            <a:r>
              <a:rPr lang="fi-FI" dirty="0">
                <a:solidFill>
                  <a:srgbClr val="585852"/>
                </a:solidFill>
              </a:rPr>
              <a:t> </a:t>
            </a:r>
            <a:r>
              <a:rPr lang="fi-FI" dirty="0" err="1">
                <a:solidFill>
                  <a:srgbClr val="585852"/>
                </a:solidFill>
              </a:rPr>
              <a:t>security</a:t>
            </a:r>
            <a:r>
              <a:rPr lang="fi-FI" dirty="0">
                <a:solidFill>
                  <a:srgbClr val="585852"/>
                </a:solidFill>
              </a:rPr>
              <a:t> </a:t>
            </a:r>
            <a:r>
              <a:rPr lang="fi-FI" dirty="0" err="1">
                <a:solidFill>
                  <a:srgbClr val="585852"/>
                </a:solidFill>
              </a:rPr>
              <a:t>including</a:t>
            </a:r>
            <a:r>
              <a:rPr lang="fi-FI" dirty="0">
                <a:solidFill>
                  <a:srgbClr val="585852"/>
                </a:solidFill>
              </a:rPr>
              <a:t> </a:t>
            </a:r>
            <a:r>
              <a:rPr lang="fi-FI" dirty="0" err="1">
                <a:solidFill>
                  <a:srgbClr val="585852"/>
                </a:solidFill>
              </a:rPr>
              <a:t>housing</a:t>
            </a:r>
            <a:r>
              <a:rPr lang="fi-FI" dirty="0">
                <a:solidFill>
                  <a:srgbClr val="585852"/>
                </a:solidFill>
              </a:rPr>
              <a:t> </a:t>
            </a:r>
            <a:r>
              <a:rPr lang="fi-FI" dirty="0" err="1">
                <a:solidFill>
                  <a:srgbClr val="585852"/>
                </a:solidFill>
              </a:rPr>
              <a:t>benefit</a:t>
            </a:r>
            <a:endParaRPr lang="fi-FI" dirty="0">
              <a:solidFill>
                <a:srgbClr val="585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335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err="1">
                <a:solidFill>
                  <a:srgbClr val="598795"/>
                </a:solidFill>
                <a:latin typeface="Dosis ExtraLight" panose="02010203020202060003" pitchFamily="2" charset="0"/>
              </a:rPr>
              <a:t>What</a:t>
            </a:r>
            <a:r>
              <a:rPr lang="fi-FI" dirty="0">
                <a:solidFill>
                  <a:srgbClr val="598795"/>
                </a:solidFill>
                <a:latin typeface="Dosis ExtraLight" panose="02010203020202060003" pitchFamily="2" charset="0"/>
              </a:rPr>
              <a:t> made it </a:t>
            </a:r>
            <a:r>
              <a:rPr lang="fi-FI" dirty="0" err="1">
                <a:solidFill>
                  <a:srgbClr val="598795"/>
                </a:solidFill>
                <a:latin typeface="Dosis ExtraLight" panose="02010203020202060003" pitchFamily="2" charset="0"/>
              </a:rPr>
              <a:t>possible</a:t>
            </a:r>
            <a:r>
              <a:rPr lang="fi-FI" dirty="0">
                <a:solidFill>
                  <a:srgbClr val="598795"/>
                </a:solidFill>
                <a:latin typeface="Dosis ExtraLight" panose="02010203020202060003" pitchFamily="2" charset="0"/>
              </a:rPr>
              <a:t>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 err="1">
                <a:solidFill>
                  <a:srgbClr val="585852"/>
                </a:solidFill>
              </a:rPr>
              <a:t>Measures</a:t>
            </a:r>
            <a:r>
              <a:rPr lang="fi-FI" dirty="0">
                <a:solidFill>
                  <a:srgbClr val="585852"/>
                </a:solidFill>
              </a:rPr>
              <a:t> to </a:t>
            </a:r>
            <a:r>
              <a:rPr lang="fi-FI" dirty="0" err="1">
                <a:solidFill>
                  <a:srgbClr val="585852"/>
                </a:solidFill>
              </a:rPr>
              <a:t>end</a:t>
            </a:r>
            <a:r>
              <a:rPr lang="fi-FI" dirty="0">
                <a:solidFill>
                  <a:srgbClr val="585852"/>
                </a:solidFill>
              </a:rPr>
              <a:t> </a:t>
            </a:r>
            <a:r>
              <a:rPr lang="fi-FI" dirty="0" err="1">
                <a:solidFill>
                  <a:srgbClr val="585852"/>
                </a:solidFill>
              </a:rPr>
              <a:t>homelessness</a:t>
            </a:r>
            <a:r>
              <a:rPr lang="fi-FI" dirty="0">
                <a:solidFill>
                  <a:srgbClr val="585852"/>
                </a:solidFill>
              </a:rPr>
              <a:t>:</a:t>
            </a:r>
          </a:p>
          <a:p>
            <a:r>
              <a:rPr lang="fi-FI" dirty="0" err="1">
                <a:solidFill>
                  <a:srgbClr val="585852"/>
                </a:solidFill>
              </a:rPr>
              <a:t>Implementing</a:t>
            </a:r>
            <a:r>
              <a:rPr lang="fi-FI" dirty="0">
                <a:solidFill>
                  <a:srgbClr val="585852"/>
                </a:solidFill>
              </a:rPr>
              <a:t> </a:t>
            </a:r>
            <a:r>
              <a:rPr lang="fi-FI" dirty="0" err="1">
                <a:solidFill>
                  <a:srgbClr val="585852"/>
                </a:solidFill>
              </a:rPr>
              <a:t>Housing</a:t>
            </a:r>
            <a:r>
              <a:rPr lang="fi-FI" dirty="0">
                <a:solidFill>
                  <a:srgbClr val="585852"/>
                </a:solidFill>
              </a:rPr>
              <a:t> </a:t>
            </a:r>
            <a:r>
              <a:rPr lang="fi-FI" dirty="0" err="1">
                <a:solidFill>
                  <a:srgbClr val="585852"/>
                </a:solidFill>
              </a:rPr>
              <a:t>First</a:t>
            </a:r>
            <a:r>
              <a:rPr lang="fi-FI" dirty="0">
                <a:solidFill>
                  <a:srgbClr val="585852"/>
                </a:solidFill>
              </a:rPr>
              <a:t> as a </a:t>
            </a:r>
            <a:r>
              <a:rPr lang="fi-FI" dirty="0" err="1">
                <a:solidFill>
                  <a:srgbClr val="585852"/>
                </a:solidFill>
              </a:rPr>
              <a:t>systemic</a:t>
            </a:r>
            <a:r>
              <a:rPr lang="fi-FI" dirty="0">
                <a:solidFill>
                  <a:srgbClr val="585852"/>
                </a:solidFill>
              </a:rPr>
              <a:t> </a:t>
            </a:r>
            <a:r>
              <a:rPr lang="fi-FI" dirty="0" err="1">
                <a:solidFill>
                  <a:srgbClr val="585852"/>
                </a:solidFill>
              </a:rPr>
              <a:t>model</a:t>
            </a:r>
            <a:endParaRPr lang="fi-FI" dirty="0">
              <a:solidFill>
                <a:srgbClr val="585852"/>
              </a:solidFill>
            </a:endParaRPr>
          </a:p>
          <a:p>
            <a:r>
              <a:rPr lang="fi-FI" dirty="0" err="1">
                <a:solidFill>
                  <a:srgbClr val="585852"/>
                </a:solidFill>
              </a:rPr>
              <a:t>Renovating</a:t>
            </a:r>
            <a:r>
              <a:rPr lang="fi-FI" dirty="0">
                <a:solidFill>
                  <a:srgbClr val="585852"/>
                </a:solidFill>
              </a:rPr>
              <a:t> </a:t>
            </a:r>
            <a:r>
              <a:rPr lang="fi-FI" dirty="0" err="1">
                <a:solidFill>
                  <a:srgbClr val="585852"/>
                </a:solidFill>
              </a:rPr>
              <a:t>existing</a:t>
            </a:r>
            <a:r>
              <a:rPr lang="fi-FI" dirty="0">
                <a:solidFill>
                  <a:srgbClr val="585852"/>
                </a:solidFill>
              </a:rPr>
              <a:t> </a:t>
            </a:r>
            <a:r>
              <a:rPr lang="fi-FI" dirty="0" err="1">
                <a:solidFill>
                  <a:srgbClr val="585852"/>
                </a:solidFill>
              </a:rPr>
              <a:t>shelters</a:t>
            </a:r>
            <a:r>
              <a:rPr lang="fi-FI" dirty="0">
                <a:solidFill>
                  <a:srgbClr val="585852"/>
                </a:solidFill>
              </a:rPr>
              <a:t> and </a:t>
            </a:r>
            <a:r>
              <a:rPr lang="fi-FI" dirty="0" err="1">
                <a:solidFill>
                  <a:srgbClr val="585852"/>
                </a:solidFill>
              </a:rPr>
              <a:t>hostels</a:t>
            </a:r>
            <a:r>
              <a:rPr lang="fi-FI" dirty="0">
                <a:solidFill>
                  <a:srgbClr val="585852"/>
                </a:solidFill>
              </a:rPr>
              <a:t> into </a:t>
            </a:r>
            <a:r>
              <a:rPr lang="fi-FI" dirty="0" err="1">
                <a:solidFill>
                  <a:srgbClr val="585852"/>
                </a:solidFill>
              </a:rPr>
              <a:t>supported</a:t>
            </a:r>
            <a:r>
              <a:rPr lang="fi-FI" dirty="0">
                <a:solidFill>
                  <a:srgbClr val="585852"/>
                </a:solidFill>
              </a:rPr>
              <a:t> </a:t>
            </a:r>
            <a:r>
              <a:rPr lang="fi-FI" dirty="0" err="1">
                <a:solidFill>
                  <a:srgbClr val="585852"/>
                </a:solidFill>
              </a:rPr>
              <a:t>housing</a:t>
            </a:r>
            <a:r>
              <a:rPr lang="fi-FI" dirty="0">
                <a:solidFill>
                  <a:srgbClr val="585852"/>
                </a:solidFill>
              </a:rPr>
              <a:t> </a:t>
            </a:r>
            <a:r>
              <a:rPr lang="fi-FI" dirty="0" err="1">
                <a:solidFill>
                  <a:srgbClr val="585852"/>
                </a:solidFill>
              </a:rPr>
              <a:t>with</a:t>
            </a:r>
            <a:r>
              <a:rPr lang="fi-FI" dirty="0">
                <a:solidFill>
                  <a:srgbClr val="585852"/>
                </a:solidFill>
              </a:rPr>
              <a:t> </a:t>
            </a:r>
            <a:r>
              <a:rPr lang="fi-FI" dirty="0" err="1">
                <a:solidFill>
                  <a:srgbClr val="585852"/>
                </a:solidFill>
              </a:rPr>
              <a:t>indivudual</a:t>
            </a:r>
            <a:r>
              <a:rPr lang="fi-FI" dirty="0">
                <a:solidFill>
                  <a:srgbClr val="585852"/>
                </a:solidFill>
              </a:rPr>
              <a:t> </a:t>
            </a:r>
            <a:r>
              <a:rPr lang="fi-FI" dirty="0" err="1">
                <a:solidFill>
                  <a:srgbClr val="585852"/>
                </a:solidFill>
              </a:rPr>
              <a:t>flats</a:t>
            </a:r>
            <a:endParaRPr lang="fi-FI" dirty="0">
              <a:solidFill>
                <a:srgbClr val="585852"/>
              </a:solidFill>
            </a:endParaRPr>
          </a:p>
          <a:p>
            <a:r>
              <a:rPr lang="fi-FI" dirty="0" err="1">
                <a:solidFill>
                  <a:srgbClr val="585852"/>
                </a:solidFill>
              </a:rPr>
              <a:t>Providing</a:t>
            </a:r>
            <a:r>
              <a:rPr lang="fi-FI" dirty="0">
                <a:solidFill>
                  <a:srgbClr val="585852"/>
                </a:solidFill>
              </a:rPr>
              <a:t> </a:t>
            </a:r>
            <a:r>
              <a:rPr lang="fi-FI" dirty="0" err="1">
                <a:solidFill>
                  <a:srgbClr val="585852"/>
                </a:solidFill>
              </a:rPr>
              <a:t>housing</a:t>
            </a:r>
            <a:r>
              <a:rPr lang="fi-FI" dirty="0">
                <a:solidFill>
                  <a:srgbClr val="585852"/>
                </a:solidFill>
              </a:rPr>
              <a:t> </a:t>
            </a:r>
            <a:r>
              <a:rPr lang="fi-FI" dirty="0" err="1">
                <a:solidFill>
                  <a:srgbClr val="585852"/>
                </a:solidFill>
              </a:rPr>
              <a:t>from</a:t>
            </a:r>
            <a:r>
              <a:rPr lang="fi-FI" dirty="0">
                <a:solidFill>
                  <a:srgbClr val="585852"/>
                </a:solidFill>
              </a:rPr>
              <a:t> </a:t>
            </a:r>
            <a:r>
              <a:rPr lang="fi-FI" dirty="0" err="1">
                <a:solidFill>
                  <a:srgbClr val="585852"/>
                </a:solidFill>
              </a:rPr>
              <a:t>several</a:t>
            </a:r>
            <a:r>
              <a:rPr lang="fi-FI" dirty="0">
                <a:solidFill>
                  <a:srgbClr val="585852"/>
                </a:solidFill>
              </a:rPr>
              <a:t> </a:t>
            </a:r>
            <a:r>
              <a:rPr lang="fi-FI" dirty="0" err="1">
                <a:solidFill>
                  <a:srgbClr val="585852"/>
                </a:solidFill>
              </a:rPr>
              <a:t>sources</a:t>
            </a:r>
            <a:r>
              <a:rPr lang="fi-FI" dirty="0">
                <a:solidFill>
                  <a:srgbClr val="585852"/>
                </a:solidFill>
              </a:rPr>
              <a:t>:</a:t>
            </a:r>
          </a:p>
          <a:p>
            <a:r>
              <a:rPr lang="fi-FI" dirty="0" err="1">
                <a:solidFill>
                  <a:srgbClr val="585852"/>
                </a:solidFill>
              </a:rPr>
              <a:t>Affordable</a:t>
            </a:r>
            <a:r>
              <a:rPr lang="fi-FI" dirty="0">
                <a:solidFill>
                  <a:srgbClr val="585852"/>
                </a:solidFill>
              </a:rPr>
              <a:t> </a:t>
            </a:r>
            <a:r>
              <a:rPr lang="fi-FI" dirty="0" err="1">
                <a:solidFill>
                  <a:srgbClr val="585852"/>
                </a:solidFill>
              </a:rPr>
              <a:t>social</a:t>
            </a:r>
            <a:r>
              <a:rPr lang="fi-FI" dirty="0">
                <a:solidFill>
                  <a:srgbClr val="585852"/>
                </a:solidFill>
              </a:rPr>
              <a:t> </a:t>
            </a:r>
            <a:r>
              <a:rPr lang="fi-FI" dirty="0" err="1">
                <a:solidFill>
                  <a:srgbClr val="585852"/>
                </a:solidFill>
              </a:rPr>
              <a:t>housing</a:t>
            </a:r>
            <a:r>
              <a:rPr lang="fi-FI" dirty="0">
                <a:solidFill>
                  <a:srgbClr val="585852"/>
                </a:solidFill>
              </a:rPr>
              <a:t>, </a:t>
            </a:r>
            <a:r>
              <a:rPr lang="fi-FI" dirty="0" err="1">
                <a:solidFill>
                  <a:srgbClr val="585852"/>
                </a:solidFill>
              </a:rPr>
              <a:t>new</a:t>
            </a:r>
            <a:r>
              <a:rPr lang="fi-FI" dirty="0">
                <a:solidFill>
                  <a:srgbClr val="585852"/>
                </a:solidFill>
              </a:rPr>
              <a:t> </a:t>
            </a:r>
            <a:r>
              <a:rPr lang="fi-FI" dirty="0" err="1">
                <a:solidFill>
                  <a:srgbClr val="585852"/>
                </a:solidFill>
              </a:rPr>
              <a:t>supported</a:t>
            </a:r>
            <a:r>
              <a:rPr lang="fi-FI" dirty="0">
                <a:solidFill>
                  <a:srgbClr val="585852"/>
                </a:solidFill>
              </a:rPr>
              <a:t> </a:t>
            </a:r>
            <a:r>
              <a:rPr lang="fi-FI" dirty="0" err="1">
                <a:solidFill>
                  <a:srgbClr val="585852"/>
                </a:solidFill>
              </a:rPr>
              <a:t>housing</a:t>
            </a:r>
            <a:r>
              <a:rPr lang="fi-FI" dirty="0">
                <a:solidFill>
                  <a:srgbClr val="585852"/>
                </a:solidFill>
              </a:rPr>
              <a:t> </a:t>
            </a:r>
            <a:r>
              <a:rPr lang="fi-FI" dirty="0" err="1">
                <a:solidFill>
                  <a:srgbClr val="585852"/>
                </a:solidFill>
              </a:rPr>
              <a:t>blocks</a:t>
            </a:r>
            <a:r>
              <a:rPr lang="fi-FI" dirty="0">
                <a:solidFill>
                  <a:srgbClr val="585852"/>
                </a:solidFill>
              </a:rPr>
              <a:t>, </a:t>
            </a:r>
            <a:r>
              <a:rPr lang="fi-FI" dirty="0" err="1">
                <a:solidFill>
                  <a:srgbClr val="585852"/>
                </a:solidFill>
              </a:rPr>
              <a:t>flats</a:t>
            </a:r>
            <a:r>
              <a:rPr lang="fi-FI" dirty="0">
                <a:solidFill>
                  <a:srgbClr val="585852"/>
                </a:solidFill>
              </a:rPr>
              <a:t> </a:t>
            </a:r>
            <a:r>
              <a:rPr lang="fi-FI" dirty="0" err="1">
                <a:solidFill>
                  <a:srgbClr val="585852"/>
                </a:solidFill>
              </a:rPr>
              <a:t>acquired</a:t>
            </a:r>
            <a:r>
              <a:rPr lang="fi-FI" dirty="0">
                <a:solidFill>
                  <a:srgbClr val="585852"/>
                </a:solidFill>
              </a:rPr>
              <a:t> </a:t>
            </a:r>
            <a:r>
              <a:rPr lang="fi-FI" dirty="0" err="1">
                <a:solidFill>
                  <a:srgbClr val="585852"/>
                </a:solidFill>
              </a:rPr>
              <a:t>from</a:t>
            </a:r>
            <a:r>
              <a:rPr lang="fi-FI" dirty="0">
                <a:solidFill>
                  <a:srgbClr val="585852"/>
                </a:solidFill>
              </a:rPr>
              <a:t> </a:t>
            </a:r>
            <a:r>
              <a:rPr lang="fi-FI" dirty="0" err="1">
                <a:solidFill>
                  <a:srgbClr val="585852"/>
                </a:solidFill>
              </a:rPr>
              <a:t>the</a:t>
            </a:r>
            <a:r>
              <a:rPr lang="fi-FI" dirty="0">
                <a:solidFill>
                  <a:srgbClr val="585852"/>
                </a:solidFill>
              </a:rPr>
              <a:t> </a:t>
            </a:r>
            <a:r>
              <a:rPr lang="fi-FI" dirty="0" err="1">
                <a:solidFill>
                  <a:srgbClr val="585852"/>
                </a:solidFill>
              </a:rPr>
              <a:t>private</a:t>
            </a:r>
            <a:r>
              <a:rPr lang="fi-FI" dirty="0">
                <a:solidFill>
                  <a:srgbClr val="585852"/>
                </a:solidFill>
              </a:rPr>
              <a:t> market</a:t>
            </a:r>
          </a:p>
          <a:p>
            <a:r>
              <a:rPr lang="fi-FI" dirty="0" err="1">
                <a:solidFill>
                  <a:srgbClr val="585852"/>
                </a:solidFill>
              </a:rPr>
              <a:t>Adequate</a:t>
            </a:r>
            <a:r>
              <a:rPr lang="fi-FI" dirty="0">
                <a:solidFill>
                  <a:srgbClr val="585852"/>
                </a:solidFill>
              </a:rPr>
              <a:t> </a:t>
            </a:r>
            <a:r>
              <a:rPr lang="fi-FI" dirty="0" err="1">
                <a:solidFill>
                  <a:srgbClr val="585852"/>
                </a:solidFill>
              </a:rPr>
              <a:t>support</a:t>
            </a:r>
            <a:r>
              <a:rPr lang="fi-FI" dirty="0">
                <a:solidFill>
                  <a:srgbClr val="585852"/>
                </a:solidFill>
              </a:rPr>
              <a:t> </a:t>
            </a:r>
            <a:r>
              <a:rPr lang="fi-FI" dirty="0" err="1">
                <a:solidFill>
                  <a:srgbClr val="585852"/>
                </a:solidFill>
              </a:rPr>
              <a:t>based</a:t>
            </a:r>
            <a:r>
              <a:rPr lang="fi-FI" dirty="0">
                <a:solidFill>
                  <a:srgbClr val="585852"/>
                </a:solidFill>
              </a:rPr>
              <a:t> on </a:t>
            </a:r>
            <a:r>
              <a:rPr lang="fi-FI" dirty="0" err="1">
                <a:solidFill>
                  <a:srgbClr val="585852"/>
                </a:solidFill>
              </a:rPr>
              <a:t>intensive</a:t>
            </a:r>
            <a:r>
              <a:rPr lang="fi-FI" dirty="0">
                <a:solidFill>
                  <a:srgbClr val="585852"/>
                </a:solidFill>
              </a:rPr>
              <a:t> case management and </a:t>
            </a:r>
            <a:r>
              <a:rPr lang="fi-FI" dirty="0" err="1">
                <a:solidFill>
                  <a:srgbClr val="585852"/>
                </a:solidFill>
              </a:rPr>
              <a:t>use</a:t>
            </a:r>
            <a:r>
              <a:rPr lang="fi-FI" dirty="0">
                <a:solidFill>
                  <a:srgbClr val="585852"/>
                </a:solidFill>
              </a:rPr>
              <a:t> of </a:t>
            </a:r>
            <a:r>
              <a:rPr lang="fi-FI" dirty="0" err="1">
                <a:solidFill>
                  <a:srgbClr val="585852"/>
                </a:solidFill>
              </a:rPr>
              <a:t>basic</a:t>
            </a:r>
            <a:r>
              <a:rPr lang="fi-FI" dirty="0">
                <a:solidFill>
                  <a:srgbClr val="585852"/>
                </a:solidFill>
              </a:rPr>
              <a:t> </a:t>
            </a:r>
            <a:r>
              <a:rPr lang="fi-FI" dirty="0" err="1">
                <a:solidFill>
                  <a:srgbClr val="585852"/>
                </a:solidFill>
              </a:rPr>
              <a:t>social</a:t>
            </a:r>
            <a:r>
              <a:rPr lang="fi-FI" dirty="0">
                <a:solidFill>
                  <a:srgbClr val="585852"/>
                </a:solidFill>
              </a:rPr>
              <a:t> and </a:t>
            </a:r>
            <a:r>
              <a:rPr lang="fi-FI" dirty="0" err="1">
                <a:solidFill>
                  <a:srgbClr val="585852"/>
                </a:solidFill>
              </a:rPr>
              <a:t>health</a:t>
            </a:r>
            <a:r>
              <a:rPr lang="fi-FI" dirty="0">
                <a:solidFill>
                  <a:srgbClr val="585852"/>
                </a:solidFill>
              </a:rPr>
              <a:t> </a:t>
            </a:r>
            <a:r>
              <a:rPr lang="fi-FI" dirty="0" err="1">
                <a:solidFill>
                  <a:srgbClr val="585852"/>
                </a:solidFill>
              </a:rPr>
              <a:t>services</a:t>
            </a:r>
            <a:endParaRPr lang="fi-FI" dirty="0">
              <a:solidFill>
                <a:srgbClr val="585852"/>
              </a:solidFill>
            </a:endParaRPr>
          </a:p>
          <a:p>
            <a:r>
              <a:rPr lang="fi-FI" dirty="0">
                <a:solidFill>
                  <a:srgbClr val="585852"/>
                </a:solidFill>
              </a:rPr>
              <a:t>Basic </a:t>
            </a:r>
            <a:r>
              <a:rPr lang="fi-FI" dirty="0" err="1">
                <a:solidFill>
                  <a:srgbClr val="585852"/>
                </a:solidFill>
              </a:rPr>
              <a:t>income</a:t>
            </a:r>
            <a:r>
              <a:rPr lang="fi-FI" dirty="0">
                <a:solidFill>
                  <a:srgbClr val="585852"/>
                </a:solidFill>
              </a:rPr>
              <a:t> </a:t>
            </a:r>
            <a:r>
              <a:rPr lang="fi-FI" dirty="0" err="1">
                <a:solidFill>
                  <a:srgbClr val="585852"/>
                </a:solidFill>
              </a:rPr>
              <a:t>security</a:t>
            </a:r>
            <a:r>
              <a:rPr lang="fi-FI" dirty="0">
                <a:solidFill>
                  <a:srgbClr val="585852"/>
                </a:solidFill>
              </a:rPr>
              <a:t> </a:t>
            </a:r>
            <a:r>
              <a:rPr lang="fi-FI" dirty="0" err="1">
                <a:solidFill>
                  <a:srgbClr val="585852"/>
                </a:solidFill>
              </a:rPr>
              <a:t>including</a:t>
            </a:r>
            <a:r>
              <a:rPr lang="fi-FI" dirty="0">
                <a:solidFill>
                  <a:srgbClr val="585852"/>
                </a:solidFill>
              </a:rPr>
              <a:t> </a:t>
            </a:r>
            <a:r>
              <a:rPr lang="fi-FI" dirty="0" err="1">
                <a:solidFill>
                  <a:srgbClr val="585852"/>
                </a:solidFill>
              </a:rPr>
              <a:t>housing</a:t>
            </a:r>
            <a:r>
              <a:rPr lang="fi-FI" dirty="0">
                <a:solidFill>
                  <a:srgbClr val="585852"/>
                </a:solidFill>
              </a:rPr>
              <a:t> </a:t>
            </a:r>
            <a:r>
              <a:rPr lang="fi-FI" dirty="0" err="1">
                <a:solidFill>
                  <a:srgbClr val="585852"/>
                </a:solidFill>
              </a:rPr>
              <a:t>benefit</a:t>
            </a:r>
            <a:endParaRPr lang="fi-FI" dirty="0">
              <a:solidFill>
                <a:srgbClr val="585852"/>
              </a:solidFill>
            </a:endParaRPr>
          </a:p>
          <a:p>
            <a:endParaRPr lang="fi-FI" dirty="0">
              <a:solidFill>
                <a:srgbClr val="585852"/>
              </a:solidFill>
            </a:endParaRPr>
          </a:p>
          <a:p>
            <a:endParaRPr lang="fi-FI" dirty="0">
              <a:solidFill>
                <a:srgbClr val="585852"/>
              </a:solidFill>
            </a:endParaRPr>
          </a:p>
          <a:p>
            <a:endParaRPr lang="fi-FI" dirty="0">
              <a:solidFill>
                <a:srgbClr val="585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787674"/>
      </p:ext>
    </p:extLst>
  </p:cSld>
  <p:clrMapOvr>
    <a:masterClrMapping/>
  </p:clrMapOvr>
</p:sld>
</file>

<file path=ppt/theme/theme1.xml><?xml version="1.0" encoding="utf-8"?>
<a:theme xmlns:a="http://schemas.openxmlformats.org/drawingml/2006/main" name="Y-säätiö esityspohja">
  <a:themeElements>
    <a:clrScheme name="Y-säätiö">
      <a:dk1>
        <a:srgbClr val="333333"/>
      </a:dk1>
      <a:lt1>
        <a:srgbClr val="FFFFFF"/>
      </a:lt1>
      <a:dk2>
        <a:srgbClr val="598795"/>
      </a:dk2>
      <a:lt2>
        <a:srgbClr val="EEECE1"/>
      </a:lt2>
      <a:accent1>
        <a:srgbClr val="598795"/>
      </a:accent1>
      <a:accent2>
        <a:srgbClr val="D7D941"/>
      </a:accent2>
      <a:accent3>
        <a:srgbClr val="CA4476"/>
      </a:accent3>
      <a:accent4>
        <a:srgbClr val="E6AF3B"/>
      </a:accent4>
      <a:accent5>
        <a:srgbClr val="94BFB0"/>
      </a:accent5>
      <a:accent6>
        <a:srgbClr val="DA8C88"/>
      </a:accent6>
      <a:hlink>
        <a:srgbClr val="CA4476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solidFill>
              <a:schemeClr val="tx1">
                <a:lumMod val="85000"/>
                <a:lumOff val="15000"/>
              </a:schemeClr>
            </a:solidFill>
            <a:latin typeface="Open Sans" charset="0"/>
            <a:ea typeface="Open Sans" charset="0"/>
            <a:cs typeface="Open Sans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ysaatio_esityspohja_EN" id="{E96F4EC7-87A6-E549-BE9D-33068C462E35}" vid="{8AF35BC1-1708-BF4E-A4AD-A5BAB6490FA9}"/>
    </a:ext>
  </a:extLst>
</a:theme>
</file>

<file path=ppt/theme/theme2.xml><?xml version="1.0" encoding="utf-8"?>
<a:theme xmlns:a="http://schemas.openxmlformats.org/drawingml/2006/main" name="1_Y-säätiö esityspohja">
  <a:themeElements>
    <a:clrScheme name="Y-säätiö">
      <a:dk1>
        <a:srgbClr val="333333"/>
      </a:dk1>
      <a:lt1>
        <a:srgbClr val="FFFFFF"/>
      </a:lt1>
      <a:dk2>
        <a:srgbClr val="598795"/>
      </a:dk2>
      <a:lt2>
        <a:srgbClr val="EEECE1"/>
      </a:lt2>
      <a:accent1>
        <a:srgbClr val="598795"/>
      </a:accent1>
      <a:accent2>
        <a:srgbClr val="D7D941"/>
      </a:accent2>
      <a:accent3>
        <a:srgbClr val="CA4476"/>
      </a:accent3>
      <a:accent4>
        <a:srgbClr val="E6AF3B"/>
      </a:accent4>
      <a:accent5>
        <a:srgbClr val="94BFB0"/>
      </a:accent5>
      <a:accent6>
        <a:srgbClr val="DA8C88"/>
      </a:accent6>
      <a:hlink>
        <a:srgbClr val="CA4476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solidFill>
              <a:schemeClr val="tx1">
                <a:lumMod val="85000"/>
                <a:lumOff val="15000"/>
              </a:schemeClr>
            </a:solidFill>
            <a:latin typeface="Open Sans" charset="0"/>
            <a:ea typeface="Open Sans" charset="0"/>
            <a:cs typeface="Open Sans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ysaatio_esityspohja_EN" id="{E96F4EC7-87A6-E549-BE9D-33068C462E35}" vid="{8AF35BC1-1708-BF4E-A4AD-A5BAB6490FA9}"/>
    </a:ext>
  </a:extLst>
</a:theme>
</file>

<file path=ppt/theme/theme3.xml><?xml version="1.0" encoding="utf-8"?>
<a:theme xmlns:a="http://schemas.openxmlformats.org/drawingml/2006/main" name="2_Y-säätiö esityspohja">
  <a:themeElements>
    <a:clrScheme name="Y-säätiö">
      <a:dk1>
        <a:srgbClr val="333333"/>
      </a:dk1>
      <a:lt1>
        <a:srgbClr val="FFFFFF"/>
      </a:lt1>
      <a:dk2>
        <a:srgbClr val="598795"/>
      </a:dk2>
      <a:lt2>
        <a:srgbClr val="EEECE1"/>
      </a:lt2>
      <a:accent1>
        <a:srgbClr val="598795"/>
      </a:accent1>
      <a:accent2>
        <a:srgbClr val="D7D941"/>
      </a:accent2>
      <a:accent3>
        <a:srgbClr val="CA4476"/>
      </a:accent3>
      <a:accent4>
        <a:srgbClr val="E6AF3B"/>
      </a:accent4>
      <a:accent5>
        <a:srgbClr val="94BFB0"/>
      </a:accent5>
      <a:accent6>
        <a:srgbClr val="DA8C88"/>
      </a:accent6>
      <a:hlink>
        <a:srgbClr val="CA4476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solidFill>
              <a:schemeClr val="tx1">
                <a:lumMod val="85000"/>
                <a:lumOff val="15000"/>
              </a:schemeClr>
            </a:solidFill>
            <a:latin typeface="Open Sans" charset="0"/>
            <a:ea typeface="Open Sans" charset="0"/>
            <a:cs typeface="Open Sans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018-1-16 Y-S - PAAVO-AUNE [Vain luku]" id="{BE901F9F-2CEA-4E58-A7F9-AF527185C5BD}" vid="{1AB47E34-F14A-401D-9436-8A06D6CAED7D}"/>
    </a:ext>
  </a:extLst>
</a:theme>
</file>

<file path=ppt/theme/theme4.xml><?xml version="1.0" encoding="utf-8"?>
<a:theme xmlns:a="http://schemas.openxmlformats.org/drawingml/2006/main" name="1_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Y-säätiö esityspohja">
  <a:themeElements>
    <a:clrScheme name="Y-säätiö">
      <a:dk1>
        <a:srgbClr val="333333"/>
      </a:dk1>
      <a:lt1>
        <a:srgbClr val="FFFFFF"/>
      </a:lt1>
      <a:dk2>
        <a:srgbClr val="598795"/>
      </a:dk2>
      <a:lt2>
        <a:srgbClr val="EEECE1"/>
      </a:lt2>
      <a:accent1>
        <a:srgbClr val="598795"/>
      </a:accent1>
      <a:accent2>
        <a:srgbClr val="D7D941"/>
      </a:accent2>
      <a:accent3>
        <a:srgbClr val="CA4476"/>
      </a:accent3>
      <a:accent4>
        <a:srgbClr val="E6AF3B"/>
      </a:accent4>
      <a:accent5>
        <a:srgbClr val="94BFB0"/>
      </a:accent5>
      <a:accent6>
        <a:srgbClr val="DA8C88"/>
      </a:accent6>
      <a:hlink>
        <a:srgbClr val="CA4476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solidFill>
              <a:schemeClr val="tx1">
                <a:lumMod val="85000"/>
                <a:lumOff val="15000"/>
              </a:schemeClr>
            </a:solidFill>
            <a:latin typeface="Open Sans" charset="0"/>
            <a:ea typeface="Open Sans" charset="0"/>
            <a:cs typeface="Open Sans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ysaatio_esityspohja_EN" id="{E96F4EC7-87A6-E549-BE9D-33068C462E35}" vid="{8AF35BC1-1708-BF4E-A4AD-A5BAB6490FA9}"/>
    </a:ext>
  </a:extLst>
</a:theme>
</file>

<file path=ppt/theme/theme6.xml><?xml version="1.0" encoding="utf-8"?>
<a:theme xmlns:a="http://schemas.openxmlformats.org/drawingml/2006/main" name="4_Y-säätiö esityspohja">
  <a:themeElements>
    <a:clrScheme name="Y-säätiö">
      <a:dk1>
        <a:srgbClr val="333333"/>
      </a:dk1>
      <a:lt1>
        <a:srgbClr val="FFFFFF"/>
      </a:lt1>
      <a:dk2>
        <a:srgbClr val="598795"/>
      </a:dk2>
      <a:lt2>
        <a:srgbClr val="EEECE1"/>
      </a:lt2>
      <a:accent1>
        <a:srgbClr val="598795"/>
      </a:accent1>
      <a:accent2>
        <a:srgbClr val="D7D941"/>
      </a:accent2>
      <a:accent3>
        <a:srgbClr val="CA4476"/>
      </a:accent3>
      <a:accent4>
        <a:srgbClr val="E6AF3B"/>
      </a:accent4>
      <a:accent5>
        <a:srgbClr val="94BFB0"/>
      </a:accent5>
      <a:accent6>
        <a:srgbClr val="DA8C88"/>
      </a:accent6>
      <a:hlink>
        <a:srgbClr val="CA4476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solidFill>
              <a:schemeClr val="tx1">
                <a:lumMod val="85000"/>
                <a:lumOff val="15000"/>
              </a:schemeClr>
            </a:solidFill>
            <a:latin typeface="Open Sans" charset="0"/>
            <a:ea typeface="Open Sans" charset="0"/>
            <a:cs typeface="Open Sans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ysaatio_esityspohja_EN" id="{E96F4EC7-87A6-E549-BE9D-33068C462E35}" vid="{8AF35BC1-1708-BF4E-A4AD-A5BAB6490FA9}"/>
    </a:ext>
  </a:extLst>
</a:theme>
</file>

<file path=ppt/theme/theme7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Y-säätiö-Esityspohja EN</Template>
  <TotalTime>2499</TotalTime>
  <Words>541</Words>
  <Application>Microsoft Office PowerPoint</Application>
  <PresentationFormat>Widescreen</PresentationFormat>
  <Paragraphs>96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Arial</vt:lpstr>
      <vt:lpstr>Calibri</vt:lpstr>
      <vt:lpstr>Calibri Light</vt:lpstr>
      <vt:lpstr>Dosis ExtraLight</vt:lpstr>
      <vt:lpstr>Open Sans</vt:lpstr>
      <vt:lpstr>Open Sans light</vt:lpstr>
      <vt:lpstr>Open Sans light</vt:lpstr>
      <vt:lpstr>Y-säätiö esityspohja</vt:lpstr>
      <vt:lpstr>1_Y-säätiö esityspohja</vt:lpstr>
      <vt:lpstr>2_Y-säätiö esityspohja</vt:lpstr>
      <vt:lpstr>1_Office-teema</vt:lpstr>
      <vt:lpstr>3_Y-säätiö esityspohja</vt:lpstr>
      <vt:lpstr>4_Y-säätiö esityspohja</vt:lpstr>
      <vt:lpstr> Ending Homelessness is possible; the Finnish approach </vt:lpstr>
      <vt:lpstr>Homelessness in Finland</vt:lpstr>
      <vt:lpstr>Phases of Homelessness Policy in Finland</vt:lpstr>
      <vt:lpstr>Housing options for Homeless persons in Helsinki</vt:lpstr>
      <vt:lpstr>Housing First in Finland</vt:lpstr>
      <vt:lpstr>PowerPoint Presentation</vt:lpstr>
      <vt:lpstr>Väinölä</vt:lpstr>
      <vt:lpstr>What made it possible?</vt:lpstr>
      <vt:lpstr>What made it possible?</vt:lpstr>
      <vt:lpstr>What is needed to end homelessness?</vt:lpstr>
      <vt:lpstr>PowerPoint Presentation</vt:lpstr>
      <vt:lpstr>        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Johanna Lassy</dc:creator>
  <cp:lastModifiedBy>Sylvia Beales</cp:lastModifiedBy>
  <cp:revision>127</cp:revision>
  <dcterms:created xsi:type="dcterms:W3CDTF">2019-02-26T10:27:24Z</dcterms:created>
  <dcterms:modified xsi:type="dcterms:W3CDTF">2020-02-07T11:56:03Z</dcterms:modified>
</cp:coreProperties>
</file>