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357" r:id="rId3"/>
    <p:sldId id="262" r:id="rId4"/>
    <p:sldId id="359" r:id="rId5"/>
    <p:sldId id="345" r:id="rId6"/>
    <p:sldId id="346" r:id="rId7"/>
    <p:sldId id="344" r:id="rId8"/>
    <p:sldId id="269" r:id="rId9"/>
    <p:sldId id="307" r:id="rId10"/>
    <p:sldId id="319" r:id="rId11"/>
    <p:sldId id="320" r:id="rId12"/>
    <p:sldId id="321" r:id="rId13"/>
    <p:sldId id="322" r:id="rId14"/>
    <p:sldId id="316" r:id="rId15"/>
    <p:sldId id="326" r:id="rId16"/>
    <p:sldId id="350" r:id="rId17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90E2FD-01A6-45CE-A61C-226BD7C66086}">
          <p14:sldIdLst>
            <p14:sldId id="256"/>
            <p14:sldId id="357"/>
            <p14:sldId id="262"/>
            <p14:sldId id="359"/>
            <p14:sldId id="345"/>
            <p14:sldId id="346"/>
            <p14:sldId id="344"/>
            <p14:sldId id="269"/>
            <p14:sldId id="307"/>
            <p14:sldId id="319"/>
            <p14:sldId id="320"/>
            <p14:sldId id="321"/>
            <p14:sldId id="322"/>
            <p14:sldId id="316"/>
            <p14:sldId id="326"/>
            <p14:sldId id="350"/>
          </p14:sldIdLst>
        </p14:section>
        <p14:section name="Untitled Section" id="{916BA9AF-14C9-454A-AE41-049B44C586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E407A-2281-4ACA-BBAB-63ECB7851F91}" type="doc">
      <dgm:prSet loTypeId="urn:microsoft.com/office/officeart/2005/8/layout/hList7#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894B324F-8582-4836-82EC-C94FEA54030E}">
      <dgm:prSet phldrT="[Text]" custT="1"/>
      <dgm:spPr>
        <a:solidFill>
          <a:schemeClr val="accent5">
            <a:lumMod val="75000"/>
            <a:alpha val="3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GB" sz="1500" dirty="0">
              <a:solidFill>
                <a:schemeClr val="tx1"/>
              </a:solidFill>
            </a:rPr>
            <a:t>access to a set of goods and services constituting essential health care including maternity care</a:t>
          </a:r>
        </a:p>
      </dgm:t>
    </dgm:pt>
    <dgm:pt modelId="{CF62330C-0658-43E1-9C7E-6A0C9C0F01C3}" type="parTrans" cxnId="{A8F92CFB-5FC6-4344-B6C3-A27AA39DFF6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9D80203-37DF-4AF0-8B6C-7B9989070BFF}" type="sibTrans" cxnId="{A8F92CFB-5FC6-4344-B6C3-A27AA39DFF6D}">
      <dgm:prSet/>
      <dgm:spPr/>
      <dgm:t>
        <a:bodyPr/>
        <a:lstStyle/>
        <a:p>
          <a:endParaRPr lang="en-GB"/>
        </a:p>
      </dgm:t>
    </dgm:pt>
    <dgm:pt modelId="{5E575ACB-AB3C-47C4-A940-67140876BE89}">
      <dgm:prSet phldrT="[Text]" custT="1"/>
      <dgm:spPr>
        <a:solidFill>
          <a:schemeClr val="accent5">
            <a:lumMod val="75000"/>
            <a:alpha val="30000"/>
          </a:schemeClr>
        </a:solidFill>
      </dgm:spPr>
      <dgm:t>
        <a:bodyPr/>
        <a:lstStyle/>
        <a:p>
          <a:br>
            <a:rPr lang="en-GB" sz="1500" dirty="0">
              <a:solidFill>
                <a:schemeClr val="tx1"/>
              </a:solidFill>
            </a:rPr>
          </a:br>
          <a:r>
            <a:rPr lang="en-GB" sz="1500" dirty="0">
              <a:solidFill>
                <a:schemeClr val="tx1"/>
              </a:solidFill>
            </a:rPr>
            <a:t>basic income security for persons in active age unable to earn sufficient income</a:t>
          </a:r>
        </a:p>
      </dgm:t>
    </dgm:pt>
    <dgm:pt modelId="{900612D0-C71D-45D2-BC67-C0FE19FFBAE6}" type="parTrans" cxnId="{F10CE833-2620-4D9B-AA91-DBE9262CABA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E6ECAE5-9E3F-4592-B958-2712900E5298}" type="sibTrans" cxnId="{F10CE833-2620-4D9B-AA91-DBE9262CABA5}">
      <dgm:prSet/>
      <dgm:spPr/>
      <dgm:t>
        <a:bodyPr/>
        <a:lstStyle/>
        <a:p>
          <a:endParaRPr lang="en-GB"/>
        </a:p>
      </dgm:t>
    </dgm:pt>
    <dgm:pt modelId="{71144FC3-F52C-46EE-871E-D0A8D6B60D49}">
      <dgm:prSet phldrT="[Text]" custT="1"/>
      <dgm:spPr>
        <a:solidFill>
          <a:schemeClr val="accent5">
            <a:lumMod val="75000"/>
            <a:alpha val="3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+mn-lt"/>
              <a:cs typeface="Arial" pitchFamily="34" charset="0"/>
            </a:rPr>
            <a:t>basic income security for persons in old age</a:t>
          </a:r>
          <a:endParaRPr lang="en-GB" sz="2400" dirty="0">
            <a:solidFill>
              <a:schemeClr val="tx1"/>
            </a:solidFill>
            <a:latin typeface="+mn-lt"/>
          </a:endParaRPr>
        </a:p>
      </dgm:t>
    </dgm:pt>
    <dgm:pt modelId="{B02922FA-FF37-4DA0-83E8-A1F05CDD5A4A}" type="parTrans" cxnId="{CAC7C769-55B4-4300-8A03-6AF4C71CE99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83905DF-ADD7-4E44-AFAA-BCE0CACB1FBB}" type="sibTrans" cxnId="{CAC7C769-55B4-4300-8A03-6AF4C71CE992}">
      <dgm:prSet/>
      <dgm:spPr/>
      <dgm:t>
        <a:bodyPr/>
        <a:lstStyle/>
        <a:p>
          <a:endParaRPr lang="en-GB"/>
        </a:p>
      </dgm:t>
    </dgm:pt>
    <dgm:pt modelId="{34AACCE6-C174-4198-80F8-7925EF53DF37}">
      <dgm:prSet custT="1"/>
      <dgm:spPr>
        <a:solidFill>
          <a:schemeClr val="accent5">
            <a:lumMod val="75000"/>
            <a:alpha val="3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basic income security for children</a:t>
          </a:r>
          <a:endParaRPr lang="en-GB" sz="1600" dirty="0">
            <a:solidFill>
              <a:schemeClr val="tx1"/>
            </a:solidFill>
          </a:endParaRPr>
        </a:p>
      </dgm:t>
    </dgm:pt>
    <dgm:pt modelId="{364A624F-E9BE-45A3-A144-D938BC60EC21}" type="parTrans" cxnId="{0D547421-9E6B-49CC-A8BD-7902C1791A8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4C5D3DF-3EF8-4E66-85D2-14BAE21A5259}" type="sibTrans" cxnId="{0D547421-9E6B-49CC-A8BD-7902C1791A86}">
      <dgm:prSet/>
      <dgm:spPr/>
      <dgm:t>
        <a:bodyPr/>
        <a:lstStyle/>
        <a:p>
          <a:endParaRPr lang="en-GB"/>
        </a:p>
      </dgm:t>
    </dgm:pt>
    <dgm:pt modelId="{CCB6F5C8-F149-43A3-AADA-7EA75F1094E0}" type="pres">
      <dgm:prSet presAssocID="{A99E407A-2281-4ACA-BBAB-63ECB7851F91}" presName="Name0" presStyleCnt="0">
        <dgm:presLayoutVars>
          <dgm:dir/>
          <dgm:resizeHandles val="exact"/>
        </dgm:presLayoutVars>
      </dgm:prSet>
      <dgm:spPr/>
    </dgm:pt>
    <dgm:pt modelId="{F033588D-5AD1-4FCE-8EB2-2A5C9102BA67}" type="pres">
      <dgm:prSet presAssocID="{A99E407A-2281-4ACA-BBAB-63ECB7851F91}" presName="fgShape" presStyleLbl="fgShp" presStyleIdx="0" presStyleCnt="1" custScaleY="115561" custLinFactNeighborX="197" custLinFactNeighborY="6320"/>
      <dgm:spPr/>
    </dgm:pt>
    <dgm:pt modelId="{79E61024-ED87-418C-95ED-A6844DBFD80A}" type="pres">
      <dgm:prSet presAssocID="{A99E407A-2281-4ACA-BBAB-63ECB7851F91}" presName="linComp" presStyleCnt="0"/>
      <dgm:spPr/>
    </dgm:pt>
    <dgm:pt modelId="{A968F9B4-B5E7-4CFB-88B7-AF693F99ABD1}" type="pres">
      <dgm:prSet presAssocID="{894B324F-8582-4836-82EC-C94FEA54030E}" presName="compNode" presStyleCnt="0"/>
      <dgm:spPr/>
    </dgm:pt>
    <dgm:pt modelId="{DED37A7E-11DD-441A-95F5-3F462604B17B}" type="pres">
      <dgm:prSet presAssocID="{894B324F-8582-4836-82EC-C94FEA54030E}" presName="bkgdShape" presStyleLbl="node1" presStyleIdx="0" presStyleCnt="4"/>
      <dgm:spPr/>
    </dgm:pt>
    <dgm:pt modelId="{A6EBB819-99AE-46A2-A01D-5DA1CBFA71DF}" type="pres">
      <dgm:prSet presAssocID="{894B324F-8582-4836-82EC-C94FEA54030E}" presName="nodeTx" presStyleLbl="node1" presStyleIdx="0" presStyleCnt="4">
        <dgm:presLayoutVars>
          <dgm:bulletEnabled val="1"/>
        </dgm:presLayoutVars>
      </dgm:prSet>
      <dgm:spPr/>
    </dgm:pt>
    <dgm:pt modelId="{F0B25546-C392-4227-A1E7-2B78A11052AD}" type="pres">
      <dgm:prSet presAssocID="{894B324F-8582-4836-82EC-C94FEA54030E}" presName="invisiNode" presStyleLbl="node1" presStyleIdx="0" presStyleCnt="4"/>
      <dgm:spPr/>
    </dgm:pt>
    <dgm:pt modelId="{F02F2F2D-33D0-47F9-9484-26AB584FFE40}" type="pres">
      <dgm:prSet presAssocID="{894B324F-8582-4836-82EC-C94FEA54030E}" presName="imagNode" presStyleLbl="fgImgPlace1" presStyleIdx="0" presStyleCnt="4"/>
      <dgm:spPr>
        <a:blipFill dpi="0" rotWithShape="1">
          <a:blip xmlns:r="http://schemas.openxmlformats.org/officeDocument/2006/relationships" r:embed="rId1"/>
          <a:srcRect/>
          <a:stretch>
            <a:fillRect l="-40658" r="-15342"/>
          </a:stretch>
        </a:blipFill>
      </dgm:spPr>
    </dgm:pt>
    <dgm:pt modelId="{96D584B2-44A1-43E8-A0B0-B271046394EC}" type="pres">
      <dgm:prSet presAssocID="{D9D80203-37DF-4AF0-8B6C-7B9989070BFF}" presName="sibTrans" presStyleLbl="sibTrans2D1" presStyleIdx="0" presStyleCnt="0"/>
      <dgm:spPr/>
    </dgm:pt>
    <dgm:pt modelId="{0A44BD8C-967D-4035-89B1-3CA2664FFE59}" type="pres">
      <dgm:prSet presAssocID="{34AACCE6-C174-4198-80F8-7925EF53DF37}" presName="compNode" presStyleCnt="0"/>
      <dgm:spPr/>
    </dgm:pt>
    <dgm:pt modelId="{FBE86D83-3DA2-41B2-8276-E243307B090D}" type="pres">
      <dgm:prSet presAssocID="{34AACCE6-C174-4198-80F8-7925EF53DF37}" presName="bkgdShape" presStyleLbl="node1" presStyleIdx="1" presStyleCnt="4"/>
      <dgm:spPr/>
    </dgm:pt>
    <dgm:pt modelId="{CF97DD76-9E17-4D1F-8DD1-0C537CA5087B}" type="pres">
      <dgm:prSet presAssocID="{34AACCE6-C174-4198-80F8-7925EF53DF37}" presName="nodeTx" presStyleLbl="node1" presStyleIdx="1" presStyleCnt="4">
        <dgm:presLayoutVars>
          <dgm:bulletEnabled val="1"/>
        </dgm:presLayoutVars>
      </dgm:prSet>
      <dgm:spPr/>
    </dgm:pt>
    <dgm:pt modelId="{C80D0C21-6B0B-40B0-B2CA-64C5A3E96ABE}" type="pres">
      <dgm:prSet presAssocID="{34AACCE6-C174-4198-80F8-7925EF53DF37}" presName="invisiNode" presStyleLbl="node1" presStyleIdx="1" presStyleCnt="4"/>
      <dgm:spPr/>
    </dgm:pt>
    <dgm:pt modelId="{0ED22FC2-23E5-408B-B00F-627C68F662F3}" type="pres">
      <dgm:prSet presAssocID="{34AACCE6-C174-4198-80F8-7925EF53DF37}" presName="imagNode" presStyleLbl="f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t="-12193" b="-63807"/>
          </a:stretch>
        </a:blipFill>
      </dgm:spPr>
    </dgm:pt>
    <dgm:pt modelId="{A01B7B79-3784-4DD0-A7F3-B4E14AB5E35C}" type="pres">
      <dgm:prSet presAssocID="{F4C5D3DF-3EF8-4E66-85D2-14BAE21A5259}" presName="sibTrans" presStyleLbl="sibTrans2D1" presStyleIdx="0" presStyleCnt="0"/>
      <dgm:spPr/>
    </dgm:pt>
    <dgm:pt modelId="{475E0293-5779-42F3-A104-185D4FEB2EBB}" type="pres">
      <dgm:prSet presAssocID="{5E575ACB-AB3C-47C4-A940-67140876BE89}" presName="compNode" presStyleCnt="0"/>
      <dgm:spPr/>
    </dgm:pt>
    <dgm:pt modelId="{B366DAF7-94EA-49D5-8610-4273E5559AA0}" type="pres">
      <dgm:prSet presAssocID="{5E575ACB-AB3C-47C4-A940-67140876BE89}" presName="bkgdShape" presStyleLbl="node1" presStyleIdx="2" presStyleCnt="4"/>
      <dgm:spPr/>
    </dgm:pt>
    <dgm:pt modelId="{0A9FD573-365B-42CA-8BCB-17CF5BB729CD}" type="pres">
      <dgm:prSet presAssocID="{5E575ACB-AB3C-47C4-A940-67140876BE89}" presName="nodeTx" presStyleLbl="node1" presStyleIdx="2" presStyleCnt="4">
        <dgm:presLayoutVars>
          <dgm:bulletEnabled val="1"/>
        </dgm:presLayoutVars>
      </dgm:prSet>
      <dgm:spPr/>
    </dgm:pt>
    <dgm:pt modelId="{126DA62A-F3C6-4C2A-810C-A9032A27EFDA}" type="pres">
      <dgm:prSet presAssocID="{5E575ACB-AB3C-47C4-A940-67140876BE89}" presName="invisiNode" presStyleLbl="node1" presStyleIdx="2" presStyleCnt="4"/>
      <dgm:spPr/>
    </dgm:pt>
    <dgm:pt modelId="{B1B59D4D-1168-4D07-8290-0E93974AF56E}" type="pres">
      <dgm:prSet presAssocID="{5E575ACB-AB3C-47C4-A940-67140876BE89}" presName="imagNode" presStyleLbl="f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5063" t="-1598" r="-5063" b="-48402"/>
          </a:stretch>
        </a:blipFill>
      </dgm:spPr>
    </dgm:pt>
    <dgm:pt modelId="{DE08DEEB-5948-4E97-9378-62A807711CF7}" type="pres">
      <dgm:prSet presAssocID="{CE6ECAE5-9E3F-4592-B958-2712900E5298}" presName="sibTrans" presStyleLbl="sibTrans2D1" presStyleIdx="0" presStyleCnt="0"/>
      <dgm:spPr/>
    </dgm:pt>
    <dgm:pt modelId="{03000E94-B46C-471F-8310-A0B9A9EEE7C4}" type="pres">
      <dgm:prSet presAssocID="{71144FC3-F52C-46EE-871E-D0A8D6B60D49}" presName="compNode" presStyleCnt="0"/>
      <dgm:spPr/>
    </dgm:pt>
    <dgm:pt modelId="{784AA354-3A30-4602-A588-BD4BC32B78CA}" type="pres">
      <dgm:prSet presAssocID="{71144FC3-F52C-46EE-871E-D0A8D6B60D49}" presName="bkgdShape" presStyleLbl="node1" presStyleIdx="3" presStyleCnt="4"/>
      <dgm:spPr/>
    </dgm:pt>
    <dgm:pt modelId="{2D143788-24B8-41A0-A465-0A300084B287}" type="pres">
      <dgm:prSet presAssocID="{71144FC3-F52C-46EE-871E-D0A8D6B60D49}" presName="nodeTx" presStyleLbl="node1" presStyleIdx="3" presStyleCnt="4">
        <dgm:presLayoutVars>
          <dgm:bulletEnabled val="1"/>
        </dgm:presLayoutVars>
      </dgm:prSet>
      <dgm:spPr/>
    </dgm:pt>
    <dgm:pt modelId="{7A24FC60-6931-419F-8E93-312BF4397966}" type="pres">
      <dgm:prSet presAssocID="{71144FC3-F52C-46EE-871E-D0A8D6B60D49}" presName="invisiNode" presStyleLbl="node1" presStyleIdx="3" presStyleCnt="4"/>
      <dgm:spPr/>
    </dgm:pt>
    <dgm:pt modelId="{8E9158E2-06BF-4832-9BA0-6C04D7F75DB7}" type="pres">
      <dgm:prSet presAssocID="{71144FC3-F52C-46EE-871E-D0A8D6B60D49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</dgm:ptLst>
  <dgm:cxnLst>
    <dgm:cxn modelId="{5805D305-8976-4DCF-B76E-F6C89169979E}" type="presOf" srcId="{5E575ACB-AB3C-47C4-A940-67140876BE89}" destId="{B366DAF7-94EA-49D5-8610-4273E5559AA0}" srcOrd="0" destOrd="0" presId="urn:microsoft.com/office/officeart/2005/8/layout/hList7#1"/>
    <dgm:cxn modelId="{1BD7000F-51A2-479C-A13D-A493A5C2993E}" type="presOf" srcId="{71144FC3-F52C-46EE-871E-D0A8D6B60D49}" destId="{784AA354-3A30-4602-A588-BD4BC32B78CA}" srcOrd="0" destOrd="0" presId="urn:microsoft.com/office/officeart/2005/8/layout/hList7#1"/>
    <dgm:cxn modelId="{D5F06911-1872-4C82-A77F-B1529EE1F2E7}" type="presOf" srcId="{CE6ECAE5-9E3F-4592-B958-2712900E5298}" destId="{DE08DEEB-5948-4E97-9378-62A807711CF7}" srcOrd="0" destOrd="0" presId="urn:microsoft.com/office/officeart/2005/8/layout/hList7#1"/>
    <dgm:cxn modelId="{0D547421-9E6B-49CC-A8BD-7902C1791A86}" srcId="{A99E407A-2281-4ACA-BBAB-63ECB7851F91}" destId="{34AACCE6-C174-4198-80F8-7925EF53DF37}" srcOrd="1" destOrd="0" parTransId="{364A624F-E9BE-45A3-A144-D938BC60EC21}" sibTransId="{F4C5D3DF-3EF8-4E66-85D2-14BAE21A5259}"/>
    <dgm:cxn modelId="{F10CE833-2620-4D9B-AA91-DBE9262CABA5}" srcId="{A99E407A-2281-4ACA-BBAB-63ECB7851F91}" destId="{5E575ACB-AB3C-47C4-A940-67140876BE89}" srcOrd="2" destOrd="0" parTransId="{900612D0-C71D-45D2-BC67-C0FE19FFBAE6}" sibTransId="{CE6ECAE5-9E3F-4592-B958-2712900E5298}"/>
    <dgm:cxn modelId="{CAC7C769-55B4-4300-8A03-6AF4C71CE992}" srcId="{A99E407A-2281-4ACA-BBAB-63ECB7851F91}" destId="{71144FC3-F52C-46EE-871E-D0A8D6B60D49}" srcOrd="3" destOrd="0" parTransId="{B02922FA-FF37-4DA0-83E8-A1F05CDD5A4A}" sibTransId="{383905DF-ADD7-4E44-AFAA-BCE0CACB1FBB}"/>
    <dgm:cxn modelId="{7830D26B-49FB-4C8C-A856-11282878C3AD}" type="presOf" srcId="{34AACCE6-C174-4198-80F8-7925EF53DF37}" destId="{FBE86D83-3DA2-41B2-8276-E243307B090D}" srcOrd="0" destOrd="0" presId="urn:microsoft.com/office/officeart/2005/8/layout/hList7#1"/>
    <dgm:cxn modelId="{5FD6A64D-FADC-4C2C-B79F-CC8FA8239785}" type="presOf" srcId="{894B324F-8582-4836-82EC-C94FEA54030E}" destId="{A6EBB819-99AE-46A2-A01D-5DA1CBFA71DF}" srcOrd="1" destOrd="0" presId="urn:microsoft.com/office/officeart/2005/8/layout/hList7#1"/>
    <dgm:cxn modelId="{B4BB8E53-9301-4B08-8A55-88A4D725CDEA}" type="presOf" srcId="{D9D80203-37DF-4AF0-8B6C-7B9989070BFF}" destId="{96D584B2-44A1-43E8-A0B0-B271046394EC}" srcOrd="0" destOrd="0" presId="urn:microsoft.com/office/officeart/2005/8/layout/hList7#1"/>
    <dgm:cxn modelId="{138F3A8C-B7AC-48F6-9438-FDFEF5BDDFC3}" type="presOf" srcId="{5E575ACB-AB3C-47C4-A940-67140876BE89}" destId="{0A9FD573-365B-42CA-8BCB-17CF5BB729CD}" srcOrd="1" destOrd="0" presId="urn:microsoft.com/office/officeart/2005/8/layout/hList7#1"/>
    <dgm:cxn modelId="{4C03F48C-DCFD-4A03-B6B0-1EF2318DEDB0}" type="presOf" srcId="{71144FC3-F52C-46EE-871E-D0A8D6B60D49}" destId="{2D143788-24B8-41A0-A465-0A300084B287}" srcOrd="1" destOrd="0" presId="urn:microsoft.com/office/officeart/2005/8/layout/hList7#1"/>
    <dgm:cxn modelId="{F9AB809A-E361-4640-9129-984C8D73AFF5}" type="presOf" srcId="{F4C5D3DF-3EF8-4E66-85D2-14BAE21A5259}" destId="{A01B7B79-3784-4DD0-A7F3-B4E14AB5E35C}" srcOrd="0" destOrd="0" presId="urn:microsoft.com/office/officeart/2005/8/layout/hList7#1"/>
    <dgm:cxn modelId="{A470EDC0-FE51-4A72-BDEF-2328C46508E2}" type="presOf" srcId="{A99E407A-2281-4ACA-BBAB-63ECB7851F91}" destId="{CCB6F5C8-F149-43A3-AADA-7EA75F1094E0}" srcOrd="0" destOrd="0" presId="urn:microsoft.com/office/officeart/2005/8/layout/hList7#1"/>
    <dgm:cxn modelId="{172111E7-943A-4996-82C4-DE57AB3FD401}" type="presOf" srcId="{894B324F-8582-4836-82EC-C94FEA54030E}" destId="{DED37A7E-11DD-441A-95F5-3F462604B17B}" srcOrd="0" destOrd="0" presId="urn:microsoft.com/office/officeart/2005/8/layout/hList7#1"/>
    <dgm:cxn modelId="{074D71F3-9927-43C4-8586-79DAAA193D75}" type="presOf" srcId="{34AACCE6-C174-4198-80F8-7925EF53DF37}" destId="{CF97DD76-9E17-4D1F-8DD1-0C537CA5087B}" srcOrd="1" destOrd="0" presId="urn:microsoft.com/office/officeart/2005/8/layout/hList7#1"/>
    <dgm:cxn modelId="{A8F92CFB-5FC6-4344-B6C3-A27AA39DFF6D}" srcId="{A99E407A-2281-4ACA-BBAB-63ECB7851F91}" destId="{894B324F-8582-4836-82EC-C94FEA54030E}" srcOrd="0" destOrd="0" parTransId="{CF62330C-0658-43E1-9C7E-6A0C9C0F01C3}" sibTransId="{D9D80203-37DF-4AF0-8B6C-7B9989070BFF}"/>
    <dgm:cxn modelId="{CB202F54-0D95-4FBB-88A8-E3FA8E86CD1F}" type="presParOf" srcId="{CCB6F5C8-F149-43A3-AADA-7EA75F1094E0}" destId="{F033588D-5AD1-4FCE-8EB2-2A5C9102BA67}" srcOrd="0" destOrd="0" presId="urn:microsoft.com/office/officeart/2005/8/layout/hList7#1"/>
    <dgm:cxn modelId="{87F6DD95-4376-4E0F-B8DD-0A6D03FB4F0F}" type="presParOf" srcId="{CCB6F5C8-F149-43A3-AADA-7EA75F1094E0}" destId="{79E61024-ED87-418C-95ED-A6844DBFD80A}" srcOrd="1" destOrd="0" presId="urn:microsoft.com/office/officeart/2005/8/layout/hList7#1"/>
    <dgm:cxn modelId="{EE5DEDBB-F7EE-4664-9885-41744AF2B712}" type="presParOf" srcId="{79E61024-ED87-418C-95ED-A6844DBFD80A}" destId="{A968F9B4-B5E7-4CFB-88B7-AF693F99ABD1}" srcOrd="0" destOrd="0" presId="urn:microsoft.com/office/officeart/2005/8/layout/hList7#1"/>
    <dgm:cxn modelId="{A044B594-6F2A-41BA-B9BA-9FC17B4BEAB0}" type="presParOf" srcId="{A968F9B4-B5E7-4CFB-88B7-AF693F99ABD1}" destId="{DED37A7E-11DD-441A-95F5-3F462604B17B}" srcOrd="0" destOrd="0" presId="urn:microsoft.com/office/officeart/2005/8/layout/hList7#1"/>
    <dgm:cxn modelId="{84F73465-A6F7-463A-9180-5300D8C8C6B0}" type="presParOf" srcId="{A968F9B4-B5E7-4CFB-88B7-AF693F99ABD1}" destId="{A6EBB819-99AE-46A2-A01D-5DA1CBFA71DF}" srcOrd="1" destOrd="0" presId="urn:microsoft.com/office/officeart/2005/8/layout/hList7#1"/>
    <dgm:cxn modelId="{AB12E748-F036-4646-9251-05E20D7C09E2}" type="presParOf" srcId="{A968F9B4-B5E7-4CFB-88B7-AF693F99ABD1}" destId="{F0B25546-C392-4227-A1E7-2B78A11052AD}" srcOrd="2" destOrd="0" presId="urn:microsoft.com/office/officeart/2005/8/layout/hList7#1"/>
    <dgm:cxn modelId="{F63647F2-A23D-46CE-AF87-268F75031986}" type="presParOf" srcId="{A968F9B4-B5E7-4CFB-88B7-AF693F99ABD1}" destId="{F02F2F2D-33D0-47F9-9484-26AB584FFE40}" srcOrd="3" destOrd="0" presId="urn:microsoft.com/office/officeart/2005/8/layout/hList7#1"/>
    <dgm:cxn modelId="{1757F6BA-632B-491E-977E-A67DFE179EF4}" type="presParOf" srcId="{79E61024-ED87-418C-95ED-A6844DBFD80A}" destId="{96D584B2-44A1-43E8-A0B0-B271046394EC}" srcOrd="1" destOrd="0" presId="urn:microsoft.com/office/officeart/2005/8/layout/hList7#1"/>
    <dgm:cxn modelId="{D9C6F266-DCEB-400A-8812-D64366D4B563}" type="presParOf" srcId="{79E61024-ED87-418C-95ED-A6844DBFD80A}" destId="{0A44BD8C-967D-4035-89B1-3CA2664FFE59}" srcOrd="2" destOrd="0" presId="urn:microsoft.com/office/officeart/2005/8/layout/hList7#1"/>
    <dgm:cxn modelId="{89CBCBD2-B1BD-41A1-96D7-BD77A2F11571}" type="presParOf" srcId="{0A44BD8C-967D-4035-89B1-3CA2664FFE59}" destId="{FBE86D83-3DA2-41B2-8276-E243307B090D}" srcOrd="0" destOrd="0" presId="urn:microsoft.com/office/officeart/2005/8/layout/hList7#1"/>
    <dgm:cxn modelId="{C3A1D05E-2074-4599-A104-ECE3EF99005A}" type="presParOf" srcId="{0A44BD8C-967D-4035-89B1-3CA2664FFE59}" destId="{CF97DD76-9E17-4D1F-8DD1-0C537CA5087B}" srcOrd="1" destOrd="0" presId="urn:microsoft.com/office/officeart/2005/8/layout/hList7#1"/>
    <dgm:cxn modelId="{AC1E39A1-A6F8-4439-A11D-9F7F2B1132DF}" type="presParOf" srcId="{0A44BD8C-967D-4035-89B1-3CA2664FFE59}" destId="{C80D0C21-6B0B-40B0-B2CA-64C5A3E96ABE}" srcOrd="2" destOrd="0" presId="urn:microsoft.com/office/officeart/2005/8/layout/hList7#1"/>
    <dgm:cxn modelId="{FC71425C-1052-4970-A983-75BEDC730827}" type="presParOf" srcId="{0A44BD8C-967D-4035-89B1-3CA2664FFE59}" destId="{0ED22FC2-23E5-408B-B00F-627C68F662F3}" srcOrd="3" destOrd="0" presId="urn:microsoft.com/office/officeart/2005/8/layout/hList7#1"/>
    <dgm:cxn modelId="{FB84AEE6-F225-4FEB-A78E-7FDAE2BD830D}" type="presParOf" srcId="{79E61024-ED87-418C-95ED-A6844DBFD80A}" destId="{A01B7B79-3784-4DD0-A7F3-B4E14AB5E35C}" srcOrd="3" destOrd="0" presId="urn:microsoft.com/office/officeart/2005/8/layout/hList7#1"/>
    <dgm:cxn modelId="{3F270292-24F6-4BB8-B80B-2DE951875CD8}" type="presParOf" srcId="{79E61024-ED87-418C-95ED-A6844DBFD80A}" destId="{475E0293-5779-42F3-A104-185D4FEB2EBB}" srcOrd="4" destOrd="0" presId="urn:microsoft.com/office/officeart/2005/8/layout/hList7#1"/>
    <dgm:cxn modelId="{E983E1D1-E0E1-4E31-8548-E350ED50F523}" type="presParOf" srcId="{475E0293-5779-42F3-A104-185D4FEB2EBB}" destId="{B366DAF7-94EA-49D5-8610-4273E5559AA0}" srcOrd="0" destOrd="0" presId="urn:microsoft.com/office/officeart/2005/8/layout/hList7#1"/>
    <dgm:cxn modelId="{87A6BB65-3742-4685-91CD-3590540ACFB2}" type="presParOf" srcId="{475E0293-5779-42F3-A104-185D4FEB2EBB}" destId="{0A9FD573-365B-42CA-8BCB-17CF5BB729CD}" srcOrd="1" destOrd="0" presId="urn:microsoft.com/office/officeart/2005/8/layout/hList7#1"/>
    <dgm:cxn modelId="{23D852C2-C2E8-43A7-908C-FCF503CB88FA}" type="presParOf" srcId="{475E0293-5779-42F3-A104-185D4FEB2EBB}" destId="{126DA62A-F3C6-4C2A-810C-A9032A27EFDA}" srcOrd="2" destOrd="0" presId="urn:microsoft.com/office/officeart/2005/8/layout/hList7#1"/>
    <dgm:cxn modelId="{6682B3C4-0F6C-4FE5-94D2-15EF8CE03E6E}" type="presParOf" srcId="{475E0293-5779-42F3-A104-185D4FEB2EBB}" destId="{B1B59D4D-1168-4D07-8290-0E93974AF56E}" srcOrd="3" destOrd="0" presId="urn:microsoft.com/office/officeart/2005/8/layout/hList7#1"/>
    <dgm:cxn modelId="{CD272025-75D5-4157-96DA-05D5C814DC30}" type="presParOf" srcId="{79E61024-ED87-418C-95ED-A6844DBFD80A}" destId="{DE08DEEB-5948-4E97-9378-62A807711CF7}" srcOrd="5" destOrd="0" presId="urn:microsoft.com/office/officeart/2005/8/layout/hList7#1"/>
    <dgm:cxn modelId="{E0F773D0-A95F-496A-8909-FFBEC27A4052}" type="presParOf" srcId="{79E61024-ED87-418C-95ED-A6844DBFD80A}" destId="{03000E94-B46C-471F-8310-A0B9A9EEE7C4}" srcOrd="6" destOrd="0" presId="urn:microsoft.com/office/officeart/2005/8/layout/hList7#1"/>
    <dgm:cxn modelId="{85911B82-1045-4EC5-9643-3A91E1A60A08}" type="presParOf" srcId="{03000E94-B46C-471F-8310-A0B9A9EEE7C4}" destId="{784AA354-3A30-4602-A588-BD4BC32B78CA}" srcOrd="0" destOrd="0" presId="urn:microsoft.com/office/officeart/2005/8/layout/hList7#1"/>
    <dgm:cxn modelId="{DC77C38C-494F-4EB0-8016-1D364498782A}" type="presParOf" srcId="{03000E94-B46C-471F-8310-A0B9A9EEE7C4}" destId="{2D143788-24B8-41A0-A465-0A300084B287}" srcOrd="1" destOrd="0" presId="urn:microsoft.com/office/officeart/2005/8/layout/hList7#1"/>
    <dgm:cxn modelId="{5B560042-64AC-4D9A-9C73-AC9C300DD833}" type="presParOf" srcId="{03000E94-B46C-471F-8310-A0B9A9EEE7C4}" destId="{7A24FC60-6931-419F-8E93-312BF4397966}" srcOrd="2" destOrd="0" presId="urn:microsoft.com/office/officeart/2005/8/layout/hList7#1"/>
    <dgm:cxn modelId="{B1147891-E04B-4C4A-B5D4-8DAB3BDF4434}" type="presParOf" srcId="{03000E94-B46C-471F-8310-A0B9A9EEE7C4}" destId="{8E9158E2-06BF-4832-9BA0-6C04D7F75DB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596B0-1E18-4955-B3BC-174930B95872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AD60E3C-B605-4C5F-94B6-54630DA020BC}">
      <dgm:prSet phldrT="[Text]" custT="1"/>
      <dgm:spPr/>
      <dgm:t>
        <a:bodyPr/>
        <a:lstStyle/>
        <a:p>
          <a:r>
            <a:rPr lang="de-DE" sz="1400" dirty="0"/>
            <a:t>Universal coverage </a:t>
          </a:r>
          <a:endParaRPr lang="en-US" sz="1400" dirty="0"/>
        </a:p>
      </dgm:t>
    </dgm:pt>
    <dgm:pt modelId="{B42899CA-2B73-4256-8A4F-D64A85E7C142}" type="parTrans" cxnId="{EDFD8206-B0D8-47C5-86EB-12D44A5FAFF2}">
      <dgm:prSet/>
      <dgm:spPr/>
      <dgm:t>
        <a:bodyPr/>
        <a:lstStyle/>
        <a:p>
          <a:endParaRPr lang="en-US" sz="1400"/>
        </a:p>
      </dgm:t>
    </dgm:pt>
    <dgm:pt modelId="{AE80E0B7-8591-4EC1-98DE-6871DD618B3F}" type="sibTrans" cxnId="{EDFD8206-B0D8-47C5-86EB-12D44A5FAFF2}">
      <dgm:prSet/>
      <dgm:spPr/>
      <dgm:t>
        <a:bodyPr/>
        <a:lstStyle/>
        <a:p>
          <a:endParaRPr lang="en-US" sz="1400"/>
        </a:p>
      </dgm:t>
    </dgm:pt>
    <dgm:pt modelId="{816E8F57-C223-4714-8051-2D6887399F15}">
      <dgm:prSet phldrT="[Text]" custT="1"/>
      <dgm:spPr/>
      <dgm:t>
        <a:bodyPr lIns="182880" rIns="182880"/>
        <a:lstStyle/>
        <a:p>
          <a:pPr marL="0" indent="0" defTabSz="731520">
            <a:tabLst>
              <a:tab pos="640080" algn="l"/>
            </a:tabLst>
          </a:pPr>
          <a:r>
            <a:rPr lang="de-DE" sz="1400" dirty="0"/>
            <a:t>Universality of protection, based on solidarity</a:t>
          </a:r>
          <a:endParaRPr lang="en-US" sz="1400" dirty="0"/>
        </a:p>
      </dgm:t>
    </dgm:pt>
    <dgm:pt modelId="{F8EE61DC-1EC1-401F-A92B-373899F1FCB1}" type="parTrans" cxnId="{2ADD9485-AA77-4593-828C-4CBAB47854C3}">
      <dgm:prSet/>
      <dgm:spPr/>
      <dgm:t>
        <a:bodyPr/>
        <a:lstStyle/>
        <a:p>
          <a:endParaRPr lang="en-US" sz="1400"/>
        </a:p>
      </dgm:t>
    </dgm:pt>
    <dgm:pt modelId="{6D14297B-305C-4CB0-907E-9280E8131E00}" type="sibTrans" cxnId="{2ADD9485-AA77-4593-828C-4CBAB47854C3}">
      <dgm:prSet/>
      <dgm:spPr/>
      <dgm:t>
        <a:bodyPr/>
        <a:lstStyle/>
        <a:p>
          <a:endParaRPr lang="en-US" sz="1400"/>
        </a:p>
      </dgm:t>
    </dgm:pt>
    <dgm:pt modelId="{6ECC99EE-9CE2-4635-A023-49ACE95FFD04}">
      <dgm:prSet phldrT="[Text]" custT="1"/>
      <dgm:spPr/>
      <dgm:t>
        <a:bodyPr lIns="182880" rIns="182880"/>
        <a:lstStyle/>
        <a:p>
          <a:pPr marL="0" indent="0" defTabSz="731520">
            <a:tabLst>
              <a:tab pos="640080" algn="l"/>
            </a:tabLst>
          </a:pPr>
          <a:r>
            <a:rPr lang="de-DE" sz="1400" dirty="0"/>
            <a:t>Social inclusion including persons in the informal economy</a:t>
          </a:r>
          <a:endParaRPr lang="en-US" sz="1400" dirty="0"/>
        </a:p>
      </dgm:t>
    </dgm:pt>
    <dgm:pt modelId="{D032E9D7-021C-4977-9E2C-D55B42DEB576}" type="parTrans" cxnId="{BAE633DA-BE5C-4F2E-9D93-4FB2A1354816}">
      <dgm:prSet/>
      <dgm:spPr/>
      <dgm:t>
        <a:bodyPr/>
        <a:lstStyle/>
        <a:p>
          <a:endParaRPr lang="en-US" sz="1400"/>
        </a:p>
      </dgm:t>
    </dgm:pt>
    <dgm:pt modelId="{279CBA35-BDCE-478E-95D3-0A710F4AB39F}" type="sibTrans" cxnId="{BAE633DA-BE5C-4F2E-9D93-4FB2A1354816}">
      <dgm:prSet/>
      <dgm:spPr/>
      <dgm:t>
        <a:bodyPr/>
        <a:lstStyle/>
        <a:p>
          <a:endParaRPr lang="en-US" sz="1400"/>
        </a:p>
      </dgm:t>
    </dgm:pt>
    <dgm:pt modelId="{3352CB55-0814-4E57-B9CA-E3D93B53CE1B}">
      <dgm:prSet phldrT="[Text]" custT="1"/>
      <dgm:spPr/>
      <dgm:t>
        <a:bodyPr/>
        <a:lstStyle/>
        <a:p>
          <a:r>
            <a:rPr lang="de-DE" sz="1400" dirty="0"/>
            <a:t>Rights</a:t>
          </a:r>
          <a:endParaRPr lang="en-US" sz="1400" dirty="0"/>
        </a:p>
      </dgm:t>
    </dgm:pt>
    <dgm:pt modelId="{BD55A1ED-AD28-4093-B8C8-183F5E03660F}" type="parTrans" cxnId="{84088BA3-3D58-4A86-A381-09A9341A33E0}">
      <dgm:prSet/>
      <dgm:spPr/>
      <dgm:t>
        <a:bodyPr/>
        <a:lstStyle/>
        <a:p>
          <a:endParaRPr lang="en-US" sz="1400"/>
        </a:p>
      </dgm:t>
    </dgm:pt>
    <dgm:pt modelId="{5ED117E4-02EC-48AE-8F0F-2D4625771F79}" type="sibTrans" cxnId="{84088BA3-3D58-4A86-A381-09A9341A33E0}">
      <dgm:prSet/>
      <dgm:spPr/>
      <dgm:t>
        <a:bodyPr/>
        <a:lstStyle/>
        <a:p>
          <a:endParaRPr lang="en-US" sz="1400"/>
        </a:p>
      </dgm:t>
    </dgm:pt>
    <dgm:pt modelId="{6FFD15F9-A733-4BD1-88D4-12288B0DBCCC}">
      <dgm:prSet phldrT="[Text]" custT="1"/>
      <dgm:spPr/>
      <dgm:t>
        <a:bodyPr lIns="182880" rIns="182880"/>
        <a:lstStyle/>
        <a:p>
          <a:r>
            <a:rPr lang="de-DE" sz="1400" dirty="0"/>
            <a:t>Entitlements to benefits prescibed by national law</a:t>
          </a:r>
          <a:endParaRPr lang="en-US" sz="1400" dirty="0"/>
        </a:p>
      </dgm:t>
    </dgm:pt>
    <dgm:pt modelId="{E7474593-31E9-46E3-B4A4-5B2BF82D2733}" type="parTrans" cxnId="{033FAB28-AE81-45B8-8C21-A8A524BB8252}">
      <dgm:prSet/>
      <dgm:spPr/>
      <dgm:t>
        <a:bodyPr/>
        <a:lstStyle/>
        <a:p>
          <a:endParaRPr lang="en-US" sz="1400"/>
        </a:p>
      </dgm:t>
    </dgm:pt>
    <dgm:pt modelId="{5C6C6FDA-4CE4-48A7-85B0-A44A8B1104BD}" type="sibTrans" cxnId="{033FAB28-AE81-45B8-8C21-A8A524BB8252}">
      <dgm:prSet/>
      <dgm:spPr/>
      <dgm:t>
        <a:bodyPr/>
        <a:lstStyle/>
        <a:p>
          <a:endParaRPr lang="en-US" sz="1400"/>
        </a:p>
      </dgm:t>
    </dgm:pt>
    <dgm:pt modelId="{2186FD1F-96ED-4356-9F01-9F90289C1AD6}">
      <dgm:prSet phldrT="[Text]" custT="1"/>
      <dgm:spPr/>
      <dgm:t>
        <a:bodyPr lIns="182880" rIns="182880"/>
        <a:lstStyle/>
        <a:p>
          <a:r>
            <a:rPr lang="de-DE" sz="1400" dirty="0"/>
            <a:t>Efficiency and accessibility of complaint and appeal procedures</a:t>
          </a:r>
          <a:endParaRPr lang="en-US" sz="1400" dirty="0"/>
        </a:p>
      </dgm:t>
    </dgm:pt>
    <dgm:pt modelId="{6A6C0A2C-106B-4325-BD88-9D5A5791334F}" type="parTrans" cxnId="{49DA044B-CD3D-4710-8B01-440203DFBA11}">
      <dgm:prSet/>
      <dgm:spPr/>
      <dgm:t>
        <a:bodyPr/>
        <a:lstStyle/>
        <a:p>
          <a:endParaRPr lang="en-US" sz="1400"/>
        </a:p>
      </dgm:t>
    </dgm:pt>
    <dgm:pt modelId="{B5EAD41B-0FF1-44F0-A098-69AFDDF860FD}" type="sibTrans" cxnId="{49DA044B-CD3D-4710-8B01-440203DFBA11}">
      <dgm:prSet/>
      <dgm:spPr/>
      <dgm:t>
        <a:bodyPr/>
        <a:lstStyle/>
        <a:p>
          <a:endParaRPr lang="en-US" sz="1400"/>
        </a:p>
      </dgm:t>
    </dgm:pt>
    <dgm:pt modelId="{29AD4456-2DDA-4973-B18D-6BA7FCDF2656}">
      <dgm:prSet phldrT="[Text]" custT="1"/>
      <dgm:spPr/>
      <dgm:t>
        <a:bodyPr/>
        <a:lstStyle/>
        <a:p>
          <a:r>
            <a:rPr lang="de-DE" sz="1400" dirty="0"/>
            <a:t>Implement-ation</a:t>
          </a:r>
          <a:endParaRPr lang="en-US" sz="1400" dirty="0"/>
        </a:p>
      </dgm:t>
    </dgm:pt>
    <dgm:pt modelId="{63D198C9-B4E1-4182-8C07-58CC05AF442A}" type="parTrans" cxnId="{9D86F646-1648-4EC6-A026-764183245509}">
      <dgm:prSet/>
      <dgm:spPr/>
      <dgm:t>
        <a:bodyPr/>
        <a:lstStyle/>
        <a:p>
          <a:endParaRPr lang="en-US" sz="1400"/>
        </a:p>
      </dgm:t>
    </dgm:pt>
    <dgm:pt modelId="{50FEB183-92BB-4784-84CE-D680278D4DC3}" type="sibTrans" cxnId="{9D86F646-1648-4EC6-A026-764183245509}">
      <dgm:prSet/>
      <dgm:spPr/>
      <dgm:t>
        <a:bodyPr/>
        <a:lstStyle/>
        <a:p>
          <a:endParaRPr lang="en-US" sz="1400"/>
        </a:p>
      </dgm:t>
    </dgm:pt>
    <dgm:pt modelId="{9A037358-2EF0-40DC-A14A-A866A2777F81}">
      <dgm:prSet phldrT="[Text]" custT="1"/>
      <dgm:spPr/>
      <dgm:t>
        <a:bodyPr lIns="182880" rIns="182880"/>
        <a:lstStyle/>
        <a:p>
          <a:r>
            <a:rPr lang="de-DE" sz="1400" dirty="0"/>
            <a:t>Progessive realization, including by setting targets and timeframes</a:t>
          </a:r>
          <a:endParaRPr lang="en-US" sz="1400" dirty="0"/>
        </a:p>
      </dgm:t>
    </dgm:pt>
    <dgm:pt modelId="{47714E35-06C3-4465-BFD3-47ABFD505B30}" type="parTrans" cxnId="{83D092E2-4C3C-49D9-A046-4B94BB05B390}">
      <dgm:prSet/>
      <dgm:spPr/>
      <dgm:t>
        <a:bodyPr/>
        <a:lstStyle/>
        <a:p>
          <a:endParaRPr lang="en-US" sz="1400"/>
        </a:p>
      </dgm:t>
    </dgm:pt>
    <dgm:pt modelId="{EA039222-A2F3-46A2-8F61-C1DA2717A8AE}" type="sibTrans" cxnId="{83D092E2-4C3C-49D9-A046-4B94BB05B390}">
      <dgm:prSet/>
      <dgm:spPr/>
      <dgm:t>
        <a:bodyPr/>
        <a:lstStyle/>
        <a:p>
          <a:endParaRPr lang="en-US" sz="1400"/>
        </a:p>
      </dgm:t>
    </dgm:pt>
    <dgm:pt modelId="{6D760AD6-36DB-40FF-BB74-FC5B0775A952}">
      <dgm:prSet phldrT="[Text]" custT="1"/>
      <dgm:spPr/>
      <dgm:t>
        <a:bodyPr lIns="182880" rIns="182880"/>
        <a:lstStyle/>
        <a:p>
          <a:r>
            <a:rPr lang="de-DE" sz="1400" dirty="0"/>
            <a:t>Solidarity in financing and optimal balance of interests</a:t>
          </a:r>
          <a:endParaRPr lang="en-US" sz="1400" dirty="0"/>
        </a:p>
      </dgm:t>
    </dgm:pt>
    <dgm:pt modelId="{A54BB40E-B893-4D3F-92C2-2D57ECBEE4CA}" type="parTrans" cxnId="{082899C5-94E6-4767-97F4-5544329558F3}">
      <dgm:prSet/>
      <dgm:spPr/>
      <dgm:t>
        <a:bodyPr/>
        <a:lstStyle/>
        <a:p>
          <a:endParaRPr lang="en-US" sz="1400"/>
        </a:p>
      </dgm:t>
    </dgm:pt>
    <dgm:pt modelId="{E4003F5D-F173-436A-9A5C-A3FFDD5C365C}" type="sibTrans" cxnId="{082899C5-94E6-4767-97F4-5544329558F3}">
      <dgm:prSet/>
      <dgm:spPr/>
      <dgm:t>
        <a:bodyPr/>
        <a:lstStyle/>
        <a:p>
          <a:endParaRPr lang="en-US" sz="1400"/>
        </a:p>
      </dgm:t>
    </dgm:pt>
    <dgm:pt modelId="{44F39963-3408-4727-B54F-BC6A5F21C7CF}">
      <dgm:prSet phldrT="[Text]" custT="1"/>
      <dgm:spPr/>
      <dgm:t>
        <a:bodyPr lIns="182880" rIns="182880"/>
        <a:lstStyle/>
        <a:p>
          <a:r>
            <a:rPr lang="de-DE" sz="1400" dirty="0"/>
            <a:t>Adequacy and predictability of benefits</a:t>
          </a:r>
          <a:endParaRPr lang="en-US" sz="1400" dirty="0"/>
        </a:p>
      </dgm:t>
    </dgm:pt>
    <dgm:pt modelId="{317DB368-2F27-43B1-9996-6138F6831F8C}" type="parTrans" cxnId="{988EDB16-D808-4CD3-A6E8-21A88D6386CF}">
      <dgm:prSet/>
      <dgm:spPr/>
      <dgm:t>
        <a:bodyPr/>
        <a:lstStyle/>
        <a:p>
          <a:endParaRPr lang="en-US" sz="1400"/>
        </a:p>
      </dgm:t>
    </dgm:pt>
    <dgm:pt modelId="{7A7AFD16-1CE2-4992-8C10-F845EF5717BC}" type="sibTrans" cxnId="{988EDB16-D808-4CD3-A6E8-21A88D6386CF}">
      <dgm:prSet/>
      <dgm:spPr/>
      <dgm:t>
        <a:bodyPr/>
        <a:lstStyle/>
        <a:p>
          <a:endParaRPr lang="en-US" sz="1400"/>
        </a:p>
      </dgm:t>
    </dgm:pt>
    <dgm:pt modelId="{F19AB224-D663-4E37-A82A-5E35EA62F6F6}">
      <dgm:prSet phldrT="[Text]" custT="1"/>
      <dgm:spPr/>
      <dgm:t>
        <a:bodyPr lIns="182880" rIns="182880"/>
        <a:lstStyle/>
        <a:p>
          <a:r>
            <a:rPr lang="de-DE" sz="1400" dirty="0"/>
            <a:t>Non-discrimination, gender equality and responsiveness to special needs</a:t>
          </a:r>
          <a:endParaRPr lang="en-US" sz="1400" dirty="0"/>
        </a:p>
      </dgm:t>
    </dgm:pt>
    <dgm:pt modelId="{F8494501-1D18-4A31-BC90-7E3CC6F3A87A}" type="parTrans" cxnId="{C8AEB878-ADC3-46C3-B8A8-6EFA2A3F5231}">
      <dgm:prSet/>
      <dgm:spPr/>
      <dgm:t>
        <a:bodyPr/>
        <a:lstStyle/>
        <a:p>
          <a:endParaRPr lang="en-US" sz="1400"/>
        </a:p>
      </dgm:t>
    </dgm:pt>
    <dgm:pt modelId="{B254EDDE-43E9-49BD-9CA8-7444ABFAC813}" type="sibTrans" cxnId="{C8AEB878-ADC3-46C3-B8A8-6EFA2A3F5231}">
      <dgm:prSet/>
      <dgm:spPr/>
      <dgm:t>
        <a:bodyPr/>
        <a:lstStyle/>
        <a:p>
          <a:endParaRPr lang="en-US" sz="1400"/>
        </a:p>
      </dgm:t>
    </dgm:pt>
    <dgm:pt modelId="{31803D0B-C8C9-4372-AAFD-B858400DE280}">
      <dgm:prSet phldrT="[Text]" custT="1"/>
      <dgm:spPr/>
      <dgm:t>
        <a:bodyPr lIns="182880" rIns="182880"/>
        <a:lstStyle/>
        <a:p>
          <a:r>
            <a:rPr lang="de-DE" sz="1400" dirty="0"/>
            <a:t>Respect for the rights and dignity of people covered</a:t>
          </a:r>
          <a:endParaRPr lang="en-US" sz="1400" dirty="0"/>
        </a:p>
      </dgm:t>
    </dgm:pt>
    <dgm:pt modelId="{7415759E-8588-402D-8659-308DE648BBC1}" type="parTrans" cxnId="{156DCE84-A579-4CFA-91B3-8738CB9583B3}">
      <dgm:prSet/>
      <dgm:spPr/>
      <dgm:t>
        <a:bodyPr/>
        <a:lstStyle/>
        <a:p>
          <a:endParaRPr lang="en-US" sz="1400"/>
        </a:p>
      </dgm:t>
    </dgm:pt>
    <dgm:pt modelId="{8FD73C7F-D21D-4E7D-B51B-478151856645}" type="sibTrans" cxnId="{156DCE84-A579-4CFA-91B3-8738CB9583B3}">
      <dgm:prSet/>
      <dgm:spPr/>
      <dgm:t>
        <a:bodyPr/>
        <a:lstStyle/>
        <a:p>
          <a:endParaRPr lang="en-US" sz="1400"/>
        </a:p>
      </dgm:t>
    </dgm:pt>
    <dgm:pt modelId="{E149E1C3-4744-44B4-8228-08A3F5C95C50}">
      <dgm:prSet phldrT="[Text]" custT="1"/>
      <dgm:spPr/>
      <dgm:t>
        <a:bodyPr/>
        <a:lstStyle/>
        <a:p>
          <a:r>
            <a:rPr lang="de-DE" sz="1400" dirty="0"/>
            <a:t>Financing and delivery</a:t>
          </a:r>
          <a:endParaRPr lang="en-US" sz="1400" dirty="0"/>
        </a:p>
      </dgm:t>
    </dgm:pt>
    <dgm:pt modelId="{23766F54-E514-4446-8A14-3DC8993F592D}" type="parTrans" cxnId="{0FB062D0-6E07-4272-942F-29E081557721}">
      <dgm:prSet/>
      <dgm:spPr/>
      <dgm:t>
        <a:bodyPr/>
        <a:lstStyle/>
        <a:p>
          <a:endParaRPr lang="en-US"/>
        </a:p>
      </dgm:t>
    </dgm:pt>
    <dgm:pt modelId="{05BC494D-B251-468B-BDFA-7E527B580695}" type="sibTrans" cxnId="{0FB062D0-6E07-4272-942F-29E081557721}">
      <dgm:prSet/>
      <dgm:spPr/>
      <dgm:t>
        <a:bodyPr/>
        <a:lstStyle/>
        <a:p>
          <a:endParaRPr lang="en-US"/>
        </a:p>
      </dgm:t>
    </dgm:pt>
    <dgm:pt modelId="{EF034AE3-BA46-483F-B680-F3C1D2A44A5D}">
      <dgm:prSet phldrT="[Text]" custT="1"/>
      <dgm:spPr/>
      <dgm:t>
        <a:bodyPr lIns="182880" rIns="182880"/>
        <a:lstStyle/>
        <a:p>
          <a:r>
            <a:rPr lang="de-DE" sz="1400" dirty="0"/>
            <a:t>Transparent, accountable and sound financial management and administration</a:t>
          </a:r>
          <a:endParaRPr lang="en-US" sz="1400" dirty="0"/>
        </a:p>
      </dgm:t>
    </dgm:pt>
    <dgm:pt modelId="{5644F94E-CEC3-4F5F-9457-597BC841146E}" type="parTrans" cxnId="{98C43E39-9110-4AB5-BBD5-C5D1C28ADD21}">
      <dgm:prSet/>
      <dgm:spPr/>
      <dgm:t>
        <a:bodyPr/>
        <a:lstStyle/>
        <a:p>
          <a:endParaRPr lang="en-US"/>
        </a:p>
      </dgm:t>
    </dgm:pt>
    <dgm:pt modelId="{AFC4B1EA-04F9-4220-8960-423C9C7CBDFF}" type="sibTrans" cxnId="{98C43E39-9110-4AB5-BBD5-C5D1C28ADD21}">
      <dgm:prSet/>
      <dgm:spPr/>
      <dgm:t>
        <a:bodyPr/>
        <a:lstStyle/>
        <a:p>
          <a:endParaRPr lang="en-US"/>
        </a:p>
      </dgm:t>
    </dgm:pt>
    <dgm:pt modelId="{56FC30CD-323A-404E-B3FA-75AD6EC257CC}">
      <dgm:prSet phldrT="[Text]" custT="1"/>
      <dgm:spPr/>
      <dgm:t>
        <a:bodyPr lIns="182880" rIns="182880"/>
        <a:lstStyle/>
        <a:p>
          <a:r>
            <a:rPr lang="de-DE" sz="1400" dirty="0"/>
            <a:t>Coherence across institutions responsible for the delivery of social protection</a:t>
          </a:r>
          <a:endParaRPr lang="en-US" sz="1400" dirty="0"/>
        </a:p>
      </dgm:t>
    </dgm:pt>
    <dgm:pt modelId="{026930DF-F8F9-4442-BD6E-E2C1030605F1}" type="parTrans" cxnId="{565BA262-5F69-49DD-A74B-02D083F645E5}">
      <dgm:prSet/>
      <dgm:spPr/>
      <dgm:t>
        <a:bodyPr/>
        <a:lstStyle/>
        <a:p>
          <a:endParaRPr lang="en-US"/>
        </a:p>
      </dgm:t>
    </dgm:pt>
    <dgm:pt modelId="{B83BFF28-A083-44A0-BCB7-ED1E05B77C29}" type="sibTrans" cxnId="{565BA262-5F69-49DD-A74B-02D083F645E5}">
      <dgm:prSet/>
      <dgm:spPr/>
      <dgm:t>
        <a:bodyPr/>
        <a:lstStyle/>
        <a:p>
          <a:endParaRPr lang="en-US"/>
        </a:p>
      </dgm:t>
    </dgm:pt>
    <dgm:pt modelId="{3EA85BAF-1A09-484C-B512-77B8BCA7EC01}">
      <dgm:prSet phldrT="[Text]" custT="1"/>
      <dgm:spPr/>
      <dgm:t>
        <a:bodyPr lIns="182880" rIns="182880"/>
        <a:lstStyle/>
        <a:p>
          <a:r>
            <a:rPr lang="de-DE" sz="1400" dirty="0"/>
            <a:t>Coherence with social, economic and employment policies</a:t>
          </a:r>
          <a:endParaRPr lang="en-US" sz="1400" dirty="0"/>
        </a:p>
      </dgm:t>
    </dgm:pt>
    <dgm:pt modelId="{A7ED0973-779E-40B9-8F12-0FEBF48BC162}" type="parTrans" cxnId="{4312BFE8-F7DD-474A-A01D-53E011A0B0D8}">
      <dgm:prSet/>
      <dgm:spPr/>
      <dgm:t>
        <a:bodyPr/>
        <a:lstStyle/>
        <a:p>
          <a:endParaRPr lang="en-US"/>
        </a:p>
      </dgm:t>
    </dgm:pt>
    <dgm:pt modelId="{77857513-4FFB-4D7A-8C7C-7C77C18F8035}" type="sibTrans" cxnId="{4312BFE8-F7DD-474A-A01D-53E011A0B0D8}">
      <dgm:prSet/>
      <dgm:spPr/>
      <dgm:t>
        <a:bodyPr/>
        <a:lstStyle/>
        <a:p>
          <a:endParaRPr lang="en-US"/>
        </a:p>
      </dgm:t>
    </dgm:pt>
    <dgm:pt modelId="{3E7ADA95-D080-42B0-967F-0CDCBF27E740}">
      <dgm:prSet phldrT="[Text]" custT="1"/>
      <dgm:spPr/>
      <dgm:t>
        <a:bodyPr lIns="182880" rIns="182880"/>
        <a:lstStyle/>
        <a:p>
          <a:r>
            <a:rPr lang="de-DE" sz="1400" dirty="0"/>
            <a:t>Regular monitoring of implementation and periodic evaluation</a:t>
          </a:r>
          <a:endParaRPr lang="en-US" sz="1400" dirty="0"/>
        </a:p>
      </dgm:t>
    </dgm:pt>
    <dgm:pt modelId="{5C544807-4EF0-4507-B304-D7F0DD597F36}" type="parTrans" cxnId="{821A5A9D-79EA-469A-938B-BC99D14DD27C}">
      <dgm:prSet/>
      <dgm:spPr/>
      <dgm:t>
        <a:bodyPr/>
        <a:lstStyle/>
        <a:p>
          <a:endParaRPr lang="en-US"/>
        </a:p>
      </dgm:t>
    </dgm:pt>
    <dgm:pt modelId="{3638EACD-F29D-4F3A-BF54-8A6BC841EB26}" type="sibTrans" cxnId="{821A5A9D-79EA-469A-938B-BC99D14DD27C}">
      <dgm:prSet/>
      <dgm:spPr/>
      <dgm:t>
        <a:bodyPr/>
        <a:lstStyle/>
        <a:p>
          <a:endParaRPr lang="en-US"/>
        </a:p>
      </dgm:t>
    </dgm:pt>
    <dgm:pt modelId="{B9EE515D-2AFE-4296-BEB4-3A3F6158D901}">
      <dgm:prSet phldrT="[Text]" custT="1"/>
      <dgm:spPr/>
      <dgm:t>
        <a:bodyPr lIns="182880" rIns="182880"/>
        <a:lstStyle/>
        <a:p>
          <a:r>
            <a:rPr lang="de-DE" sz="1400" dirty="0"/>
            <a:t>Consideration of diversity of methods and approaches</a:t>
          </a:r>
          <a:endParaRPr lang="en-US" sz="1400" dirty="0"/>
        </a:p>
      </dgm:t>
    </dgm:pt>
    <dgm:pt modelId="{BAE22D0B-6B1B-4E0A-8D85-E6D1ADE08812}" type="parTrans" cxnId="{DAC052B5-FC17-4974-A23A-2396BF0A27D0}">
      <dgm:prSet/>
      <dgm:spPr/>
      <dgm:t>
        <a:bodyPr/>
        <a:lstStyle/>
        <a:p>
          <a:endParaRPr lang="en-US"/>
        </a:p>
      </dgm:t>
    </dgm:pt>
    <dgm:pt modelId="{6E831E42-7A56-4FB6-B43B-AB3954BC2E66}" type="sibTrans" cxnId="{DAC052B5-FC17-4974-A23A-2396BF0A27D0}">
      <dgm:prSet/>
      <dgm:spPr/>
      <dgm:t>
        <a:bodyPr/>
        <a:lstStyle/>
        <a:p>
          <a:endParaRPr lang="en-US"/>
        </a:p>
      </dgm:t>
    </dgm:pt>
    <dgm:pt modelId="{8572D488-87BF-41E4-8229-AF13063CB5F0}">
      <dgm:prSet phldrT="[Text]" custT="1"/>
      <dgm:spPr/>
      <dgm:t>
        <a:bodyPr lIns="182880" rIns="182880"/>
        <a:lstStyle/>
        <a:p>
          <a:r>
            <a:rPr lang="de-DE" sz="1400" dirty="0"/>
            <a:t>Respect for collective bargaining and freedom of association</a:t>
          </a:r>
          <a:endParaRPr lang="en-US" sz="1400" dirty="0"/>
        </a:p>
      </dgm:t>
    </dgm:pt>
    <dgm:pt modelId="{64F3A113-2311-4D4E-B626-4C5FB8D77CB8}" type="parTrans" cxnId="{0563850A-B8F0-4D3F-A93B-3F36BE9145BB}">
      <dgm:prSet/>
      <dgm:spPr/>
      <dgm:t>
        <a:bodyPr/>
        <a:lstStyle/>
        <a:p>
          <a:endParaRPr lang="en-US"/>
        </a:p>
      </dgm:t>
    </dgm:pt>
    <dgm:pt modelId="{95F90399-F11B-47C9-8C62-5E16C93FF60A}" type="sibTrans" cxnId="{0563850A-B8F0-4D3F-A93B-3F36BE9145BB}">
      <dgm:prSet/>
      <dgm:spPr/>
      <dgm:t>
        <a:bodyPr/>
        <a:lstStyle/>
        <a:p>
          <a:endParaRPr lang="en-US"/>
        </a:p>
      </dgm:t>
    </dgm:pt>
    <dgm:pt modelId="{7D8F3F36-66D7-42B9-8047-DC178FEB6A75}">
      <dgm:prSet phldrT="[Text]" custT="1"/>
      <dgm:spPr/>
      <dgm:t>
        <a:bodyPr lIns="182880" rIns="182880"/>
        <a:lstStyle/>
        <a:p>
          <a:r>
            <a:rPr lang="de-DE" sz="1400" dirty="0"/>
            <a:t>Tripartite participation and consultation with representatives of persons concerned</a:t>
          </a:r>
          <a:endParaRPr lang="en-US" sz="1400" dirty="0"/>
        </a:p>
      </dgm:t>
    </dgm:pt>
    <dgm:pt modelId="{4C94A05A-3C70-46FA-8F70-2330F7636554}" type="parTrans" cxnId="{51805C5A-766C-43D9-A933-14FE73D8CB5F}">
      <dgm:prSet/>
      <dgm:spPr/>
      <dgm:t>
        <a:bodyPr/>
        <a:lstStyle/>
        <a:p>
          <a:endParaRPr lang="en-US"/>
        </a:p>
      </dgm:t>
    </dgm:pt>
    <dgm:pt modelId="{031C9E0F-992C-4D52-8494-E67AD669323B}" type="sibTrans" cxnId="{51805C5A-766C-43D9-A933-14FE73D8CB5F}">
      <dgm:prSet/>
      <dgm:spPr/>
      <dgm:t>
        <a:bodyPr/>
        <a:lstStyle/>
        <a:p>
          <a:endParaRPr lang="en-US"/>
        </a:p>
      </dgm:t>
    </dgm:pt>
    <dgm:pt modelId="{48DAD21B-D032-4E93-91CD-5266F1CFDC34}">
      <dgm:prSet phldrT="[Text]" custT="1"/>
      <dgm:spPr/>
      <dgm:t>
        <a:bodyPr lIns="182880" rIns="182880"/>
        <a:lstStyle/>
        <a:p>
          <a:r>
            <a:rPr lang="de-DE" sz="1400" dirty="0"/>
            <a:t>Financial, fiscal and economic sustainability with regard to social justice and equity</a:t>
          </a:r>
          <a:endParaRPr lang="en-US" sz="1400" dirty="0"/>
        </a:p>
      </dgm:t>
    </dgm:pt>
    <dgm:pt modelId="{BE1E10F1-25A6-47A5-805F-990A93DC8C5D}" type="parTrans" cxnId="{137FFF30-CF9E-4203-8C59-41EF405DBAA5}">
      <dgm:prSet/>
      <dgm:spPr/>
      <dgm:t>
        <a:bodyPr/>
        <a:lstStyle/>
        <a:p>
          <a:endParaRPr lang="en-US"/>
        </a:p>
      </dgm:t>
    </dgm:pt>
    <dgm:pt modelId="{D4E888C2-9DB0-45E6-A516-CC3448BCE834}" type="sibTrans" cxnId="{137FFF30-CF9E-4203-8C59-41EF405DBAA5}">
      <dgm:prSet/>
      <dgm:spPr/>
      <dgm:t>
        <a:bodyPr/>
        <a:lstStyle/>
        <a:p>
          <a:endParaRPr lang="en-US"/>
        </a:p>
      </dgm:t>
    </dgm:pt>
    <dgm:pt modelId="{69B3ACE7-06EA-40F9-9F03-34DEC31D8C98}">
      <dgm:prSet phldrT="[Text]" custT="1"/>
      <dgm:spPr/>
      <dgm:t>
        <a:bodyPr lIns="182880" rIns="182880"/>
        <a:lstStyle/>
        <a:p>
          <a:r>
            <a:rPr lang="de-DE" sz="1400" dirty="0"/>
            <a:t>High-quality public services that enhance delivery of social security systems</a:t>
          </a:r>
          <a:endParaRPr lang="en-US" sz="1400" dirty="0"/>
        </a:p>
      </dgm:t>
    </dgm:pt>
    <dgm:pt modelId="{4AA73C9B-1F09-40D1-97D4-828309DFFF8A}" type="parTrans" cxnId="{00910FB2-7457-48BF-9867-DD26F5FFFF2E}">
      <dgm:prSet/>
      <dgm:spPr/>
      <dgm:t>
        <a:bodyPr/>
        <a:lstStyle/>
        <a:p>
          <a:endParaRPr lang="en-US"/>
        </a:p>
      </dgm:t>
    </dgm:pt>
    <dgm:pt modelId="{7186695A-A2EB-4E44-AB69-E77F1BABB737}" type="sibTrans" cxnId="{00910FB2-7457-48BF-9867-DD26F5FFFF2E}">
      <dgm:prSet/>
      <dgm:spPr/>
      <dgm:t>
        <a:bodyPr/>
        <a:lstStyle/>
        <a:p>
          <a:endParaRPr lang="en-US"/>
        </a:p>
      </dgm:t>
    </dgm:pt>
    <dgm:pt modelId="{6A99E5DF-E545-48F9-9BE8-CE6DCF7E9DD3}" type="pres">
      <dgm:prSet presAssocID="{088596B0-1E18-4955-B3BC-174930B95872}" presName="Name0" presStyleCnt="0">
        <dgm:presLayoutVars>
          <dgm:dir/>
          <dgm:animLvl val="lvl"/>
          <dgm:resizeHandles val="exact"/>
        </dgm:presLayoutVars>
      </dgm:prSet>
      <dgm:spPr/>
    </dgm:pt>
    <dgm:pt modelId="{2B55208B-830A-4081-8B21-6CF92555EAD1}" type="pres">
      <dgm:prSet presAssocID="{9AD60E3C-B605-4C5F-94B6-54630DA020BC}" presName="linNode" presStyleCnt="0"/>
      <dgm:spPr/>
    </dgm:pt>
    <dgm:pt modelId="{AD9D132F-4CE9-4EFC-B141-A43B501B27D3}" type="pres">
      <dgm:prSet presAssocID="{9AD60E3C-B605-4C5F-94B6-54630DA020BC}" presName="parentText" presStyleLbl="node1" presStyleIdx="0" presStyleCnt="4" custScaleY="48508">
        <dgm:presLayoutVars>
          <dgm:chMax val="1"/>
          <dgm:bulletEnabled val="1"/>
        </dgm:presLayoutVars>
      </dgm:prSet>
      <dgm:spPr/>
    </dgm:pt>
    <dgm:pt modelId="{9F6DCC24-83D6-41C7-B8E1-6A40EE7C0B91}" type="pres">
      <dgm:prSet presAssocID="{9AD60E3C-B605-4C5F-94B6-54630DA020BC}" presName="descendantText" presStyleLbl="alignAccFollowNode1" presStyleIdx="0" presStyleCnt="4" custScaleX="355562" custScaleY="45615">
        <dgm:presLayoutVars>
          <dgm:bulletEnabled val="1"/>
        </dgm:presLayoutVars>
      </dgm:prSet>
      <dgm:spPr/>
    </dgm:pt>
    <dgm:pt modelId="{ED1D0BE9-B39E-4289-B62D-AD780DD4822F}" type="pres">
      <dgm:prSet presAssocID="{AE80E0B7-8591-4EC1-98DE-6871DD618B3F}" presName="sp" presStyleCnt="0"/>
      <dgm:spPr/>
    </dgm:pt>
    <dgm:pt modelId="{ADEB71C5-22AD-4843-BB69-01C7D7CF8441}" type="pres">
      <dgm:prSet presAssocID="{3352CB55-0814-4E57-B9CA-E3D93B53CE1B}" presName="linNode" presStyleCnt="0"/>
      <dgm:spPr/>
    </dgm:pt>
    <dgm:pt modelId="{E96EF28A-F4A6-4D27-90BA-993BF2FDD003}" type="pres">
      <dgm:prSet presAssocID="{3352CB55-0814-4E57-B9CA-E3D93B53CE1B}" presName="parentText" presStyleLbl="node1" presStyleIdx="1" presStyleCnt="4" custScaleY="112177">
        <dgm:presLayoutVars>
          <dgm:chMax val="1"/>
          <dgm:bulletEnabled val="1"/>
        </dgm:presLayoutVars>
      </dgm:prSet>
      <dgm:spPr/>
    </dgm:pt>
    <dgm:pt modelId="{83B728C7-7043-4FE2-AE78-73231F03FC63}" type="pres">
      <dgm:prSet presAssocID="{3352CB55-0814-4E57-B9CA-E3D93B53CE1B}" presName="descendantText" presStyleLbl="alignAccFollowNode1" presStyleIdx="1" presStyleCnt="4" custScaleX="358243" custScaleY="127238">
        <dgm:presLayoutVars>
          <dgm:bulletEnabled val="1"/>
        </dgm:presLayoutVars>
      </dgm:prSet>
      <dgm:spPr/>
    </dgm:pt>
    <dgm:pt modelId="{DDCC74DB-9D15-43EE-989F-667E8474F3E2}" type="pres">
      <dgm:prSet presAssocID="{5ED117E4-02EC-48AE-8F0F-2D4625771F79}" presName="sp" presStyleCnt="0"/>
      <dgm:spPr/>
    </dgm:pt>
    <dgm:pt modelId="{3F8B580C-0C05-4228-9B40-E486CDEF1618}" type="pres">
      <dgm:prSet presAssocID="{29AD4456-2DDA-4973-B18D-6BA7FCDF2656}" presName="linNode" presStyleCnt="0"/>
      <dgm:spPr/>
    </dgm:pt>
    <dgm:pt modelId="{D0ADA7F0-5EB1-4E22-85C9-ADBD30F5D341}" type="pres">
      <dgm:prSet presAssocID="{29AD4456-2DDA-4973-B18D-6BA7FCDF2656}" presName="parentText" presStyleLbl="node1" presStyleIdx="2" presStyleCnt="4" custScaleY="80002">
        <dgm:presLayoutVars>
          <dgm:chMax val="1"/>
          <dgm:bulletEnabled val="1"/>
        </dgm:presLayoutVars>
      </dgm:prSet>
      <dgm:spPr/>
    </dgm:pt>
    <dgm:pt modelId="{CE2DE5CF-A100-4912-A753-4BAE336F7E0C}" type="pres">
      <dgm:prSet presAssocID="{29AD4456-2DDA-4973-B18D-6BA7FCDF2656}" presName="descendantText" presStyleLbl="alignAccFollowNode1" presStyleIdx="2" presStyleCnt="4" custScaleX="358192" custScaleY="89248">
        <dgm:presLayoutVars>
          <dgm:bulletEnabled val="1"/>
        </dgm:presLayoutVars>
      </dgm:prSet>
      <dgm:spPr/>
    </dgm:pt>
    <dgm:pt modelId="{5E23CC84-D513-4B37-988A-6FF845BFD7E1}" type="pres">
      <dgm:prSet presAssocID="{50FEB183-92BB-4784-84CE-D680278D4DC3}" presName="sp" presStyleCnt="0"/>
      <dgm:spPr/>
    </dgm:pt>
    <dgm:pt modelId="{62F02E8E-0E5A-45BA-85E5-3981082A415C}" type="pres">
      <dgm:prSet presAssocID="{E149E1C3-4744-44B4-8228-08A3F5C95C50}" presName="linNode" presStyleCnt="0"/>
      <dgm:spPr/>
    </dgm:pt>
    <dgm:pt modelId="{1D760B60-70F5-4F74-8A6E-7D0984996AE3}" type="pres">
      <dgm:prSet presAssocID="{E149E1C3-4744-44B4-8228-08A3F5C95C50}" presName="parentText" presStyleLbl="node1" presStyleIdx="3" presStyleCnt="4" custScaleY="119985">
        <dgm:presLayoutVars>
          <dgm:chMax val="1"/>
          <dgm:bulletEnabled val="1"/>
        </dgm:presLayoutVars>
      </dgm:prSet>
      <dgm:spPr/>
    </dgm:pt>
    <dgm:pt modelId="{A7FE3AC0-7801-47FD-A59E-CB4580B1D9DE}" type="pres">
      <dgm:prSet presAssocID="{E149E1C3-4744-44B4-8228-08A3F5C95C50}" presName="descendantText" presStyleLbl="alignAccFollowNode1" presStyleIdx="3" presStyleCnt="4" custScaleX="349305" custScaleY="131607">
        <dgm:presLayoutVars>
          <dgm:bulletEnabled val="1"/>
        </dgm:presLayoutVars>
      </dgm:prSet>
      <dgm:spPr/>
    </dgm:pt>
  </dgm:ptLst>
  <dgm:cxnLst>
    <dgm:cxn modelId="{1C3BC102-A495-4AC9-B0E4-136D3D0756CC}" type="presOf" srcId="{EF034AE3-BA46-483F-B680-F3C1D2A44A5D}" destId="{A7FE3AC0-7801-47FD-A59E-CB4580B1D9DE}" srcOrd="0" destOrd="2" presId="urn:microsoft.com/office/officeart/2005/8/layout/vList5"/>
    <dgm:cxn modelId="{EDFD8206-B0D8-47C5-86EB-12D44A5FAFF2}" srcId="{088596B0-1E18-4955-B3BC-174930B95872}" destId="{9AD60E3C-B605-4C5F-94B6-54630DA020BC}" srcOrd="0" destOrd="0" parTransId="{B42899CA-2B73-4256-8A4F-D64A85E7C142}" sibTransId="{AE80E0B7-8591-4EC1-98DE-6871DD618B3F}"/>
    <dgm:cxn modelId="{4E159908-D815-4BCF-9C2F-6086261FA263}" type="presOf" srcId="{6D760AD6-36DB-40FF-BB74-FC5B0775A952}" destId="{A7FE3AC0-7801-47FD-A59E-CB4580B1D9DE}" srcOrd="0" destOrd="1" presId="urn:microsoft.com/office/officeart/2005/8/layout/vList5"/>
    <dgm:cxn modelId="{0563850A-B8F0-4D3F-A93B-3F36BE9145BB}" srcId="{3352CB55-0814-4E57-B9CA-E3D93B53CE1B}" destId="{8572D488-87BF-41E4-8229-AF13063CB5F0}" srcOrd="5" destOrd="0" parTransId="{64F3A113-2311-4D4E-B626-4C5FB8D77CB8}" sibTransId="{95F90399-F11B-47C9-8C62-5E16C93FF60A}"/>
    <dgm:cxn modelId="{7F28220C-C311-4B6E-92FE-94694C66CA23}" type="presOf" srcId="{3E7ADA95-D080-42B0-967F-0CDCBF27E740}" destId="{CE2DE5CF-A100-4912-A753-4BAE336F7E0C}" srcOrd="0" destOrd="2" presId="urn:microsoft.com/office/officeart/2005/8/layout/vList5"/>
    <dgm:cxn modelId="{988EDB16-D808-4CD3-A6E8-21A88D6386CF}" srcId="{3352CB55-0814-4E57-B9CA-E3D93B53CE1B}" destId="{44F39963-3408-4727-B54F-BC6A5F21C7CF}" srcOrd="0" destOrd="0" parTransId="{317DB368-2F27-43B1-9996-6138F6831F8C}" sibTransId="{7A7AFD16-1CE2-4992-8C10-F845EF5717BC}"/>
    <dgm:cxn modelId="{C1075C19-60D8-47DC-82B2-E5F3D57486DF}" type="presOf" srcId="{56FC30CD-323A-404E-B3FA-75AD6EC257CC}" destId="{A7FE3AC0-7801-47FD-A59E-CB4580B1D9DE}" srcOrd="0" destOrd="5" presId="urn:microsoft.com/office/officeart/2005/8/layout/vList5"/>
    <dgm:cxn modelId="{033FAB28-AE81-45B8-8C21-A8A524BB8252}" srcId="{3352CB55-0814-4E57-B9CA-E3D93B53CE1B}" destId="{6FFD15F9-A733-4BD1-88D4-12288B0DBCCC}" srcOrd="2" destOrd="0" parTransId="{E7474593-31E9-46E3-B4A4-5B2BF82D2733}" sibTransId="{5C6C6FDA-4CE4-48A7-85B0-A44A8B1104BD}"/>
    <dgm:cxn modelId="{6612A62E-1CB3-4F4A-A6FD-8C643CC1015A}" type="presOf" srcId="{B9EE515D-2AFE-4296-BEB4-3A3F6158D901}" destId="{A7FE3AC0-7801-47FD-A59E-CB4580B1D9DE}" srcOrd="0" destOrd="0" presId="urn:microsoft.com/office/officeart/2005/8/layout/vList5"/>
    <dgm:cxn modelId="{80B1DF30-1B34-44DE-85AB-F54A1D2EEE04}" type="presOf" srcId="{7D8F3F36-66D7-42B9-8047-DC178FEB6A75}" destId="{CE2DE5CF-A100-4912-A753-4BAE336F7E0C}" srcOrd="0" destOrd="3" presId="urn:microsoft.com/office/officeart/2005/8/layout/vList5"/>
    <dgm:cxn modelId="{137FFF30-CF9E-4203-8C59-41EF405DBAA5}" srcId="{E149E1C3-4744-44B4-8228-08A3F5C95C50}" destId="{48DAD21B-D032-4E93-91CD-5266F1CFDC34}" srcOrd="3" destOrd="0" parTransId="{BE1E10F1-25A6-47A5-805F-990A93DC8C5D}" sibTransId="{D4E888C2-9DB0-45E6-A516-CC3448BCE834}"/>
    <dgm:cxn modelId="{98C43E39-9110-4AB5-BBD5-C5D1C28ADD21}" srcId="{E149E1C3-4744-44B4-8228-08A3F5C95C50}" destId="{EF034AE3-BA46-483F-B680-F3C1D2A44A5D}" srcOrd="2" destOrd="0" parTransId="{5644F94E-CEC3-4F5F-9457-597BC841146E}" sibTransId="{AFC4B1EA-04F9-4220-8960-423C9C7CBDFF}"/>
    <dgm:cxn modelId="{565BA262-5F69-49DD-A74B-02D083F645E5}" srcId="{E149E1C3-4744-44B4-8228-08A3F5C95C50}" destId="{56FC30CD-323A-404E-B3FA-75AD6EC257CC}" srcOrd="5" destOrd="0" parTransId="{026930DF-F8F9-4442-BD6E-E2C1030605F1}" sibTransId="{B83BFF28-A083-44A0-BCB7-ED1E05B77C29}"/>
    <dgm:cxn modelId="{F4ED0C63-A69C-4E74-BE7F-9D64075BC2DA}" type="presOf" srcId="{48DAD21B-D032-4E93-91CD-5266F1CFDC34}" destId="{A7FE3AC0-7801-47FD-A59E-CB4580B1D9DE}" srcOrd="0" destOrd="3" presId="urn:microsoft.com/office/officeart/2005/8/layout/vList5"/>
    <dgm:cxn modelId="{3BF0B444-B66B-4FD2-BF81-C902A11B9092}" type="presOf" srcId="{9A037358-2EF0-40DC-A14A-A866A2777F81}" destId="{CE2DE5CF-A100-4912-A753-4BAE336F7E0C}" srcOrd="0" destOrd="0" presId="urn:microsoft.com/office/officeart/2005/8/layout/vList5"/>
    <dgm:cxn modelId="{9D86F646-1648-4EC6-A026-764183245509}" srcId="{088596B0-1E18-4955-B3BC-174930B95872}" destId="{29AD4456-2DDA-4973-B18D-6BA7FCDF2656}" srcOrd="2" destOrd="0" parTransId="{63D198C9-B4E1-4182-8C07-58CC05AF442A}" sibTransId="{50FEB183-92BB-4784-84CE-D680278D4DC3}"/>
    <dgm:cxn modelId="{F527E849-0FA9-4926-BA6C-EEBC7EF06099}" type="presOf" srcId="{8572D488-87BF-41E4-8229-AF13063CB5F0}" destId="{83B728C7-7043-4FE2-AE78-73231F03FC63}" srcOrd="0" destOrd="5" presId="urn:microsoft.com/office/officeart/2005/8/layout/vList5"/>
    <dgm:cxn modelId="{49DA044B-CD3D-4710-8B01-440203DFBA11}" srcId="{3352CB55-0814-4E57-B9CA-E3D93B53CE1B}" destId="{2186FD1F-96ED-4356-9F01-9F90289C1AD6}" srcOrd="3" destOrd="0" parTransId="{6A6C0A2C-106B-4325-BD88-9D5A5791334F}" sibTransId="{B5EAD41B-0FF1-44F0-A098-69AFDDF860FD}"/>
    <dgm:cxn modelId="{006AD24B-FAF0-440A-A153-3EB23786BC55}" type="presOf" srcId="{816E8F57-C223-4714-8051-2D6887399F15}" destId="{9F6DCC24-83D6-41C7-B8E1-6A40EE7C0B91}" srcOrd="0" destOrd="0" presId="urn:microsoft.com/office/officeart/2005/8/layout/vList5"/>
    <dgm:cxn modelId="{516B9A4C-1D23-436E-8B8E-D493C27214AF}" type="presOf" srcId="{E149E1C3-4744-44B4-8228-08A3F5C95C50}" destId="{1D760B60-70F5-4F74-8A6E-7D0984996AE3}" srcOrd="0" destOrd="0" presId="urn:microsoft.com/office/officeart/2005/8/layout/vList5"/>
    <dgm:cxn modelId="{C8AEB878-ADC3-46C3-B8A8-6EFA2A3F5231}" srcId="{3352CB55-0814-4E57-B9CA-E3D93B53CE1B}" destId="{F19AB224-D663-4E37-A82A-5E35EA62F6F6}" srcOrd="1" destOrd="0" parTransId="{F8494501-1D18-4A31-BC90-7E3CC6F3A87A}" sibTransId="{B254EDDE-43E9-49BD-9CA8-7444ABFAC813}"/>
    <dgm:cxn modelId="{51805C5A-766C-43D9-A933-14FE73D8CB5F}" srcId="{29AD4456-2DDA-4973-B18D-6BA7FCDF2656}" destId="{7D8F3F36-66D7-42B9-8047-DC178FEB6A75}" srcOrd="3" destOrd="0" parTransId="{4C94A05A-3C70-46FA-8F70-2330F7636554}" sibTransId="{031C9E0F-992C-4D52-8494-E67AD669323B}"/>
    <dgm:cxn modelId="{0BEB4780-858F-45D1-B289-EBE67EBF56A6}" type="presOf" srcId="{69B3ACE7-06EA-40F9-9F03-34DEC31D8C98}" destId="{A7FE3AC0-7801-47FD-A59E-CB4580B1D9DE}" srcOrd="0" destOrd="4" presId="urn:microsoft.com/office/officeart/2005/8/layout/vList5"/>
    <dgm:cxn modelId="{156DCE84-A579-4CFA-91B3-8738CB9583B3}" srcId="{3352CB55-0814-4E57-B9CA-E3D93B53CE1B}" destId="{31803D0B-C8C9-4372-AAFD-B858400DE280}" srcOrd="4" destOrd="0" parTransId="{7415759E-8588-402D-8659-308DE648BBC1}" sibTransId="{8FD73C7F-D21D-4E7D-B51B-478151856645}"/>
    <dgm:cxn modelId="{2ADD9485-AA77-4593-828C-4CBAB47854C3}" srcId="{9AD60E3C-B605-4C5F-94B6-54630DA020BC}" destId="{816E8F57-C223-4714-8051-2D6887399F15}" srcOrd="0" destOrd="0" parTransId="{F8EE61DC-1EC1-401F-A92B-373899F1FCB1}" sibTransId="{6D14297B-305C-4CB0-907E-9280E8131E00}"/>
    <dgm:cxn modelId="{5EC4C587-A863-45C4-9404-031D6CFB3195}" type="presOf" srcId="{6ECC99EE-9CE2-4635-A023-49ACE95FFD04}" destId="{9F6DCC24-83D6-41C7-B8E1-6A40EE7C0B91}" srcOrd="0" destOrd="1" presId="urn:microsoft.com/office/officeart/2005/8/layout/vList5"/>
    <dgm:cxn modelId="{821A5A9D-79EA-469A-938B-BC99D14DD27C}" srcId="{29AD4456-2DDA-4973-B18D-6BA7FCDF2656}" destId="{3E7ADA95-D080-42B0-967F-0CDCBF27E740}" srcOrd="2" destOrd="0" parTransId="{5C544807-4EF0-4507-B304-D7F0DD597F36}" sibTransId="{3638EACD-F29D-4F3A-BF54-8A6BC841EB26}"/>
    <dgm:cxn modelId="{84088BA3-3D58-4A86-A381-09A9341A33E0}" srcId="{088596B0-1E18-4955-B3BC-174930B95872}" destId="{3352CB55-0814-4E57-B9CA-E3D93B53CE1B}" srcOrd="1" destOrd="0" parTransId="{BD55A1ED-AD28-4093-B8C8-183F5E03660F}" sibTransId="{5ED117E4-02EC-48AE-8F0F-2D4625771F79}"/>
    <dgm:cxn modelId="{00910FB2-7457-48BF-9867-DD26F5FFFF2E}" srcId="{E149E1C3-4744-44B4-8228-08A3F5C95C50}" destId="{69B3ACE7-06EA-40F9-9F03-34DEC31D8C98}" srcOrd="4" destOrd="0" parTransId="{4AA73C9B-1F09-40D1-97D4-828309DFFF8A}" sibTransId="{7186695A-A2EB-4E44-AB69-E77F1BABB737}"/>
    <dgm:cxn modelId="{7ECA1BB2-925C-4A48-BDC2-C980FBD5343E}" type="presOf" srcId="{2186FD1F-96ED-4356-9F01-9F90289C1AD6}" destId="{83B728C7-7043-4FE2-AE78-73231F03FC63}" srcOrd="0" destOrd="3" presId="urn:microsoft.com/office/officeart/2005/8/layout/vList5"/>
    <dgm:cxn modelId="{DAC052B5-FC17-4974-A23A-2396BF0A27D0}" srcId="{E149E1C3-4744-44B4-8228-08A3F5C95C50}" destId="{B9EE515D-2AFE-4296-BEB4-3A3F6158D901}" srcOrd="0" destOrd="0" parTransId="{BAE22D0B-6B1B-4E0A-8D85-E6D1ADE08812}" sibTransId="{6E831E42-7A56-4FB6-B43B-AB3954BC2E66}"/>
    <dgm:cxn modelId="{19B1DFB5-2DD6-4766-A6E2-6C4603E23A30}" type="presOf" srcId="{29AD4456-2DDA-4973-B18D-6BA7FCDF2656}" destId="{D0ADA7F0-5EB1-4E22-85C9-ADBD30F5D341}" srcOrd="0" destOrd="0" presId="urn:microsoft.com/office/officeart/2005/8/layout/vList5"/>
    <dgm:cxn modelId="{4E1D64BF-993D-45C7-95FC-BB08A1DE581D}" type="presOf" srcId="{6FFD15F9-A733-4BD1-88D4-12288B0DBCCC}" destId="{83B728C7-7043-4FE2-AE78-73231F03FC63}" srcOrd="0" destOrd="2" presId="urn:microsoft.com/office/officeart/2005/8/layout/vList5"/>
    <dgm:cxn modelId="{082899C5-94E6-4767-97F4-5544329558F3}" srcId="{E149E1C3-4744-44B4-8228-08A3F5C95C50}" destId="{6D760AD6-36DB-40FF-BB74-FC5B0775A952}" srcOrd="1" destOrd="0" parTransId="{A54BB40E-B893-4D3F-92C2-2D57ECBEE4CA}" sibTransId="{E4003F5D-F173-436A-9A5C-A3FFDD5C365C}"/>
    <dgm:cxn modelId="{B6D6AECA-59E8-4A12-A225-8A6A5EB87B3E}" type="presOf" srcId="{F19AB224-D663-4E37-A82A-5E35EA62F6F6}" destId="{83B728C7-7043-4FE2-AE78-73231F03FC63}" srcOrd="0" destOrd="1" presId="urn:microsoft.com/office/officeart/2005/8/layout/vList5"/>
    <dgm:cxn modelId="{0FB062D0-6E07-4272-942F-29E081557721}" srcId="{088596B0-1E18-4955-B3BC-174930B95872}" destId="{E149E1C3-4744-44B4-8228-08A3F5C95C50}" srcOrd="3" destOrd="0" parTransId="{23766F54-E514-4446-8A14-3DC8993F592D}" sibTransId="{05BC494D-B251-468B-BDFA-7E527B580695}"/>
    <dgm:cxn modelId="{685AE3D9-B93B-4916-AB65-A06A8A60CDB2}" type="presOf" srcId="{088596B0-1E18-4955-B3BC-174930B95872}" destId="{6A99E5DF-E545-48F9-9BE8-CE6DCF7E9DD3}" srcOrd="0" destOrd="0" presId="urn:microsoft.com/office/officeart/2005/8/layout/vList5"/>
    <dgm:cxn modelId="{BAE633DA-BE5C-4F2E-9D93-4FB2A1354816}" srcId="{9AD60E3C-B605-4C5F-94B6-54630DA020BC}" destId="{6ECC99EE-9CE2-4635-A023-49ACE95FFD04}" srcOrd="1" destOrd="0" parTransId="{D032E9D7-021C-4977-9E2C-D55B42DEB576}" sibTransId="{279CBA35-BDCE-478E-95D3-0A710F4AB39F}"/>
    <dgm:cxn modelId="{9C2990DA-A826-4074-9999-B5176A07DE3C}" type="presOf" srcId="{3EA85BAF-1A09-484C-B512-77B8BCA7EC01}" destId="{CE2DE5CF-A100-4912-A753-4BAE336F7E0C}" srcOrd="0" destOrd="1" presId="urn:microsoft.com/office/officeart/2005/8/layout/vList5"/>
    <dgm:cxn modelId="{83D092E2-4C3C-49D9-A046-4B94BB05B390}" srcId="{29AD4456-2DDA-4973-B18D-6BA7FCDF2656}" destId="{9A037358-2EF0-40DC-A14A-A866A2777F81}" srcOrd="0" destOrd="0" parTransId="{47714E35-06C3-4465-BFD3-47ABFD505B30}" sibTransId="{EA039222-A2F3-46A2-8F61-C1DA2717A8AE}"/>
    <dgm:cxn modelId="{0D20B4E8-D277-429F-8C74-646ACE05BDAC}" type="presOf" srcId="{31803D0B-C8C9-4372-AAFD-B858400DE280}" destId="{83B728C7-7043-4FE2-AE78-73231F03FC63}" srcOrd="0" destOrd="4" presId="urn:microsoft.com/office/officeart/2005/8/layout/vList5"/>
    <dgm:cxn modelId="{4312BFE8-F7DD-474A-A01D-53E011A0B0D8}" srcId="{29AD4456-2DDA-4973-B18D-6BA7FCDF2656}" destId="{3EA85BAF-1A09-484C-B512-77B8BCA7EC01}" srcOrd="1" destOrd="0" parTransId="{A7ED0973-779E-40B9-8F12-0FEBF48BC162}" sibTransId="{77857513-4FFB-4D7A-8C7C-7C77C18F8035}"/>
    <dgm:cxn modelId="{C09CC9EA-0845-4B9A-B415-3B00C3D296C2}" type="presOf" srcId="{44F39963-3408-4727-B54F-BC6A5F21C7CF}" destId="{83B728C7-7043-4FE2-AE78-73231F03FC63}" srcOrd="0" destOrd="0" presId="urn:microsoft.com/office/officeart/2005/8/layout/vList5"/>
    <dgm:cxn modelId="{C737BAF0-109E-44A0-87DA-35BD94F89737}" type="presOf" srcId="{3352CB55-0814-4E57-B9CA-E3D93B53CE1B}" destId="{E96EF28A-F4A6-4D27-90BA-993BF2FDD003}" srcOrd="0" destOrd="0" presId="urn:microsoft.com/office/officeart/2005/8/layout/vList5"/>
    <dgm:cxn modelId="{16AD79F3-28DF-4427-BC0F-F78DF2D1036B}" type="presOf" srcId="{9AD60E3C-B605-4C5F-94B6-54630DA020BC}" destId="{AD9D132F-4CE9-4EFC-B141-A43B501B27D3}" srcOrd="0" destOrd="0" presId="urn:microsoft.com/office/officeart/2005/8/layout/vList5"/>
    <dgm:cxn modelId="{1A058D88-F270-45F7-A294-C1AE895A0878}" type="presParOf" srcId="{6A99E5DF-E545-48F9-9BE8-CE6DCF7E9DD3}" destId="{2B55208B-830A-4081-8B21-6CF92555EAD1}" srcOrd="0" destOrd="0" presId="urn:microsoft.com/office/officeart/2005/8/layout/vList5"/>
    <dgm:cxn modelId="{04DADDEB-CF2D-497A-8656-0174DF1A61CB}" type="presParOf" srcId="{2B55208B-830A-4081-8B21-6CF92555EAD1}" destId="{AD9D132F-4CE9-4EFC-B141-A43B501B27D3}" srcOrd="0" destOrd="0" presId="urn:microsoft.com/office/officeart/2005/8/layout/vList5"/>
    <dgm:cxn modelId="{1AB57E31-B5A8-4C38-8301-820C3BBDE669}" type="presParOf" srcId="{2B55208B-830A-4081-8B21-6CF92555EAD1}" destId="{9F6DCC24-83D6-41C7-B8E1-6A40EE7C0B91}" srcOrd="1" destOrd="0" presId="urn:microsoft.com/office/officeart/2005/8/layout/vList5"/>
    <dgm:cxn modelId="{F6E86593-B880-4ADB-BDC4-458DCD863DB6}" type="presParOf" srcId="{6A99E5DF-E545-48F9-9BE8-CE6DCF7E9DD3}" destId="{ED1D0BE9-B39E-4289-B62D-AD780DD4822F}" srcOrd="1" destOrd="0" presId="urn:microsoft.com/office/officeart/2005/8/layout/vList5"/>
    <dgm:cxn modelId="{49BC4CEE-FEC1-40BD-9CE5-0678E33BC945}" type="presParOf" srcId="{6A99E5DF-E545-48F9-9BE8-CE6DCF7E9DD3}" destId="{ADEB71C5-22AD-4843-BB69-01C7D7CF8441}" srcOrd="2" destOrd="0" presId="urn:microsoft.com/office/officeart/2005/8/layout/vList5"/>
    <dgm:cxn modelId="{F39CBF50-C0EC-45AE-84DD-90FF5374BB06}" type="presParOf" srcId="{ADEB71C5-22AD-4843-BB69-01C7D7CF8441}" destId="{E96EF28A-F4A6-4D27-90BA-993BF2FDD003}" srcOrd="0" destOrd="0" presId="urn:microsoft.com/office/officeart/2005/8/layout/vList5"/>
    <dgm:cxn modelId="{ECF23F9F-7464-4572-96A3-9655F531067A}" type="presParOf" srcId="{ADEB71C5-22AD-4843-BB69-01C7D7CF8441}" destId="{83B728C7-7043-4FE2-AE78-73231F03FC63}" srcOrd="1" destOrd="0" presId="urn:microsoft.com/office/officeart/2005/8/layout/vList5"/>
    <dgm:cxn modelId="{B4CB3B2E-266F-4422-AE2B-3A15135862EF}" type="presParOf" srcId="{6A99E5DF-E545-48F9-9BE8-CE6DCF7E9DD3}" destId="{DDCC74DB-9D15-43EE-989F-667E8474F3E2}" srcOrd="3" destOrd="0" presId="urn:microsoft.com/office/officeart/2005/8/layout/vList5"/>
    <dgm:cxn modelId="{5EABBF33-FC8B-48A2-AC8D-8F28BF15D299}" type="presParOf" srcId="{6A99E5DF-E545-48F9-9BE8-CE6DCF7E9DD3}" destId="{3F8B580C-0C05-4228-9B40-E486CDEF1618}" srcOrd="4" destOrd="0" presId="urn:microsoft.com/office/officeart/2005/8/layout/vList5"/>
    <dgm:cxn modelId="{BEEABCF3-BB2F-405F-8B96-5FF8DB5F593E}" type="presParOf" srcId="{3F8B580C-0C05-4228-9B40-E486CDEF1618}" destId="{D0ADA7F0-5EB1-4E22-85C9-ADBD30F5D341}" srcOrd="0" destOrd="0" presId="urn:microsoft.com/office/officeart/2005/8/layout/vList5"/>
    <dgm:cxn modelId="{461E3518-3DA9-403A-918B-CE46A8C58B2A}" type="presParOf" srcId="{3F8B580C-0C05-4228-9B40-E486CDEF1618}" destId="{CE2DE5CF-A100-4912-A753-4BAE336F7E0C}" srcOrd="1" destOrd="0" presId="urn:microsoft.com/office/officeart/2005/8/layout/vList5"/>
    <dgm:cxn modelId="{5049C003-727A-47EB-B4AF-66CE6245E29E}" type="presParOf" srcId="{6A99E5DF-E545-48F9-9BE8-CE6DCF7E9DD3}" destId="{5E23CC84-D513-4B37-988A-6FF845BFD7E1}" srcOrd="5" destOrd="0" presId="urn:microsoft.com/office/officeart/2005/8/layout/vList5"/>
    <dgm:cxn modelId="{9E1C615A-5B8B-453A-813C-27B7A3854E45}" type="presParOf" srcId="{6A99E5DF-E545-48F9-9BE8-CE6DCF7E9DD3}" destId="{62F02E8E-0E5A-45BA-85E5-3981082A415C}" srcOrd="6" destOrd="0" presId="urn:microsoft.com/office/officeart/2005/8/layout/vList5"/>
    <dgm:cxn modelId="{CBA36D4C-D998-494C-9495-037C06F3A14B}" type="presParOf" srcId="{62F02E8E-0E5A-45BA-85E5-3981082A415C}" destId="{1D760B60-70F5-4F74-8A6E-7D0984996AE3}" srcOrd="0" destOrd="0" presId="urn:microsoft.com/office/officeart/2005/8/layout/vList5"/>
    <dgm:cxn modelId="{2FE968F8-7A93-4C0C-8678-E61B6FCBB653}" type="presParOf" srcId="{62F02E8E-0E5A-45BA-85E5-3981082A415C}" destId="{A7FE3AC0-7801-47FD-A59E-CB4580B1D9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37A7E-11DD-441A-95F5-3F462604B17B}">
      <dsp:nvSpPr>
        <dsp:cNvPr id="0" name=""/>
        <dsp:cNvSpPr/>
      </dsp:nvSpPr>
      <dsp:spPr>
        <a:xfrm>
          <a:off x="1779" y="0"/>
          <a:ext cx="1865351" cy="3312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3000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access to a set of goods and services constituting essential health care including maternity care</a:t>
          </a:r>
        </a:p>
      </dsp:txBody>
      <dsp:txXfrm>
        <a:off x="1779" y="1324947"/>
        <a:ext cx="1865351" cy="1324947"/>
      </dsp:txXfrm>
    </dsp:sp>
    <dsp:sp modelId="{F02F2F2D-33D0-47F9-9484-26AB584FFE40}">
      <dsp:nvSpPr>
        <dsp:cNvPr id="0" name=""/>
        <dsp:cNvSpPr/>
      </dsp:nvSpPr>
      <dsp:spPr>
        <a:xfrm>
          <a:off x="382946" y="198742"/>
          <a:ext cx="1103018" cy="1103018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40658" r="-15342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86D83-3DA2-41B2-8276-E243307B090D}">
      <dsp:nvSpPr>
        <dsp:cNvPr id="0" name=""/>
        <dsp:cNvSpPr/>
      </dsp:nvSpPr>
      <dsp:spPr>
        <a:xfrm>
          <a:off x="1923091" y="0"/>
          <a:ext cx="1865351" cy="3312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3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basic income security for children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923091" y="1324947"/>
        <a:ext cx="1865351" cy="1324947"/>
      </dsp:txXfrm>
    </dsp:sp>
    <dsp:sp modelId="{0ED22FC2-23E5-408B-B00F-627C68F662F3}">
      <dsp:nvSpPr>
        <dsp:cNvPr id="0" name=""/>
        <dsp:cNvSpPr/>
      </dsp:nvSpPr>
      <dsp:spPr>
        <a:xfrm>
          <a:off x="2304258" y="198742"/>
          <a:ext cx="1103018" cy="1103018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t="-12193" b="-63807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6DAF7-94EA-49D5-8610-4273E5559AA0}">
      <dsp:nvSpPr>
        <dsp:cNvPr id="0" name=""/>
        <dsp:cNvSpPr/>
      </dsp:nvSpPr>
      <dsp:spPr>
        <a:xfrm>
          <a:off x="3844404" y="0"/>
          <a:ext cx="1865351" cy="3312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3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500" kern="1200" dirty="0">
              <a:solidFill>
                <a:schemeClr val="tx1"/>
              </a:solidFill>
            </a:rPr>
          </a:br>
          <a:r>
            <a:rPr lang="en-GB" sz="1500" kern="1200" dirty="0">
              <a:solidFill>
                <a:schemeClr val="tx1"/>
              </a:solidFill>
            </a:rPr>
            <a:t>basic income security for persons in active age unable to earn sufficient income</a:t>
          </a:r>
        </a:p>
      </dsp:txBody>
      <dsp:txXfrm>
        <a:off x="3844404" y="1324947"/>
        <a:ext cx="1865351" cy="1324947"/>
      </dsp:txXfrm>
    </dsp:sp>
    <dsp:sp modelId="{B1B59D4D-1168-4D07-8290-0E93974AF56E}">
      <dsp:nvSpPr>
        <dsp:cNvPr id="0" name=""/>
        <dsp:cNvSpPr/>
      </dsp:nvSpPr>
      <dsp:spPr>
        <a:xfrm>
          <a:off x="4225570" y="198742"/>
          <a:ext cx="1103018" cy="1103018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5063" t="-1598" r="-5063" b="-48402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AA354-3A30-4602-A588-BD4BC32B78CA}">
      <dsp:nvSpPr>
        <dsp:cNvPr id="0" name=""/>
        <dsp:cNvSpPr/>
      </dsp:nvSpPr>
      <dsp:spPr>
        <a:xfrm>
          <a:off x="5765716" y="0"/>
          <a:ext cx="1865351" cy="3312368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3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lt"/>
              <a:cs typeface="Arial" pitchFamily="34" charset="0"/>
            </a:rPr>
            <a:t>basic income security for persons in old age</a:t>
          </a:r>
          <a:endParaRPr lang="en-GB" sz="2400" kern="1200" dirty="0">
            <a:solidFill>
              <a:schemeClr val="tx1"/>
            </a:solidFill>
            <a:latin typeface="+mn-lt"/>
          </a:endParaRPr>
        </a:p>
      </dsp:txBody>
      <dsp:txXfrm>
        <a:off x="5765716" y="1324947"/>
        <a:ext cx="1865351" cy="1324947"/>
      </dsp:txXfrm>
    </dsp:sp>
    <dsp:sp modelId="{8E9158E2-06BF-4832-9BA0-6C04D7F75DB7}">
      <dsp:nvSpPr>
        <dsp:cNvPr id="0" name=""/>
        <dsp:cNvSpPr/>
      </dsp:nvSpPr>
      <dsp:spPr>
        <a:xfrm>
          <a:off x="6146883" y="198742"/>
          <a:ext cx="1103018" cy="1103018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3588D-5AD1-4FCE-8EB2-2A5C9102BA67}">
      <dsp:nvSpPr>
        <dsp:cNvPr id="0" name=""/>
        <dsp:cNvSpPr/>
      </dsp:nvSpPr>
      <dsp:spPr>
        <a:xfrm>
          <a:off x="319147" y="2642637"/>
          <a:ext cx="7022220" cy="574170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DCC24-83D6-41C7-B8E1-6A40EE7C0B91}">
      <dsp:nvSpPr>
        <dsp:cNvPr id="0" name=""/>
        <dsp:cNvSpPr/>
      </dsp:nvSpPr>
      <dsp:spPr>
        <a:xfrm rot="5400000">
          <a:off x="4584368" y="-3354263"/>
          <a:ext cx="447532" cy="730474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23825" rIns="182880" bIns="123825" numCol="1" spcCol="1270" anchor="ctr" anchorCtr="0">
          <a:noAutofit/>
        </a:bodyPr>
        <a:lstStyle/>
        <a:p>
          <a:pPr marL="0" lvl="1" indent="0" algn="l" defTabSz="73152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640080" algn="l"/>
            </a:tabLst>
          </a:pPr>
          <a:r>
            <a:rPr lang="de-DE" sz="1400" kern="1200" dirty="0"/>
            <a:t>Universality of protection, based on solidarity</a:t>
          </a:r>
          <a:endParaRPr lang="en-US" sz="1400" kern="1200" dirty="0"/>
        </a:p>
        <a:p>
          <a:pPr marL="0" lvl="1" indent="0" algn="l" defTabSz="73152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640080" algn="l"/>
            </a:tabLst>
          </a:pPr>
          <a:r>
            <a:rPr lang="de-DE" sz="1400" kern="1200" dirty="0"/>
            <a:t>Social inclusion including persons in the informal economy</a:t>
          </a:r>
          <a:endParaRPr lang="en-US" sz="1400" kern="1200" dirty="0"/>
        </a:p>
      </dsp:txBody>
      <dsp:txXfrm rot="-5400000">
        <a:off x="1155763" y="96189"/>
        <a:ext cx="7282896" cy="403838"/>
      </dsp:txXfrm>
    </dsp:sp>
    <dsp:sp modelId="{AD9D132F-4CE9-4EFC-B141-A43B501B27D3}">
      <dsp:nvSpPr>
        <dsp:cNvPr id="0" name=""/>
        <dsp:cNvSpPr/>
      </dsp:nvSpPr>
      <dsp:spPr>
        <a:xfrm>
          <a:off x="150" y="661"/>
          <a:ext cx="1155612" cy="5948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Universal coverage </a:t>
          </a:r>
          <a:endParaRPr lang="en-US" sz="1400" kern="1200" dirty="0"/>
        </a:p>
      </dsp:txBody>
      <dsp:txXfrm>
        <a:off x="29190" y="29701"/>
        <a:ext cx="1097532" cy="536815"/>
      </dsp:txXfrm>
    </dsp:sp>
    <dsp:sp modelId="{83B728C7-7043-4FE2-AE78-73231F03FC63}">
      <dsp:nvSpPr>
        <dsp:cNvPr id="0" name=""/>
        <dsp:cNvSpPr/>
      </dsp:nvSpPr>
      <dsp:spPr>
        <a:xfrm rot="5400000">
          <a:off x="4180386" y="-2311493"/>
          <a:ext cx="1248343" cy="731246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23825" rIns="18288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Adequacy and predictability of benefits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Non-discrimination, gender equality and responsiveness to special needs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Entitlements to benefits prescibed by national law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Efficiency and accessibility of complaint and appeal procedures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Respect for the rights and dignity of people covered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Respect for collective bargaining and freedom of association</a:t>
          </a:r>
          <a:endParaRPr lang="en-US" sz="1400" kern="1200" dirty="0"/>
        </a:p>
      </dsp:txBody>
      <dsp:txXfrm rot="-5400000">
        <a:off x="1148327" y="781505"/>
        <a:ext cx="7251523" cy="1126465"/>
      </dsp:txXfrm>
    </dsp:sp>
    <dsp:sp modelId="{E96EF28A-F4A6-4D27-90BA-993BF2FDD003}">
      <dsp:nvSpPr>
        <dsp:cNvPr id="0" name=""/>
        <dsp:cNvSpPr/>
      </dsp:nvSpPr>
      <dsp:spPr>
        <a:xfrm>
          <a:off x="150" y="656875"/>
          <a:ext cx="1148175" cy="13757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Rights</a:t>
          </a:r>
          <a:endParaRPr lang="en-US" sz="1400" kern="1200" dirty="0"/>
        </a:p>
      </dsp:txBody>
      <dsp:txXfrm>
        <a:off x="56199" y="712924"/>
        <a:ext cx="1036077" cy="1263625"/>
      </dsp:txXfrm>
    </dsp:sp>
    <dsp:sp modelId="{CE2DE5CF-A100-4912-A753-4BAE336F7E0C}">
      <dsp:nvSpPr>
        <dsp:cNvPr id="0" name=""/>
        <dsp:cNvSpPr/>
      </dsp:nvSpPr>
      <dsp:spPr>
        <a:xfrm rot="5400000">
          <a:off x="4366227" y="-1071225"/>
          <a:ext cx="875620" cy="731142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23825" rIns="18288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Progessive realization, including by setting targets and timeframes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Coherence with social, economic and employment policies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Regular monitoring of implementation and periodic evaluation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Tripartite participation and consultation with representatives of persons concerned</a:t>
          </a:r>
          <a:endParaRPr lang="en-US" sz="1400" kern="1200" dirty="0"/>
        </a:p>
      </dsp:txBody>
      <dsp:txXfrm rot="-5400000">
        <a:off x="1148327" y="2189419"/>
        <a:ext cx="7268677" cy="790132"/>
      </dsp:txXfrm>
    </dsp:sp>
    <dsp:sp modelId="{D0ADA7F0-5EB1-4E22-85C9-ADBD30F5D341}">
      <dsp:nvSpPr>
        <dsp:cNvPr id="0" name=""/>
        <dsp:cNvSpPr/>
      </dsp:nvSpPr>
      <dsp:spPr>
        <a:xfrm>
          <a:off x="150" y="2093918"/>
          <a:ext cx="1148175" cy="9811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Implement-ation</a:t>
          </a:r>
          <a:endParaRPr lang="en-US" sz="1400" kern="1200" dirty="0"/>
        </a:p>
      </dsp:txBody>
      <dsp:txXfrm>
        <a:off x="48045" y="2141813"/>
        <a:ext cx="1052385" cy="885343"/>
      </dsp:txXfrm>
    </dsp:sp>
    <dsp:sp modelId="{A7FE3AC0-7801-47FD-A59E-CB4580B1D9DE}">
      <dsp:nvSpPr>
        <dsp:cNvPr id="0" name=""/>
        <dsp:cNvSpPr/>
      </dsp:nvSpPr>
      <dsp:spPr>
        <a:xfrm rot="5400000">
          <a:off x="4171520" y="228597"/>
          <a:ext cx="1291208" cy="728702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23825" rIns="18288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Consideration of diversity of methods and approaches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Solidarity in financing and optimal balance of interests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Transparent, accountable and sound financial management and administration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Financial, fiscal and economic sustainability with regard to social justice and equity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High-quality public services that enhance delivery of social security systems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Coherence across institutions responsible for the delivery of social protection</a:t>
          </a:r>
          <a:endParaRPr lang="en-US" sz="1400" kern="1200" dirty="0"/>
        </a:p>
      </dsp:txBody>
      <dsp:txXfrm rot="-5400000">
        <a:off x="1173610" y="3289539"/>
        <a:ext cx="7223996" cy="1165144"/>
      </dsp:txXfrm>
    </dsp:sp>
    <dsp:sp modelId="{1D760B60-70F5-4F74-8A6E-7D0984996AE3}">
      <dsp:nvSpPr>
        <dsp:cNvPr id="0" name=""/>
        <dsp:cNvSpPr/>
      </dsp:nvSpPr>
      <dsp:spPr>
        <a:xfrm>
          <a:off x="150" y="3136371"/>
          <a:ext cx="1173459" cy="14714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Financing and delivery</a:t>
          </a:r>
          <a:endParaRPr lang="en-US" sz="1400" kern="1200" dirty="0"/>
        </a:p>
      </dsp:txBody>
      <dsp:txXfrm>
        <a:off x="57434" y="3193655"/>
        <a:ext cx="1058891" cy="1356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1078FD4-A60E-41B3-A446-404D4E8FFABF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A6FBC80-BE72-4F18-95F5-EB6E56E05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BC80-BE72-4F18-95F5-EB6E56E05C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8CC2-89EE-45D7-A518-63773FB1855C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B50B-61DC-486B-821F-98B2469CA146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C231-5BF5-49DC-9FC2-6B07A2D1FA5D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274638"/>
            <a:ext cx="8572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5359F9D-7AF3-4A1D-A053-8B77C8B6FEF5}" type="slidenum">
              <a:rPr lang="en-GB" altLang="en-US"/>
              <a:pPr/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7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556B-C778-4A40-B395-282A04A367DE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9E68-05AC-46C1-B87C-44F9B9DB5931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7A1E-280A-4557-80BA-3CDE4A470250}" type="datetime1">
              <a:rPr lang="de-CH" smtClean="0"/>
              <a:t>11.02.2020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7E8-E577-4D84-B40E-61B22E5A8FA9}" type="datetime1">
              <a:rPr lang="de-CH" smtClean="0"/>
              <a:t>11.02.2020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7448-4A1A-4F99-ADC3-48CD4BD595A5}" type="datetime1">
              <a:rPr lang="de-CH" smtClean="0"/>
              <a:t>11.02.2020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81AA-D82A-47C9-8D96-9938077E4C97}" type="datetime1">
              <a:rPr lang="de-CH" smtClean="0"/>
              <a:t>11.02.2020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FE4B-5DD2-4D37-A2F1-87C91B27674D}" type="datetime1">
              <a:rPr lang="de-CH" smtClean="0"/>
              <a:t>11.02.2020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8448-19F2-4AF4-99C4-2D1B662B75C4}" type="datetime1">
              <a:rPr lang="de-CH" smtClean="0"/>
              <a:t>11.02.2020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9D08D8-E3F4-4375-9046-B0AACA095B50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D37C32E-C12B-4128-B13F-2334576514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ensroom?utm_source=unsplash&amp;utm_medium=referral&amp;utm_content=creditCopyTex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earch/photos/sharing-coffee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68475"/>
            <a:ext cx="7848600" cy="1143000"/>
          </a:xfrm>
        </p:spPr>
        <p:txBody>
          <a:bodyPr/>
          <a:lstStyle/>
          <a:p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GB" sz="3200" b="1" dirty="0"/>
              <a:t>The right of all to Roofs and Floors: Housing and Affordable Universal Social Protection  </a:t>
            </a:r>
            <a:br>
              <a:rPr lang="en-US" sz="3200" dirty="0"/>
            </a:br>
            <a:br>
              <a:rPr lang="en-US" sz="3200" b="1" dirty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565" y="4343400"/>
            <a:ext cx="6400800" cy="914400"/>
          </a:xfrm>
        </p:spPr>
        <p:txBody>
          <a:bodyPr>
            <a:noAutofit/>
          </a:bodyPr>
          <a:lstStyle/>
          <a:p>
            <a:endParaRPr lang="en-US" sz="1400" dirty="0"/>
          </a:p>
          <a:p>
            <a:r>
              <a:rPr lang="en-US" sz="1400" dirty="0"/>
              <a:t>					</a:t>
            </a:r>
          </a:p>
          <a:p>
            <a:r>
              <a:rPr lang="en-US" sz="1400" dirty="0"/>
              <a:t>					    Graffiti by Banksy</a:t>
            </a:r>
          </a:p>
          <a:p>
            <a:endParaRPr lang="en-US" sz="1400" dirty="0"/>
          </a:p>
          <a:p>
            <a:r>
              <a:rPr lang="en-US" sz="1400" dirty="0"/>
              <a:t>Sylvia </a:t>
            </a:r>
            <a:r>
              <a:rPr lang="en-US" sz="1400" dirty="0" err="1"/>
              <a:t>Beales</a:t>
            </a:r>
            <a:r>
              <a:rPr lang="en-US" sz="1400" dirty="0"/>
              <a:t> and Michael Cichon</a:t>
            </a:r>
          </a:p>
          <a:p>
            <a:r>
              <a:rPr lang="en-US" sz="1400" dirty="0"/>
              <a:t>Global Coalition for Social Protection Floors</a:t>
            </a:r>
          </a:p>
          <a:p>
            <a:endParaRPr lang="en-US" sz="1400" dirty="0"/>
          </a:p>
          <a:p>
            <a:r>
              <a:rPr lang="en-US" sz="1400" dirty="0"/>
              <a:t>New York, February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2743200"/>
            <a:ext cx="2857500" cy="2857500"/>
          </a:xfrm>
          <a:prstGeom prst="rect">
            <a:avLst/>
          </a:prstGeom>
        </p:spPr>
      </p:pic>
      <p:pic>
        <p:nvPicPr>
          <p:cNvPr id="6" name="Afbeelding 1" descr="Afbeeldingsresultaat voor GCSPF logo&quot;">
            <a:extLst>
              <a:ext uri="{FF2B5EF4-FFF2-40B4-BE49-F238E27FC236}">
                <a16:creationId xmlns:a16="http://schemas.microsoft.com/office/drawing/2014/main" id="{43571970-CC09-4976-AAC6-12582A9DF7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762499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89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 for the Actors…Ideally…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governments and parliaments to</a:t>
            </a:r>
            <a:r>
              <a:rPr lang="de-CH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16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GB" alt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GB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Create strong </a:t>
            </a:r>
            <a:r>
              <a:rPr lang="en-GB" alt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legislative frameworks</a:t>
            </a:r>
            <a:r>
              <a:rPr lang="en-GB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that ensure universal, non-discriminatory protection and  reliable and adequate benefit entitlements as a right;  </a:t>
            </a:r>
            <a:endParaRPr lang="en-US" altLang="en-US" sz="19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(2) Create or facilitate representative and transparent, encompassing and inclusive, </a:t>
            </a:r>
            <a:r>
              <a:rPr lang="en-US" alt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national social dialogues</a:t>
            </a:r>
            <a:r>
              <a:rPr lang="en-US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en-US" sz="19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(3) Build the </a:t>
            </a:r>
            <a:r>
              <a:rPr lang="en-GB" alt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administrative and governance capacities </a:t>
            </a:r>
            <a:r>
              <a:rPr lang="en-GB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to operate effective, responsive and efficient national protection systems;  </a:t>
            </a:r>
            <a:endParaRPr lang="en-US" altLang="en-US" sz="19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(4) Mobilize the</a:t>
            </a:r>
            <a:r>
              <a:rPr lang="en-GB" alt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 necessary resources </a:t>
            </a:r>
            <a:r>
              <a:rPr lang="en-GB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for social protection by prioritising social spend and increasing fiscal space - taxation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 (5) I</a:t>
            </a:r>
            <a:r>
              <a:rPr lang="en-GB" altLang="en-U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nternational responsibility </a:t>
            </a:r>
            <a:r>
              <a:rPr lang="en-GB" alt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to ensure that social protection floors can be maintained despite structural poverty, and humanitarian and climate related disasters </a:t>
            </a:r>
            <a:endParaRPr lang="en-US" altLang="en-US" sz="1900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29718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45720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0" y="463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F0DC-B0F0-458D-AC31-72571C839939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6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 for the Actors…Ideally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/>
              <a:t>International Financial Institutions  to</a:t>
            </a:r>
            <a:r>
              <a:rPr lang="en-GB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GB" dirty="0"/>
              <a:t>(1) Provide – whenever  necessary – </a:t>
            </a:r>
            <a:r>
              <a:rPr lang="en-GB" b="1" dirty="0"/>
              <a:t>resources in the form of grants or concessional loans </a:t>
            </a:r>
            <a:r>
              <a:rPr lang="en-GB" dirty="0"/>
              <a:t>to facilitate investments in the set-up of national social protection systems that protect the entire resident population; </a:t>
            </a:r>
            <a:endParaRPr lang="en-US" dirty="0"/>
          </a:p>
          <a:p>
            <a:pPr lvl="0"/>
            <a:r>
              <a:rPr lang="en-GB" dirty="0"/>
              <a:t>(2) Help </a:t>
            </a:r>
            <a:r>
              <a:rPr lang="en-GB" b="1" dirty="0"/>
              <a:t>assure necessary and sustainable resources  </a:t>
            </a:r>
            <a:r>
              <a:rPr lang="en-GB" dirty="0"/>
              <a:t>to close national social protection  gaps … ensure ‘ring fencing” of these resources in times of crises; </a:t>
            </a:r>
            <a:endParaRPr lang="en-US" dirty="0"/>
          </a:p>
          <a:p>
            <a:pPr lvl="0"/>
            <a:r>
              <a:rPr lang="en-GB" dirty="0"/>
              <a:t>(3) Support the </a:t>
            </a:r>
            <a:r>
              <a:rPr lang="en-GB" b="1" dirty="0"/>
              <a:t>conceptualization and negotiation  of international financial instruments</a:t>
            </a:r>
            <a:r>
              <a:rPr lang="en-GB" dirty="0"/>
              <a:t>, such as the International  Financial Transaction Tax, or similar measures;  </a:t>
            </a:r>
            <a:endParaRPr lang="en-US" dirty="0"/>
          </a:p>
          <a:p>
            <a:pPr lvl="0"/>
            <a:r>
              <a:rPr lang="en-GB" dirty="0"/>
              <a:t>(4) Make the </a:t>
            </a:r>
            <a:r>
              <a:rPr lang="en-GB" b="1" dirty="0"/>
              <a:t>collaboration with relevant UN agencies and consultations </a:t>
            </a:r>
            <a:r>
              <a:rPr lang="en-GB" dirty="0"/>
              <a:t>with all national stakeholders a mandatory part of advisory activities and lending programmes; </a:t>
            </a:r>
            <a:endParaRPr lang="en-US" dirty="0"/>
          </a:p>
          <a:p>
            <a:pPr lvl="0"/>
            <a:r>
              <a:rPr lang="en-GB" dirty="0"/>
              <a:t>(5) Contribute through their advisory and investment activities to the </a:t>
            </a:r>
            <a:r>
              <a:rPr lang="en-GB" b="1" dirty="0"/>
              <a:t>implementation of the SDGs </a:t>
            </a:r>
            <a:r>
              <a:rPr lang="en-GB" dirty="0"/>
              <a:t>and the globally or regionally agreed international instruments on social protection.</a:t>
            </a:r>
            <a:endParaRPr lang="en-US" dirty="0"/>
          </a:p>
          <a:p>
            <a:r>
              <a:rPr lang="en-GB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2BF4-37F1-4C81-81DF-504430417175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Tasks for the Actors…Ideally…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/>
              <a:t>The United Nations System and its specialized agencies ILO, WHO, </a:t>
            </a:r>
            <a:r>
              <a:rPr lang="en-GB" dirty="0"/>
              <a:t>to: </a:t>
            </a:r>
            <a:endParaRPr lang="en-US" dirty="0"/>
          </a:p>
          <a:p>
            <a:endParaRPr lang="en-GB" dirty="0"/>
          </a:p>
          <a:p>
            <a:r>
              <a:rPr lang="en-GB" dirty="0"/>
              <a:t>(1)  Turn the ILO Recommendation on Social Protection Floors into a new </a:t>
            </a:r>
            <a:r>
              <a:rPr lang="en-GB" b="1" dirty="0"/>
              <a:t>International Convention on Universal Social Protection Floors</a:t>
            </a:r>
            <a:r>
              <a:rPr lang="en-GB" dirty="0"/>
              <a:t>, building upon the relevant commitments of the Sustainable Development Goals, ILO Recommendation 202; </a:t>
            </a:r>
            <a:endParaRPr lang="en-US" dirty="0"/>
          </a:p>
          <a:p>
            <a:r>
              <a:rPr lang="en-GB" dirty="0"/>
              <a:t>(2) Create a </a:t>
            </a:r>
            <a:r>
              <a:rPr lang="en-GB" b="1" dirty="0"/>
              <a:t>Global Fund for Social Protection </a:t>
            </a:r>
            <a:r>
              <a:rPr lang="en-GB" dirty="0"/>
              <a:t>that helps countries with very low income and countries financing for essential social transfers;</a:t>
            </a:r>
            <a:endParaRPr lang="en-US" dirty="0"/>
          </a:p>
          <a:p>
            <a:r>
              <a:rPr lang="en-GB" dirty="0"/>
              <a:t>(3) Support countries to develop representative, constructive and transparent </a:t>
            </a:r>
            <a:r>
              <a:rPr lang="en-GB" b="1" dirty="0"/>
              <a:t>national social dialogues</a:t>
            </a:r>
            <a:r>
              <a:rPr lang="en-GB" dirty="0"/>
              <a:t>;</a:t>
            </a:r>
            <a:endParaRPr lang="en-US" dirty="0"/>
          </a:p>
          <a:p>
            <a:r>
              <a:rPr lang="en-GB" dirty="0"/>
              <a:t>(4) Intensify the collaboration within the UN system on social protection and wider social policy matters and </a:t>
            </a:r>
            <a:r>
              <a:rPr lang="en-GB" b="1" dirty="0"/>
              <a:t>monitor the national and international funding of social protection and the actions of the International Financial  </a:t>
            </a:r>
            <a:r>
              <a:rPr lang="en-GB" dirty="0"/>
              <a:t>;  </a:t>
            </a:r>
            <a:endParaRPr lang="en-US" dirty="0"/>
          </a:p>
          <a:p>
            <a:r>
              <a:rPr lang="en-GB" dirty="0"/>
              <a:t>(5) Increase their </a:t>
            </a:r>
            <a:r>
              <a:rPr lang="en-GB" b="1" dirty="0"/>
              <a:t>technical and advisory capacity</a:t>
            </a:r>
            <a:r>
              <a:rPr lang="en-GB" dirty="0"/>
              <a:t> to support member states on the development and financing of national social protection systems;</a:t>
            </a:r>
            <a:endParaRPr lang="en-US" dirty="0"/>
          </a:p>
          <a:p>
            <a:r>
              <a:rPr lang="en-GB" dirty="0"/>
              <a:t>(6) Place stronger emphasis on </a:t>
            </a:r>
            <a:r>
              <a:rPr lang="en-GB" b="1" dirty="0"/>
              <a:t>supporting national capacity building </a:t>
            </a:r>
            <a:r>
              <a:rPr lang="en-GB" dirty="0"/>
              <a:t>for social protection planning, management and financing; </a:t>
            </a:r>
            <a:endParaRPr lang="en-US" dirty="0"/>
          </a:p>
          <a:p>
            <a:r>
              <a:rPr lang="en-GB" dirty="0"/>
              <a:t>(7) Support the establishment of an </a:t>
            </a:r>
            <a:r>
              <a:rPr lang="en-GB" b="1" dirty="0"/>
              <a:t>international tax cooperation body </a:t>
            </a:r>
            <a:r>
              <a:rPr lang="en-GB" dirty="0"/>
              <a:t>at the United Nations.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9990-989A-44AC-8C9A-7C78B484A0F5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0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Civil social should…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/>
              <a:t>Civil society and trade unions in coalition, to</a:t>
            </a:r>
            <a:endParaRPr lang="en-US" dirty="0"/>
          </a:p>
          <a:p>
            <a:pPr lvl="0"/>
            <a:r>
              <a:rPr lang="en-GB" dirty="0"/>
              <a:t>(1) Raise awareness of and promote </a:t>
            </a:r>
            <a:r>
              <a:rPr lang="en-GB" b="1" dirty="0"/>
              <a:t>adherence to international instruments </a:t>
            </a:r>
            <a:r>
              <a:rPr lang="en-GB" dirty="0"/>
              <a:t>on social protection by national governments and  international organizations and </a:t>
            </a:r>
            <a:r>
              <a:rPr lang="en-GB" b="1" dirty="0"/>
              <a:t>promote the further development of global standards, inter alia a new SPF convention</a:t>
            </a:r>
            <a:r>
              <a:rPr lang="en-GB" dirty="0"/>
              <a:t>;</a:t>
            </a:r>
            <a:endParaRPr lang="en-US" dirty="0"/>
          </a:p>
          <a:p>
            <a:pPr lvl="0"/>
            <a:r>
              <a:rPr lang="en-GB" dirty="0"/>
              <a:t>(2) Pursue the set-up and continuation of </a:t>
            </a:r>
            <a:r>
              <a:rPr lang="en-GB" b="1" dirty="0"/>
              <a:t>national dialogues on social  protection</a:t>
            </a:r>
            <a:r>
              <a:rPr lang="en-GB" dirty="0"/>
              <a:t>;</a:t>
            </a:r>
            <a:endParaRPr lang="en-US" dirty="0"/>
          </a:p>
          <a:p>
            <a:pPr lvl="0"/>
            <a:r>
              <a:rPr lang="en-GB" dirty="0"/>
              <a:t>Demand </a:t>
            </a:r>
            <a:r>
              <a:rPr lang="en-GB" b="1" dirty="0"/>
              <a:t>cohesion of social protection policies </a:t>
            </a:r>
            <a:r>
              <a:rPr lang="en-GB" dirty="0"/>
              <a:t>with other social and economic  policies, e.g. the reduction of informality and demanding wage levels that abolish in-work poverty;</a:t>
            </a:r>
            <a:endParaRPr lang="en-US" dirty="0"/>
          </a:p>
          <a:p>
            <a:pPr lvl="0"/>
            <a:r>
              <a:rPr lang="en-GB" b="1" dirty="0"/>
              <a:t>Train trade unions and civil society representatives  </a:t>
            </a:r>
            <a:r>
              <a:rPr lang="en-GB" dirty="0"/>
              <a:t>in  the design, planning, financial and general management, supervising and monitoring of social protection systems as needed; </a:t>
            </a:r>
            <a:endParaRPr lang="en-US" dirty="0"/>
          </a:p>
          <a:p>
            <a:pPr lvl="0"/>
            <a:r>
              <a:rPr lang="en-GB" b="1" dirty="0"/>
              <a:t>Monitor national and international efforts </a:t>
            </a:r>
            <a:r>
              <a:rPr lang="en-GB" dirty="0"/>
              <a:t>to extend social protection systems inter alia through organizing regular national and international “accountability” meetings that review national progress towards universal social protection for all  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2393-FD46-49AC-B087-46DDDBC6688A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2900" dirty="0"/>
              <a:t>Not acting is not an option</a:t>
            </a:r>
          </a:p>
          <a:p>
            <a:endParaRPr lang="en-US" sz="3200" dirty="0"/>
          </a:p>
          <a:p>
            <a:r>
              <a:rPr lang="en-US" sz="3200" dirty="0"/>
              <a:t>Social protection systems are a sine-qua-non condition for wellbeing and social and economic development:</a:t>
            </a:r>
            <a:r>
              <a:rPr lang="en-US" sz="2900" dirty="0"/>
              <a:t> </a:t>
            </a:r>
          </a:p>
          <a:p>
            <a:endParaRPr lang="en-US" sz="2900" dirty="0"/>
          </a:p>
          <a:p>
            <a:r>
              <a:rPr lang="en-US" sz="2900" dirty="0"/>
              <a:t>We can be aware of and use global rights frameworks to underpin policy  </a:t>
            </a:r>
          </a:p>
          <a:p>
            <a:endParaRPr lang="en-US" sz="2900" dirty="0"/>
          </a:p>
          <a:p>
            <a:r>
              <a:rPr lang="en-US" sz="2900" dirty="0"/>
              <a:t>Political will required to make the right to social protection for all a political reality – examples exist </a:t>
            </a:r>
          </a:p>
          <a:p>
            <a:endParaRPr lang="en-US" sz="2900" dirty="0"/>
          </a:p>
          <a:p>
            <a:r>
              <a:rPr lang="en-US" sz="2900" dirty="0"/>
              <a:t>Social protection is affordable but resources have to be mobilized  </a:t>
            </a:r>
          </a:p>
          <a:p>
            <a:endParaRPr lang="en-US" sz="2900" dirty="0"/>
          </a:p>
          <a:p>
            <a:r>
              <a:rPr lang="en-US" sz="2900" dirty="0"/>
              <a:t>National action includes adequate taxes, combatting tax evasion and re-prioritizing public expenditure – putting people first </a:t>
            </a:r>
          </a:p>
          <a:p>
            <a:endParaRPr lang="en-US" sz="2900" dirty="0"/>
          </a:p>
          <a:p>
            <a:r>
              <a:rPr lang="en-US" sz="2900" dirty="0"/>
              <a:t>International mechanisms can be activated to ease governments fiscal burden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829D-A915-49CE-A04E-C567950FB2EB}" type="datetime1">
              <a:rPr lang="de-CH" smtClean="0"/>
              <a:t>12.02.2020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/>
              <a:t>Options to consider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21" y="2209800"/>
            <a:ext cx="8229600" cy="3733800"/>
          </a:xfrm>
        </p:spPr>
        <p:txBody>
          <a:bodyPr>
            <a:normAutofit/>
          </a:bodyPr>
          <a:lstStyle/>
          <a:p>
            <a:r>
              <a:rPr lang="en-US" b="1" i="1" dirty="0"/>
              <a:t>High profile ILO or  UN Convention </a:t>
            </a:r>
            <a:r>
              <a:rPr lang="en-US" i="1" dirty="0"/>
              <a:t>of social protection that will keep the topic on the international agenda for at least one decade…</a:t>
            </a:r>
          </a:p>
          <a:p>
            <a:endParaRPr lang="en-US" i="1" dirty="0"/>
          </a:p>
          <a:p>
            <a:r>
              <a:rPr lang="en-US" i="1" dirty="0"/>
              <a:t>Develop a </a:t>
            </a:r>
            <a:r>
              <a:rPr lang="en-US" b="1" i="1" dirty="0"/>
              <a:t>global  fund for Social Protection </a:t>
            </a:r>
          </a:p>
          <a:p>
            <a:endParaRPr lang="en-US" b="1" i="1" dirty="0"/>
          </a:p>
          <a:p>
            <a:r>
              <a:rPr lang="en-US" b="1" i="1" dirty="0"/>
              <a:t>Consider whether citizens can kickstart or crowd-fund such a fund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7383-E174-47D7-81A8-766486C8C2FC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8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33400"/>
            <a:ext cx="3583189" cy="5769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Final thought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990"/>
            <a:ext cx="8229600" cy="513541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There is  nobody to poor to share…</a:t>
            </a:r>
          </a:p>
          <a:p>
            <a:endParaRPr lang="en-US" dirty="0"/>
          </a:p>
          <a:p>
            <a:r>
              <a:rPr lang="en-US" dirty="0"/>
              <a:t>Social protection for all is affordable,</a:t>
            </a:r>
          </a:p>
          <a:p>
            <a:pPr marL="0" indent="0">
              <a:buNone/>
            </a:pPr>
            <a:r>
              <a:rPr lang="en-US" dirty="0"/>
              <a:t> but …</a:t>
            </a:r>
          </a:p>
          <a:p>
            <a:endParaRPr lang="en-US" dirty="0"/>
          </a:p>
          <a:p>
            <a:r>
              <a:rPr lang="en-US" dirty="0"/>
              <a:t>The price we have to pay for social</a:t>
            </a:r>
          </a:p>
          <a:p>
            <a:pPr marL="0" indent="0">
              <a:buNone/>
            </a:pPr>
            <a:r>
              <a:rPr lang="en-US" dirty="0"/>
              <a:t>justice,  we have to pay in sharing </a:t>
            </a:r>
          </a:p>
          <a:p>
            <a:pPr marL="0" indent="0">
              <a:buNone/>
            </a:pPr>
            <a:r>
              <a:rPr lang="en-US" dirty="0"/>
              <a:t>our riches through taxes…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7ABD-80B3-4B4F-AB84-6E97C642BBE4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6304483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Mike Marquez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4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1544-CC69-472D-8B12-8537BB0B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Global Coalition of Social Protection Floors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EAA20-3EB3-4B8D-9C92-BA9F04E60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 100 organisations with a </a:t>
            </a:r>
            <a:r>
              <a:rPr lang="en-GB" b="1" dirty="0"/>
              <a:t>vision</a:t>
            </a:r>
            <a:r>
              <a:rPr lang="en-GB" dirty="0"/>
              <a:t> to promote the implementation of social protection floors and the extension of social protection to all. </a:t>
            </a:r>
          </a:p>
          <a:p>
            <a:r>
              <a:rPr lang="en-GB" dirty="0"/>
              <a:t>Our </a:t>
            </a:r>
            <a:r>
              <a:rPr lang="en-GB" b="1" dirty="0"/>
              <a:t>Mission</a:t>
            </a:r>
            <a:r>
              <a:rPr lang="en-GB" dirty="0"/>
              <a:t> is working strategically, collaboratively and in spirit of global solidarity, to provide a space and virtual platform for coalition members united by the common purpose of promoting the consolidation of social protection floors from a human rights perspective </a:t>
            </a:r>
          </a:p>
          <a:p>
            <a:r>
              <a:rPr lang="en-US" dirty="0"/>
              <a:t>From the basis of </a:t>
            </a:r>
            <a:r>
              <a:rPr lang="en-US" b="1" dirty="0"/>
              <a:t>UDHR Articles 22 and 25</a:t>
            </a:r>
            <a:r>
              <a:rPr lang="en-US" dirty="0"/>
              <a:t>, human rights instruments, international </a:t>
            </a:r>
            <a:r>
              <a:rPr lang="en-US" dirty="0" err="1"/>
              <a:t>labour</a:t>
            </a:r>
            <a:r>
              <a:rPr lang="en-US" dirty="0"/>
              <a:t> standards, ILO Recommendation No.202 and the 2030 Agenda for Sustainable Development.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9D21E-FCDA-4CB9-A1D6-DB8AA19A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556B-C778-4A40-B395-282A04A367DE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D9037-E4B0-4F80-9BC7-C75EF903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Linking roofs and floors – reality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The right to roofs over one’s head is an indispensable and inseparable part of universal social protection</a:t>
            </a:r>
          </a:p>
          <a:p>
            <a:endParaRPr lang="en-US" dirty="0"/>
          </a:p>
          <a:p>
            <a:r>
              <a:rPr lang="en-US" dirty="0"/>
              <a:t>Social Protection is  a Human Right  as formulated in the Universal Declaration of Human Rights (UDHR, Art. 22 and 25) </a:t>
            </a:r>
          </a:p>
          <a:p>
            <a:endParaRPr lang="en-US" dirty="0"/>
          </a:p>
          <a:p>
            <a:r>
              <a:rPr lang="en-US" dirty="0"/>
              <a:t>Right to adequate shelter is articulated in Article 25</a:t>
            </a:r>
          </a:p>
          <a:p>
            <a:endParaRPr lang="en-US" dirty="0"/>
          </a:p>
          <a:p>
            <a:r>
              <a:rPr lang="en-GB" dirty="0"/>
              <a:t> The Human Right to Water and Sanitation (HRWS) was recognised as a human right by the United Nations General Assembly on 28 July 2010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360E-4B1C-49DD-B2AF-0DA899411894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0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9BA-EE2B-4B64-B5B7-052BB972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state of the world in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5873-06E5-4886-AC4A-93320FBA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GB" dirty="0"/>
              <a:t>Homelessness affects 2 billion people, with millions  housed in informally built shelters and refugee camps that lack adequate and accessible services and that fail all tests of adequacy </a:t>
            </a:r>
            <a:endParaRPr lang="en-US" dirty="0"/>
          </a:p>
          <a:p>
            <a:endParaRPr lang="en-US" dirty="0"/>
          </a:p>
          <a:p>
            <a:r>
              <a:rPr lang="fr-CH" dirty="0"/>
              <a:t>71% of people live in social and </a:t>
            </a:r>
            <a:r>
              <a:rPr lang="fr-CH" dirty="0" err="1"/>
              <a:t>economic</a:t>
            </a:r>
            <a:r>
              <a:rPr lang="fr-CH" dirty="0"/>
              <a:t> </a:t>
            </a:r>
            <a:r>
              <a:rPr lang="fr-CH" dirty="0" err="1"/>
              <a:t>insecurity</a:t>
            </a:r>
            <a:endParaRPr lang="fr-CH" dirty="0"/>
          </a:p>
          <a:p>
            <a:endParaRPr lang="fr-CH" dirty="0"/>
          </a:p>
          <a:p>
            <a:r>
              <a:rPr lang="fr-CH" dirty="0"/>
              <a:t> </a:t>
            </a:r>
            <a:r>
              <a:rPr lang="en-GB" dirty="0"/>
              <a:t>4 billion people have no access to even one social protection benefit </a:t>
            </a:r>
          </a:p>
          <a:p>
            <a:endParaRPr lang="en-GB" dirty="0"/>
          </a:p>
          <a:p>
            <a:r>
              <a:rPr lang="en-GB" dirty="0"/>
              <a:t>Forty-five per cent of the global population receives only one social protection benefit.</a:t>
            </a:r>
          </a:p>
          <a:p>
            <a:endParaRPr lang="en-GB" dirty="0"/>
          </a:p>
          <a:p>
            <a:r>
              <a:rPr lang="en-GB" dirty="0"/>
              <a:t>1.3 billion children do not have social protection </a:t>
            </a:r>
          </a:p>
          <a:p>
            <a:endParaRPr lang="en-GB" dirty="0"/>
          </a:p>
          <a:p>
            <a:r>
              <a:rPr lang="en-GB" dirty="0"/>
              <a:t>Only 28 per cent of persons with disabilities receive social protection benefits</a:t>
            </a:r>
          </a:p>
          <a:p>
            <a:endParaRPr lang="en-GB" dirty="0"/>
          </a:p>
          <a:p>
            <a:pPr>
              <a:lnSpc>
                <a:spcPct val="90000"/>
              </a:lnSpc>
            </a:pPr>
            <a:r>
              <a:rPr lang="fr-CH" dirty="0"/>
              <a:t>2.1 billion people have no </a:t>
            </a:r>
            <a:r>
              <a:rPr lang="fr-CH" dirty="0" err="1"/>
              <a:t>access</a:t>
            </a:r>
            <a:r>
              <a:rPr lang="fr-CH" dirty="0"/>
              <a:t> </a:t>
            </a:r>
            <a:r>
              <a:rPr lang="fr-CH" dirty="0" err="1"/>
              <a:t>safe</a:t>
            </a:r>
            <a:r>
              <a:rPr lang="fr-CH" dirty="0"/>
              <a:t> water or basic </a:t>
            </a:r>
            <a:r>
              <a:rPr lang="fr-CH" dirty="0" err="1"/>
              <a:t>sanitary</a:t>
            </a:r>
            <a:r>
              <a:rPr lang="fr-CH" dirty="0"/>
              <a:t> services</a:t>
            </a:r>
          </a:p>
          <a:p>
            <a:pPr>
              <a:lnSpc>
                <a:spcPct val="90000"/>
              </a:lnSpc>
            </a:pPr>
            <a:endParaRPr lang="fr-CH" dirty="0"/>
          </a:p>
          <a:p>
            <a:pPr>
              <a:lnSpc>
                <a:spcPct val="90000"/>
              </a:lnSpc>
            </a:pPr>
            <a:r>
              <a:rPr lang="fr-CH" dirty="0"/>
              <a:t>About  900 million people have no </a:t>
            </a:r>
            <a:r>
              <a:rPr lang="fr-CH" dirty="0" err="1"/>
              <a:t>access</a:t>
            </a:r>
            <a:r>
              <a:rPr lang="fr-CH" dirty="0"/>
              <a:t> to </a:t>
            </a:r>
            <a:r>
              <a:rPr lang="fr-CH" dirty="0" err="1"/>
              <a:t>safe</a:t>
            </a:r>
            <a:r>
              <a:rPr lang="fr-CH" dirty="0"/>
              <a:t> </a:t>
            </a:r>
            <a:r>
              <a:rPr lang="fr-CH" dirty="0" err="1"/>
              <a:t>drinking</a:t>
            </a:r>
            <a:r>
              <a:rPr lang="fr-CH" dirty="0"/>
              <a:t> water</a:t>
            </a:r>
          </a:p>
          <a:p>
            <a:pPr>
              <a:lnSpc>
                <a:spcPct val="90000"/>
              </a:lnSpc>
            </a:pPr>
            <a:endParaRPr lang="fr-CH" dirty="0"/>
          </a:p>
          <a:p>
            <a:pPr>
              <a:lnSpc>
                <a:spcPct val="90000"/>
              </a:lnSpc>
            </a:pPr>
            <a:r>
              <a:rPr lang="fr-CH" dirty="0"/>
              <a:t>815  million </a:t>
            </a:r>
            <a:r>
              <a:rPr lang="fr-CH" dirty="0" err="1"/>
              <a:t>suffer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chronic</a:t>
            </a:r>
            <a:r>
              <a:rPr lang="fr-CH" dirty="0"/>
              <a:t> </a:t>
            </a:r>
            <a:r>
              <a:rPr lang="fr-CH" dirty="0" err="1"/>
              <a:t>hunger</a:t>
            </a:r>
            <a:endParaRPr lang="fr-CH" dirty="0"/>
          </a:p>
          <a:p>
            <a:pPr>
              <a:lnSpc>
                <a:spcPct val="90000"/>
              </a:lnSpc>
            </a:pPr>
            <a:endParaRPr lang="fr-CH" dirty="0"/>
          </a:p>
          <a:p>
            <a:pPr>
              <a:lnSpc>
                <a:spcPct val="90000"/>
              </a:lnSpc>
            </a:pPr>
            <a:r>
              <a:rPr lang="fr-CH" dirty="0"/>
              <a:t>100 million </a:t>
            </a:r>
            <a:r>
              <a:rPr lang="fr-CH" dirty="0" err="1"/>
              <a:t>fall</a:t>
            </a:r>
            <a:r>
              <a:rPr lang="fr-CH" dirty="0"/>
              <a:t> </a:t>
            </a:r>
            <a:r>
              <a:rPr lang="fr-CH" dirty="0" err="1"/>
              <a:t>into</a:t>
            </a:r>
            <a:r>
              <a:rPr lang="fr-CH" dirty="0"/>
              <a:t> </a:t>
            </a:r>
            <a:r>
              <a:rPr lang="fr-CH" dirty="0" err="1"/>
              <a:t>poverty</a:t>
            </a:r>
            <a:r>
              <a:rPr lang="fr-CH" dirty="0"/>
              <a:t> </a:t>
            </a:r>
            <a:r>
              <a:rPr lang="fr-CH" dirty="0" err="1"/>
              <a:t>annually</a:t>
            </a:r>
            <a:r>
              <a:rPr lang="fr-CH" dirty="0"/>
              <a:t> </a:t>
            </a:r>
            <a:r>
              <a:rPr lang="fr-CH" dirty="0" err="1"/>
              <a:t>because</a:t>
            </a:r>
            <a:r>
              <a:rPr lang="fr-CH" dirty="0"/>
              <a:t> </a:t>
            </a:r>
            <a:r>
              <a:rPr lang="fr-CH" dirty="0" err="1"/>
              <a:t>they</a:t>
            </a:r>
            <a:r>
              <a:rPr lang="fr-CH" dirty="0"/>
              <a:t> have to </a:t>
            </a:r>
            <a:r>
              <a:rPr lang="fr-CH" dirty="0" err="1"/>
              <a:t>pay</a:t>
            </a:r>
            <a:r>
              <a:rPr lang="fr-CH" dirty="0"/>
              <a:t> </a:t>
            </a:r>
            <a:r>
              <a:rPr lang="fr-CH" dirty="0" err="1"/>
              <a:t>health</a:t>
            </a:r>
            <a:r>
              <a:rPr lang="fr-CH" dirty="0"/>
              <a:t> services</a:t>
            </a:r>
            <a:endParaRPr lang="en-GB" dirty="0"/>
          </a:p>
          <a:p>
            <a:endParaRPr lang="fr-CH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46F52-7A4A-46A7-A7C9-9FCB1159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556B-C778-4A40-B395-282A04A367DE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09666-6948-48E2-923A-3922B48E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7524750" cy="1143000"/>
          </a:xfrm>
        </p:spPr>
        <p:txBody>
          <a:bodyPr/>
          <a:lstStyle/>
          <a:p>
            <a:r>
              <a:rPr lang="en-GB"/>
              <a:t>National social protection floors:</a:t>
            </a:r>
            <a:br>
              <a:rPr lang="en-GB"/>
            </a:br>
            <a:r>
              <a:rPr lang="en-GB"/>
              <a:t>At least four nationally-defined guarantees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55576" y="2384885"/>
          <a:ext cx="76328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750" y="1700213"/>
            <a:ext cx="77406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0" dirty="0">
                <a:latin typeface="+mn-lt"/>
              </a:rPr>
              <a:t>The social protection floors should comprise at least the following </a:t>
            </a:r>
            <a:br>
              <a:rPr lang="en-GB" sz="1600" b="0" dirty="0">
                <a:latin typeface="+mn-lt"/>
              </a:rPr>
            </a:br>
            <a:r>
              <a:rPr lang="en-GB" sz="1600" b="0" dirty="0">
                <a:solidFill>
                  <a:srgbClr val="C00000"/>
                </a:solidFill>
                <a:latin typeface="+mn-lt"/>
              </a:rPr>
              <a:t>basic social security guarantees</a:t>
            </a:r>
            <a:r>
              <a:rPr lang="en-GB" sz="1600" b="0" dirty="0">
                <a:latin typeface="+mn-lt"/>
              </a:rPr>
              <a:t>:</a:t>
            </a:r>
            <a:r>
              <a:rPr lang="en-GB" sz="1100" b="0" dirty="0">
                <a:latin typeface="+mn-lt"/>
              </a:rPr>
              <a:t> (</a:t>
            </a:r>
            <a:r>
              <a:rPr lang="en-GB" sz="1100" b="0" dirty="0" err="1">
                <a:latin typeface="+mn-lt"/>
              </a:rPr>
              <a:t>para</a:t>
            </a:r>
            <a:r>
              <a:rPr lang="en-GB" sz="1100" b="0" dirty="0">
                <a:latin typeface="+mn-lt"/>
              </a:rPr>
              <a:t>. 5)</a:t>
            </a:r>
            <a:endParaRPr lang="en-GB" sz="16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388" y="5157788"/>
            <a:ext cx="37719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national definition of minimum levels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13438"/>
            <a:ext cx="8058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GB" sz="1600" b="0" dirty="0">
                <a:latin typeface="+mn-lt"/>
              </a:rPr>
              <a:t>Guarantees should be provided to at least all residents and children, as defined in national laws and regulations, subject to Members’ existing international obligations. </a:t>
            </a:r>
            <a:r>
              <a:rPr lang="en-GB" sz="1100" b="0" kern="0" dirty="0">
                <a:solidFill>
                  <a:prstClr val="black"/>
                </a:solidFill>
                <a:latin typeface="Trebuchet MS"/>
              </a:rPr>
              <a:t>(</a:t>
            </a:r>
            <a:r>
              <a:rPr lang="en-GB" sz="1100" b="0" kern="0" dirty="0" err="1">
                <a:solidFill>
                  <a:prstClr val="black"/>
                </a:solidFill>
                <a:latin typeface="Trebuchet MS"/>
              </a:rPr>
              <a:t>para</a:t>
            </a:r>
            <a:r>
              <a:rPr lang="en-GB" sz="1100" b="0" kern="0" dirty="0">
                <a:solidFill>
                  <a:prstClr val="black"/>
                </a:solidFill>
                <a:latin typeface="Trebuchet MS"/>
              </a:rPr>
              <a:t>. 6)</a:t>
            </a:r>
            <a:r>
              <a:rPr lang="en-GB" sz="1600" b="0" dirty="0"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59F9D-7AF3-4A1D-A053-8B77C8B6FEF5}" type="slidenum">
              <a:rPr lang="en-GB" altLang="en-US" smtClean="0"/>
              <a:pPr/>
              <a:t>5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03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-2381" y="-167481"/>
            <a:ext cx="7421562" cy="2036762"/>
          </a:xfrm>
        </p:spPr>
        <p:txBody>
          <a:bodyPr/>
          <a:lstStyle/>
          <a:p>
            <a:r>
              <a:rPr lang="en-GB" altLang="en-US" b="1" dirty="0"/>
              <a:t>A key point:  the term </a:t>
            </a:r>
            <a:r>
              <a:rPr lang="en-GB" altLang="en-US" b="1" i="1" dirty="0"/>
              <a:t>guarantees</a:t>
            </a:r>
            <a:r>
              <a:rPr lang="en-GB" altLang="en-US" b="1" dirty="0"/>
              <a:t>  encompasses  transfers in cash and in kind...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3463" y="2455863"/>
            <a:ext cx="4354512" cy="26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125" dirty="0">
                <a:ea typeface="+mn-ea"/>
                <a:cs typeface="Arial" charset="0"/>
              </a:rPr>
              <a:t>Para 4 of the recommendation states: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9163" y="4402138"/>
            <a:ext cx="21209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900" dirty="0">
                <a:solidFill>
                  <a:schemeClr val="accent2">
                    <a:lumMod val="75000"/>
                  </a:schemeClr>
                </a:solidFill>
                <a:ea typeface="+mn-ea"/>
                <a:cs typeface="Arial" charset="0"/>
              </a:rPr>
              <a:t>national definition of minimum levels</a:t>
            </a:r>
          </a:p>
        </p:txBody>
      </p:sp>
      <p:sp>
        <p:nvSpPr>
          <p:cNvPr id="183300" name="Content Placeholder 9"/>
          <p:cNvSpPr>
            <a:spLocks noGrp="1"/>
          </p:cNvSpPr>
          <p:nvPr>
            <p:ph idx="1"/>
          </p:nvPr>
        </p:nvSpPr>
        <p:spPr>
          <a:xfrm>
            <a:off x="519113" y="1772816"/>
            <a:ext cx="7940675" cy="4464472"/>
          </a:xfrm>
        </p:spPr>
        <p:txBody>
          <a:bodyPr/>
          <a:lstStyle/>
          <a:p>
            <a:endParaRPr lang="de-CH" alt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479735" y="1860434"/>
            <a:ext cx="3416299" cy="2944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CH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guarantees should ensure at a minimum that, over the life cycle, all in need have access to essential health  care and to basic income security which together </a:t>
            </a:r>
            <a:r>
              <a:rPr lang="de-CH" sz="1800" b="1" dirty="0">
                <a:solidFill>
                  <a:srgbClr val="FF0000"/>
                </a:solidFill>
              </a:rPr>
              <a:t>secure effective access to</a:t>
            </a:r>
          </a:p>
          <a:p>
            <a:pPr algn="ctr" eaLnBrk="1" hangingPunct="1">
              <a:defRPr/>
            </a:pPr>
            <a:r>
              <a:rPr lang="de-CH" sz="1800" b="1" dirty="0">
                <a:solidFill>
                  <a:srgbClr val="FF0000"/>
                </a:solidFill>
              </a:rPr>
              <a:t> goods and services </a:t>
            </a:r>
          </a:p>
          <a:p>
            <a:pPr algn="ctr" eaLnBrk="1" hangingPunct="1">
              <a:defRPr/>
            </a:pPr>
            <a:r>
              <a:rPr lang="de-CH" sz="1800" b="1" dirty="0">
                <a:solidFill>
                  <a:srgbClr val="FF0000"/>
                </a:solidFill>
              </a:rPr>
              <a:t>defined as necessary at the national level. 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317227" y="2336006"/>
            <a:ext cx="1257300" cy="717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de-CH" sz="1800" dirty="0">
                <a:solidFill>
                  <a:schemeClr val="lt1"/>
                </a:solidFill>
                <a:latin typeface="+mn-lt"/>
                <a:ea typeface="+mn-ea"/>
              </a:rPr>
              <a:t>Health security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989638" y="3306763"/>
            <a:ext cx="1257300" cy="568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de-CH" sz="1800" dirty="0">
                <a:solidFill>
                  <a:schemeClr val="lt1"/>
                </a:solidFill>
                <a:latin typeface="+mn-lt"/>
                <a:ea typeface="+mn-ea"/>
              </a:rPr>
              <a:t>education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030913" y="4238625"/>
            <a:ext cx="1216025" cy="566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de-CH" sz="1800" dirty="0">
                <a:solidFill>
                  <a:schemeClr val="lt1"/>
                </a:solidFill>
                <a:latin typeface="+mn-lt"/>
                <a:ea typeface="+mn-ea"/>
              </a:rPr>
              <a:t>Food security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96035" y="1715972"/>
            <a:ext cx="1134878" cy="12269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CH" sz="1800" dirty="0"/>
              <a:t>Housing </a:t>
            </a:r>
          </a:p>
          <a:p>
            <a:pPr algn="ctr" eaLnBrk="1" hangingPunct="1">
              <a:defRPr/>
            </a:pPr>
            <a:r>
              <a:rPr lang="de-CH" sz="1800" dirty="0"/>
              <a:t>security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145088" y="4883149"/>
            <a:ext cx="1512887" cy="1135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de-CH" sz="1800" dirty="0">
                <a:solidFill>
                  <a:schemeClr val="lt1"/>
                </a:solidFill>
                <a:latin typeface="+mn-lt"/>
                <a:ea typeface="+mn-ea"/>
              </a:rPr>
              <a:t>Water and  sanitation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708400" y="4927600"/>
            <a:ext cx="1228725" cy="104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de-CH" sz="1800" dirty="0">
                <a:solidFill>
                  <a:schemeClr val="lt1"/>
                </a:solidFill>
                <a:latin typeface="+mn-lt"/>
                <a:ea typeface="+mn-ea"/>
              </a:rPr>
              <a:t>Other  ess. services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4530725" y="2962275"/>
            <a:ext cx="730250" cy="1376363"/>
          </a:xfrm>
          <a:prstGeom prst="straightConnector1">
            <a:avLst/>
          </a:prstGeom>
          <a:noFill/>
          <a:ln w="38100">
            <a:solidFill>
              <a:srgbClr val="8064A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4613275" y="3082925"/>
            <a:ext cx="1700213" cy="12557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4643438" y="3640138"/>
            <a:ext cx="1336675" cy="730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stCxn id="12" idx="1"/>
          </p:cNvCxnSpPr>
          <p:nvPr/>
        </p:nvCxnSpPr>
        <p:spPr bwMode="auto">
          <a:xfrm flipH="1" flipV="1">
            <a:off x="4673600" y="4411663"/>
            <a:ext cx="1357313" cy="111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4625975" y="4425950"/>
            <a:ext cx="877888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 flipV="1">
            <a:off x="4559300" y="4467225"/>
            <a:ext cx="127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 1"/>
          <p:cNvSpPr/>
          <p:nvPr/>
        </p:nvSpPr>
        <p:spPr>
          <a:xfrm>
            <a:off x="4479925" y="4321175"/>
            <a:ext cx="169863" cy="1555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8331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1518220-9151-4F82-9F5F-C9D7AE5FAC02}" type="slidenum">
              <a:rPr lang="en-GB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r>
              <a:rPr lang="en-GB" altLang="en-US" sz="120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Left Arrow 3"/>
          <p:cNvSpPr/>
          <p:nvPr/>
        </p:nvSpPr>
        <p:spPr>
          <a:xfrm>
            <a:off x="6096000" y="1715973"/>
            <a:ext cx="1600200" cy="417628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1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6791325" cy="1143000"/>
          </a:xfrm>
        </p:spPr>
        <p:txBody>
          <a:bodyPr/>
          <a:lstStyle/>
          <a:p>
            <a:r>
              <a:rPr lang="en-US" dirty="0"/>
              <a:t>Obligations of duty bearers to rights holders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536" y="2024844"/>
          <a:ext cx="84609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31800" y="1665288"/>
            <a:ext cx="8569325" cy="301625"/>
          </a:xfrm>
          <a:prstGeom prst="roundRect">
            <a:avLst>
              <a:gd name="adj" fmla="val 26137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DE" sz="1400" b="0" dirty="0">
                <a:solidFill>
                  <a:schemeClr val="bg1"/>
                </a:solidFill>
                <a:latin typeface="+mn-lt"/>
              </a:rPr>
              <a:t>Overall and primary responsibility of the State</a:t>
            </a:r>
            <a:endParaRPr lang="en-US" sz="1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59F9D-7AF3-4A1D-A053-8B77C8B6FEF5}" type="slidenum">
              <a:rPr lang="en-GB" altLang="en-US" smtClean="0"/>
              <a:pPr/>
              <a:t>7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40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653" y="2627253"/>
            <a:ext cx="5980694" cy="2822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523999"/>
          </a:xfrm>
        </p:spPr>
        <p:txBody>
          <a:bodyPr>
            <a:normAutofit/>
          </a:bodyPr>
          <a:lstStyle/>
          <a:p>
            <a:r>
              <a:rPr lang="en-US" dirty="0"/>
              <a:t>Cost?  Asia example of expected resource requirements – in % of GDP</a:t>
            </a:r>
          </a:p>
        </p:txBody>
      </p:sp>
      <p:sp>
        <p:nvSpPr>
          <p:cNvPr id="7" name="Up Arrow 6"/>
          <p:cNvSpPr/>
          <p:nvPr/>
        </p:nvSpPr>
        <p:spPr>
          <a:xfrm>
            <a:off x="3581400" y="4572000"/>
            <a:ext cx="484632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43200" y="6172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Estimate  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009AF-3535-4FBC-84A6-E88F9F47B502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Affordability of the SPFs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Fiscal Size of the SP gaps according to civils society’s SPF Index = minimum resource required to close the gaps:</a:t>
            </a:r>
          </a:p>
          <a:p>
            <a:endParaRPr lang="en-US" b="1" dirty="0"/>
          </a:p>
          <a:p>
            <a:pPr lvl="1"/>
            <a:r>
              <a:rPr lang="en-US" b="1" dirty="0"/>
              <a:t>Of 137 countries </a:t>
            </a:r>
            <a:r>
              <a:rPr lang="en-GB" dirty="0"/>
              <a:t>116 countries would theoretically be able to close their social protection gaps with national social protection spending increases of less than 4% of GDP (with 32 countries requiring less than 1% of GDP); </a:t>
            </a:r>
          </a:p>
          <a:p>
            <a:pPr lvl="1"/>
            <a:r>
              <a:rPr lang="en-GB" b="1" dirty="0"/>
              <a:t>21 countries </a:t>
            </a:r>
            <a:r>
              <a:rPr lang="en-GB" dirty="0"/>
              <a:t>would require increases in spending of more than 4% of GDP to close their social protection gaps. </a:t>
            </a:r>
          </a:p>
          <a:p>
            <a:pPr lvl="1"/>
            <a:r>
              <a:rPr lang="en-GB" dirty="0"/>
              <a:t>Among the latter, only a small number of countries would likely require some temporary international support …  Support amounting to around 50% of their social protection bills, or an annual amount of US$10 – 15 billion, would be needed – an amount equivalent to roughly 1% of the estimated global military spending of about US$1.7 trillion. </a:t>
            </a:r>
            <a:endParaRPr lang="en-US" b="1" dirty="0"/>
          </a:p>
          <a:p>
            <a:r>
              <a:rPr lang="en-US" b="1" dirty="0"/>
              <a:t>Recent ILO study shows that in 57 countries even categorical cash benefits would cost less than 4% of GDP…</a:t>
            </a:r>
          </a:p>
          <a:p>
            <a:r>
              <a:rPr lang="en-US" b="1" dirty="0"/>
              <a:t>Most countries can afford do something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DB91-40DA-439A-9CC2-85475B3A6D93}" type="datetime1">
              <a:rPr lang="de-CH" smtClean="0"/>
              <a:t>11.02.2020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C32E-C12B-4128-B13F-233457651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3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594</TotalTime>
  <Words>1784</Words>
  <Application>Microsoft Office PowerPoint</Application>
  <PresentationFormat>On-screen Show (4:3)</PresentationFormat>
  <Paragraphs>198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Clarity</vt:lpstr>
      <vt:lpstr>       The right of all to Roofs and Floors: Housing and Affordable Universal Social Protection    </vt:lpstr>
      <vt:lpstr>Global Coalition of Social Protection Floors </vt:lpstr>
      <vt:lpstr>Linking roofs and floors – reality check </vt:lpstr>
      <vt:lpstr>The state of the world in 2020</vt:lpstr>
      <vt:lpstr>National social protection floors: At least four nationally-defined guarantees</vt:lpstr>
      <vt:lpstr>A key point:  the term guarantees  encompasses  transfers in cash and in kind...</vt:lpstr>
      <vt:lpstr>Obligations of duty bearers to rights holders  </vt:lpstr>
      <vt:lpstr>Cost?  Asia example of expected resource requirements – in % of GDP</vt:lpstr>
      <vt:lpstr>Affordability of the SPFs</vt:lpstr>
      <vt:lpstr>Tasks for the Actors…Ideally…</vt:lpstr>
      <vt:lpstr>Tasks for the Actors…Ideally</vt:lpstr>
      <vt:lpstr>Tasks for the Actors…Ideally…</vt:lpstr>
      <vt:lpstr>Civil social should…</vt:lpstr>
      <vt:lpstr>Some conclusions </vt:lpstr>
      <vt:lpstr>Options to consider  </vt:lpstr>
      <vt:lpstr> Final thought …</vt:lpstr>
    </vt:vector>
  </TitlesOfParts>
  <Company>Asian Development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Insert: Title of Presentation</dc:title>
  <dc:creator>mnd</dc:creator>
  <cp:lastModifiedBy>Sylvia Beales</cp:lastModifiedBy>
  <cp:revision>109</cp:revision>
  <cp:lastPrinted>2017-01-26T11:37:17Z</cp:lastPrinted>
  <dcterms:created xsi:type="dcterms:W3CDTF">2017-01-19T04:07:04Z</dcterms:created>
  <dcterms:modified xsi:type="dcterms:W3CDTF">2020-02-12T06:29:42Z</dcterms:modified>
</cp:coreProperties>
</file>