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4"/>
  </p:notesMasterIdLst>
  <p:handoutMasterIdLst>
    <p:handoutMasterId r:id="rId55"/>
  </p:handoutMasterIdLst>
  <p:sldIdLst>
    <p:sldId id="316" r:id="rId2"/>
    <p:sldId id="258" r:id="rId3"/>
    <p:sldId id="308" r:id="rId4"/>
    <p:sldId id="259" r:id="rId5"/>
    <p:sldId id="260" r:id="rId6"/>
    <p:sldId id="306" r:id="rId7"/>
    <p:sldId id="261" r:id="rId8"/>
    <p:sldId id="262" r:id="rId9"/>
    <p:sldId id="263" r:id="rId10"/>
    <p:sldId id="264" r:id="rId11"/>
    <p:sldId id="265" r:id="rId12"/>
    <p:sldId id="266" r:id="rId13"/>
    <p:sldId id="267" r:id="rId14"/>
    <p:sldId id="268" r:id="rId15"/>
    <p:sldId id="269" r:id="rId16"/>
    <p:sldId id="311" r:id="rId17"/>
    <p:sldId id="312" r:id="rId18"/>
    <p:sldId id="309" r:id="rId19"/>
    <p:sldId id="272" r:id="rId20"/>
    <p:sldId id="314"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310" r:id="rId42"/>
    <p:sldId id="295" r:id="rId43"/>
    <p:sldId id="296" r:id="rId44"/>
    <p:sldId id="297" r:id="rId45"/>
    <p:sldId id="298" r:id="rId46"/>
    <p:sldId id="299" r:id="rId47"/>
    <p:sldId id="300" r:id="rId48"/>
    <p:sldId id="301" r:id="rId49"/>
    <p:sldId id="302" r:id="rId50"/>
    <p:sldId id="303" r:id="rId51"/>
    <p:sldId id="304" r:id="rId52"/>
    <p:sldId id="305" r:id="rId5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285BB9-CE91-4199-9355-E046B665C75E}" v="6" dt="2021-04-08T12:55:47.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24" autoAdjust="0"/>
  </p:normalViewPr>
  <p:slideViewPr>
    <p:cSldViewPr>
      <p:cViewPr varScale="1">
        <p:scale>
          <a:sx n="59" d="100"/>
          <a:sy n="59" d="100"/>
        </p:scale>
        <p:origin x="1448" y="6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orian Juergens" userId="55a23695-1b23-4e4a-84a5-8a31debd3375" providerId="ADAL" clId="{F9285BB9-CE91-4199-9355-E046B665C75E}"/>
    <pc:docChg chg="undo custSel addSld delSld modSld">
      <pc:chgData name="Florian Juergens" userId="55a23695-1b23-4e4a-84a5-8a31debd3375" providerId="ADAL" clId="{F9285BB9-CE91-4199-9355-E046B665C75E}" dt="2021-04-08T12:56:39.598" v="257" actId="47"/>
      <pc:docMkLst>
        <pc:docMk/>
      </pc:docMkLst>
      <pc:sldChg chg="addSp modSp del mod">
        <pc:chgData name="Florian Juergens" userId="55a23695-1b23-4e4a-84a5-8a31debd3375" providerId="ADAL" clId="{F9285BB9-CE91-4199-9355-E046B665C75E}" dt="2021-04-08T12:55:34.496" v="162" actId="47"/>
        <pc:sldMkLst>
          <pc:docMk/>
          <pc:sldMk cId="0" sldId="256"/>
        </pc:sldMkLst>
        <pc:grpChg chg="add mod">
          <ac:chgData name="Florian Juergens" userId="55a23695-1b23-4e4a-84a5-8a31debd3375" providerId="ADAL" clId="{F9285BB9-CE91-4199-9355-E046B665C75E}" dt="2021-04-08T12:53:42.887" v="23" actId="1076"/>
          <ac:grpSpMkLst>
            <pc:docMk/>
            <pc:sldMk cId="0" sldId="256"/>
            <ac:grpSpMk id="4" creationId="{5D2E1EC5-11A0-482A-BB8C-CCF85FB1897B}"/>
          </ac:grpSpMkLst>
        </pc:grpChg>
        <pc:picChg chg="mod">
          <ac:chgData name="Florian Juergens" userId="55a23695-1b23-4e4a-84a5-8a31debd3375" providerId="ADAL" clId="{F9285BB9-CE91-4199-9355-E046B665C75E}" dt="2021-04-08T12:53:37.391" v="22"/>
          <ac:picMkLst>
            <pc:docMk/>
            <pc:sldMk cId="0" sldId="256"/>
            <ac:picMk id="5" creationId="{B5916D6C-3913-4A99-963E-6F539A8719C1}"/>
          </ac:picMkLst>
        </pc:picChg>
        <pc:picChg chg="mod">
          <ac:chgData name="Florian Juergens" userId="55a23695-1b23-4e4a-84a5-8a31debd3375" providerId="ADAL" clId="{F9285BB9-CE91-4199-9355-E046B665C75E}" dt="2021-04-08T12:53:37.391" v="22"/>
          <ac:picMkLst>
            <pc:docMk/>
            <pc:sldMk cId="0" sldId="256"/>
            <ac:picMk id="6" creationId="{518FF77F-637C-4190-8404-E2BC76B53EB7}"/>
          </ac:picMkLst>
        </pc:picChg>
        <pc:picChg chg="mod">
          <ac:chgData name="Florian Juergens" userId="55a23695-1b23-4e4a-84a5-8a31debd3375" providerId="ADAL" clId="{F9285BB9-CE91-4199-9355-E046B665C75E}" dt="2021-04-08T12:53:37.391" v="22"/>
          <ac:picMkLst>
            <pc:docMk/>
            <pc:sldMk cId="0" sldId="256"/>
            <ac:picMk id="7" creationId="{91BC0DE5-F8A4-474F-B054-CBF1027285B2}"/>
          </ac:picMkLst>
        </pc:picChg>
        <pc:picChg chg="mod">
          <ac:chgData name="Florian Juergens" userId="55a23695-1b23-4e4a-84a5-8a31debd3375" providerId="ADAL" clId="{F9285BB9-CE91-4199-9355-E046B665C75E}" dt="2021-04-08T12:53:37.391" v="22"/>
          <ac:picMkLst>
            <pc:docMk/>
            <pc:sldMk cId="0" sldId="256"/>
            <ac:picMk id="8" creationId="{20638B4F-D322-4AA9-A0C6-735EBE4230B4}"/>
          </ac:picMkLst>
        </pc:picChg>
      </pc:sldChg>
      <pc:sldChg chg="modSp add del mod">
        <pc:chgData name="Florian Juergens" userId="55a23695-1b23-4e4a-84a5-8a31debd3375" providerId="ADAL" clId="{F9285BB9-CE91-4199-9355-E046B665C75E}" dt="2021-04-08T12:56:39.598" v="257" actId="47"/>
        <pc:sldMkLst>
          <pc:docMk/>
          <pc:sldMk cId="0" sldId="315"/>
        </pc:sldMkLst>
        <pc:spChg chg="mod">
          <ac:chgData name="Florian Juergens" userId="55a23695-1b23-4e4a-84a5-8a31debd3375" providerId="ADAL" clId="{F9285BB9-CE91-4199-9355-E046B665C75E}" dt="2021-04-08T12:52:47.844" v="3"/>
          <ac:spMkLst>
            <pc:docMk/>
            <pc:sldMk cId="0" sldId="315"/>
            <ac:spMk id="19" creationId="{00000000-0000-0000-0000-000000000000}"/>
          </ac:spMkLst>
        </pc:spChg>
        <pc:spChg chg="mod">
          <ac:chgData name="Florian Juergens" userId="55a23695-1b23-4e4a-84a5-8a31debd3375" providerId="ADAL" clId="{F9285BB9-CE91-4199-9355-E046B665C75E}" dt="2021-04-08T12:53:20.207" v="21" actId="1076"/>
          <ac:spMkLst>
            <pc:docMk/>
            <pc:sldMk cId="0" sldId="315"/>
            <ac:spMk id="31" creationId="{4B6FE6FC-BC6B-4318-B018-BFED1A862E8C}"/>
          </ac:spMkLst>
        </pc:spChg>
      </pc:sldChg>
      <pc:sldChg chg="addSp delSp modSp new mod">
        <pc:chgData name="Florian Juergens" userId="55a23695-1b23-4e4a-84a5-8a31debd3375" providerId="ADAL" clId="{F9285BB9-CE91-4199-9355-E046B665C75E}" dt="2021-04-08T12:56:34.405" v="256" actId="27636"/>
        <pc:sldMkLst>
          <pc:docMk/>
          <pc:sldMk cId="1217257275" sldId="316"/>
        </pc:sldMkLst>
        <pc:spChg chg="mod">
          <ac:chgData name="Florian Juergens" userId="55a23695-1b23-4e4a-84a5-8a31debd3375" providerId="ADAL" clId="{F9285BB9-CE91-4199-9355-E046B665C75E}" dt="2021-04-08T12:55:44.210" v="177" actId="14100"/>
          <ac:spMkLst>
            <pc:docMk/>
            <pc:sldMk cId="1217257275" sldId="316"/>
            <ac:spMk id="2" creationId="{327E286D-1452-4B99-B529-B9B4A3441A20}"/>
          </ac:spMkLst>
        </pc:spChg>
        <pc:spChg chg="mod">
          <ac:chgData name="Florian Juergens" userId="55a23695-1b23-4e4a-84a5-8a31debd3375" providerId="ADAL" clId="{F9285BB9-CE91-4199-9355-E046B665C75E}" dt="2021-04-08T12:55:31.832" v="161" actId="14100"/>
          <ac:spMkLst>
            <pc:docMk/>
            <pc:sldMk cId="1217257275" sldId="316"/>
            <ac:spMk id="3" creationId="{021C1CB2-16D8-4C13-A512-14B28A60BBAB}"/>
          </ac:spMkLst>
        </pc:spChg>
        <pc:spChg chg="del">
          <ac:chgData name="Florian Juergens" userId="55a23695-1b23-4e4a-84a5-8a31debd3375" providerId="ADAL" clId="{F9285BB9-CE91-4199-9355-E046B665C75E}" dt="2021-04-08T12:54:13.905" v="31" actId="478"/>
          <ac:spMkLst>
            <pc:docMk/>
            <pc:sldMk cId="1217257275" sldId="316"/>
            <ac:spMk id="4" creationId="{BF021B2B-BABA-4BD0-BB67-869128499F36}"/>
          </ac:spMkLst>
        </pc:spChg>
        <pc:spChg chg="del">
          <ac:chgData name="Florian Juergens" userId="55a23695-1b23-4e4a-84a5-8a31debd3375" providerId="ADAL" clId="{F9285BB9-CE91-4199-9355-E046B665C75E}" dt="2021-04-08T12:54:12.955" v="30" actId="478"/>
          <ac:spMkLst>
            <pc:docMk/>
            <pc:sldMk cId="1217257275" sldId="316"/>
            <ac:spMk id="5" creationId="{EA8C4951-60DE-48DE-A7D8-5FA417E830AF}"/>
          </ac:spMkLst>
        </pc:spChg>
        <pc:spChg chg="add mod">
          <ac:chgData name="Florian Juergens" userId="55a23695-1b23-4e4a-84a5-8a31debd3375" providerId="ADAL" clId="{F9285BB9-CE91-4199-9355-E046B665C75E}" dt="2021-04-08T12:56:34.405" v="256" actId="27636"/>
          <ac:spMkLst>
            <pc:docMk/>
            <pc:sldMk cId="1217257275" sldId="316"/>
            <ac:spMk id="13" creationId="{6CB8C30C-1B65-4B29-B1B9-2F656D9A740B}"/>
          </ac:spMkLst>
        </pc:spChg>
        <pc:grpChg chg="add mod">
          <ac:chgData name="Florian Juergens" userId="55a23695-1b23-4e4a-84a5-8a31debd3375" providerId="ADAL" clId="{F9285BB9-CE91-4199-9355-E046B665C75E}" dt="2021-04-08T12:54:21.126" v="33" actId="1076"/>
          <ac:grpSpMkLst>
            <pc:docMk/>
            <pc:sldMk cId="1217257275" sldId="316"/>
            <ac:grpSpMk id="8" creationId="{C6552F6E-B6BD-449F-AD52-F3EC0DE10DB6}"/>
          </ac:grpSpMkLst>
        </pc:grpChg>
        <pc:picChg chg="add mod">
          <ac:chgData name="Florian Juergens" userId="55a23695-1b23-4e4a-84a5-8a31debd3375" providerId="ADAL" clId="{F9285BB9-CE91-4199-9355-E046B665C75E}" dt="2021-04-08T12:54:05.759" v="28"/>
          <ac:picMkLst>
            <pc:docMk/>
            <pc:sldMk cId="1217257275" sldId="316"/>
            <ac:picMk id="7" creationId="{49BAB7D3-D0F7-40AD-8652-9051A5A4FF9A}"/>
          </ac:picMkLst>
        </pc:picChg>
        <pc:picChg chg="mod">
          <ac:chgData name="Florian Juergens" userId="55a23695-1b23-4e4a-84a5-8a31debd3375" providerId="ADAL" clId="{F9285BB9-CE91-4199-9355-E046B665C75E}" dt="2021-04-08T12:54:14.977" v="32"/>
          <ac:picMkLst>
            <pc:docMk/>
            <pc:sldMk cId="1217257275" sldId="316"/>
            <ac:picMk id="9" creationId="{081111F3-3B9A-4EAE-872A-D23ED9AFA34F}"/>
          </ac:picMkLst>
        </pc:picChg>
        <pc:picChg chg="mod">
          <ac:chgData name="Florian Juergens" userId="55a23695-1b23-4e4a-84a5-8a31debd3375" providerId="ADAL" clId="{F9285BB9-CE91-4199-9355-E046B665C75E}" dt="2021-04-08T12:54:14.977" v="32"/>
          <ac:picMkLst>
            <pc:docMk/>
            <pc:sldMk cId="1217257275" sldId="316"/>
            <ac:picMk id="10" creationId="{D8B24CEC-77AB-4C5A-BE51-AA689ACBD6E0}"/>
          </ac:picMkLst>
        </pc:picChg>
        <pc:picChg chg="mod">
          <ac:chgData name="Florian Juergens" userId="55a23695-1b23-4e4a-84a5-8a31debd3375" providerId="ADAL" clId="{F9285BB9-CE91-4199-9355-E046B665C75E}" dt="2021-04-08T12:54:14.977" v="32"/>
          <ac:picMkLst>
            <pc:docMk/>
            <pc:sldMk cId="1217257275" sldId="316"/>
            <ac:picMk id="11" creationId="{B274B864-0282-41EF-A5BA-EA68D9A58FE4}"/>
          </ac:picMkLst>
        </pc:picChg>
        <pc:picChg chg="mod">
          <ac:chgData name="Florian Juergens" userId="55a23695-1b23-4e4a-84a5-8a31debd3375" providerId="ADAL" clId="{F9285BB9-CE91-4199-9355-E046B665C75E}" dt="2021-04-08T12:54:14.977" v="32"/>
          <ac:picMkLst>
            <pc:docMk/>
            <pc:sldMk cId="1217257275" sldId="316"/>
            <ac:picMk id="12" creationId="{4F6965BA-C916-4324-97F5-698FBB16889D}"/>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BF370D1B-061A-44D2-A786-CBEDF0CDD400}" type="datetimeFigureOut">
              <a:rPr lang="en-US" smtClean="0"/>
              <a:pPr/>
              <a:t>4/8/2021</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4F97273-604A-43F1-8E44-4F8BCAE16D32}"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23E8B9DA-9C98-445D-BA23-36F5D9E7A584}" type="datetimeFigureOut">
              <a:rPr lang="en-US" smtClean="0"/>
              <a:pPr/>
              <a:t>4/8/2021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FEC8C36-1FD5-4F49-AB4D-B941F8A509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B16F5AA-046B-4617-973E-A5C4FC5A394A}" type="datetime1">
              <a:rPr lang="en-US" smtClean="0"/>
              <a:t>4/8/2021</a:t>
            </a:fld>
            <a:endParaRPr lang="en-US"/>
          </a:p>
        </p:txBody>
      </p:sp>
      <p:sp>
        <p:nvSpPr>
          <p:cNvPr id="19" name="Footer Placeholder 18"/>
          <p:cNvSpPr>
            <a:spLocks noGrp="1"/>
          </p:cNvSpPr>
          <p:nvPr>
            <p:ph type="ftr" sz="quarter" idx="11"/>
          </p:nvPr>
        </p:nvSpPr>
        <p:spPr/>
        <p:txBody>
          <a:bodyPr/>
          <a:lstStyle/>
          <a:p>
            <a:r>
              <a:rPr lang="en-US"/>
              <a:t>GCSPF-1</a:t>
            </a:r>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3777093-BE4A-469D-AD70-C9C5BE98889E}" type="datetime1">
              <a:rPr lang="en-US" smtClean="0"/>
              <a:t>4/8/2021</a:t>
            </a:fld>
            <a:endParaRPr lang="en-US"/>
          </a:p>
        </p:txBody>
      </p:sp>
      <p:sp>
        <p:nvSpPr>
          <p:cNvPr id="5" name="Footer Placeholder 4"/>
          <p:cNvSpPr>
            <a:spLocks noGrp="1"/>
          </p:cNvSpPr>
          <p:nvPr>
            <p:ph type="ftr" sz="quarter" idx="11"/>
          </p:nvPr>
        </p:nvSpPr>
        <p:spPr/>
        <p:txBody>
          <a:bodyPr/>
          <a:lstStyle/>
          <a:p>
            <a:r>
              <a:rPr lang="en-US"/>
              <a:t>GCSPF-1</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BFF1405-38AD-448C-8FE7-F14873F79084}" type="datetime1">
              <a:rPr lang="en-US" smtClean="0"/>
              <a:t>4/8/2021</a:t>
            </a:fld>
            <a:endParaRPr lang="en-US"/>
          </a:p>
        </p:txBody>
      </p:sp>
      <p:sp>
        <p:nvSpPr>
          <p:cNvPr id="5" name="Footer Placeholder 4"/>
          <p:cNvSpPr>
            <a:spLocks noGrp="1"/>
          </p:cNvSpPr>
          <p:nvPr>
            <p:ph type="ftr" sz="quarter" idx="11"/>
          </p:nvPr>
        </p:nvSpPr>
        <p:spPr/>
        <p:txBody>
          <a:bodyPr/>
          <a:lstStyle/>
          <a:p>
            <a:r>
              <a:rPr lang="en-US"/>
              <a:t>GCSPF-1</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4F9119A-7633-4380-B819-5009E4D9D7DE}" type="datetime1">
              <a:rPr lang="en-US" smtClean="0"/>
              <a:t>4/8/2021</a:t>
            </a:fld>
            <a:endParaRPr lang="en-US"/>
          </a:p>
        </p:txBody>
      </p:sp>
      <p:sp>
        <p:nvSpPr>
          <p:cNvPr id="5" name="Footer Placeholder 4"/>
          <p:cNvSpPr>
            <a:spLocks noGrp="1"/>
          </p:cNvSpPr>
          <p:nvPr>
            <p:ph type="ftr" sz="quarter" idx="11"/>
          </p:nvPr>
        </p:nvSpPr>
        <p:spPr/>
        <p:txBody>
          <a:bodyPr/>
          <a:lstStyle/>
          <a:p>
            <a:r>
              <a:rPr lang="en-US"/>
              <a:t>GCSPF-1</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94DAC9-70A5-44C2-B872-EB37873F62D8}" type="datetime1">
              <a:rPr lang="en-US" smtClean="0"/>
              <a:t>4/8/2021</a:t>
            </a:fld>
            <a:endParaRPr lang="en-US"/>
          </a:p>
        </p:txBody>
      </p:sp>
      <p:sp>
        <p:nvSpPr>
          <p:cNvPr id="5" name="Footer Placeholder 4"/>
          <p:cNvSpPr>
            <a:spLocks noGrp="1"/>
          </p:cNvSpPr>
          <p:nvPr>
            <p:ph type="ftr" sz="quarter" idx="11"/>
          </p:nvPr>
        </p:nvSpPr>
        <p:spPr/>
        <p:txBody>
          <a:bodyPr/>
          <a:lstStyle/>
          <a:p>
            <a:r>
              <a:rPr lang="en-US"/>
              <a:t>GCSPF-1</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FFB5728-841B-457E-A43D-437455CADC10}" type="datetime1">
              <a:rPr lang="en-US" smtClean="0"/>
              <a:t>4/8/2021</a:t>
            </a:fld>
            <a:endParaRPr lang="en-US"/>
          </a:p>
        </p:txBody>
      </p:sp>
      <p:sp>
        <p:nvSpPr>
          <p:cNvPr id="6" name="Footer Placeholder 5"/>
          <p:cNvSpPr>
            <a:spLocks noGrp="1"/>
          </p:cNvSpPr>
          <p:nvPr>
            <p:ph type="ftr" sz="quarter" idx="11"/>
          </p:nvPr>
        </p:nvSpPr>
        <p:spPr/>
        <p:txBody>
          <a:bodyPr/>
          <a:lstStyle/>
          <a:p>
            <a:r>
              <a:rPr lang="en-US"/>
              <a:t>GCSPF-1</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5938C45-6E25-4A19-8978-215E673A249B}" type="datetime1">
              <a:rPr lang="en-US" smtClean="0"/>
              <a:t>4/8/2021</a:t>
            </a:fld>
            <a:endParaRPr lang="en-US"/>
          </a:p>
        </p:txBody>
      </p:sp>
      <p:sp>
        <p:nvSpPr>
          <p:cNvPr id="8" name="Footer Placeholder 7"/>
          <p:cNvSpPr>
            <a:spLocks noGrp="1"/>
          </p:cNvSpPr>
          <p:nvPr>
            <p:ph type="ftr" sz="quarter" idx="11"/>
          </p:nvPr>
        </p:nvSpPr>
        <p:spPr/>
        <p:txBody>
          <a:bodyPr/>
          <a:lstStyle/>
          <a:p>
            <a:r>
              <a:rPr lang="en-US"/>
              <a:t>GCSPF-1</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C0CED1B-F5D2-4078-90F9-00D2312273D5}" type="datetime1">
              <a:rPr lang="en-US" smtClean="0"/>
              <a:t>4/8/2021</a:t>
            </a:fld>
            <a:endParaRPr lang="en-US"/>
          </a:p>
        </p:txBody>
      </p:sp>
      <p:sp>
        <p:nvSpPr>
          <p:cNvPr id="4" name="Footer Placeholder 3"/>
          <p:cNvSpPr>
            <a:spLocks noGrp="1"/>
          </p:cNvSpPr>
          <p:nvPr>
            <p:ph type="ftr" sz="quarter" idx="11"/>
          </p:nvPr>
        </p:nvSpPr>
        <p:spPr/>
        <p:txBody>
          <a:bodyPr/>
          <a:lstStyle/>
          <a:p>
            <a:r>
              <a:rPr lang="en-US"/>
              <a:t>GCSPF-1</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295B2-9602-4C56-A808-575B910CDD80}" type="datetime1">
              <a:rPr lang="en-US" smtClean="0"/>
              <a:t>4/8/2021</a:t>
            </a:fld>
            <a:endParaRPr lang="en-US"/>
          </a:p>
        </p:txBody>
      </p:sp>
      <p:sp>
        <p:nvSpPr>
          <p:cNvPr id="3" name="Footer Placeholder 2"/>
          <p:cNvSpPr>
            <a:spLocks noGrp="1"/>
          </p:cNvSpPr>
          <p:nvPr>
            <p:ph type="ftr" sz="quarter" idx="11"/>
          </p:nvPr>
        </p:nvSpPr>
        <p:spPr/>
        <p:txBody>
          <a:bodyPr/>
          <a:lstStyle/>
          <a:p>
            <a:r>
              <a:rPr lang="en-US"/>
              <a:t>GCSPF-1</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4A885A-2008-416D-8AEC-1CB83A6C7644}" type="datetime1">
              <a:rPr lang="en-US" smtClean="0"/>
              <a:t>4/8/2021</a:t>
            </a:fld>
            <a:endParaRPr lang="en-US"/>
          </a:p>
        </p:txBody>
      </p:sp>
      <p:sp>
        <p:nvSpPr>
          <p:cNvPr id="6" name="Footer Placeholder 5"/>
          <p:cNvSpPr>
            <a:spLocks noGrp="1"/>
          </p:cNvSpPr>
          <p:nvPr>
            <p:ph type="ftr" sz="quarter" idx="11"/>
          </p:nvPr>
        </p:nvSpPr>
        <p:spPr/>
        <p:txBody>
          <a:bodyPr/>
          <a:lstStyle/>
          <a:p>
            <a:r>
              <a:rPr lang="en-US"/>
              <a:t>GCSPF-1</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3D908BA-E121-4628-859F-D396F4D9FFF9}" type="datetime1">
              <a:rPr lang="en-US" smtClean="0"/>
              <a:t>4/8/2021</a:t>
            </a:fld>
            <a:endParaRPr lang="en-US"/>
          </a:p>
        </p:txBody>
      </p:sp>
      <p:sp>
        <p:nvSpPr>
          <p:cNvPr id="6" name="Footer Placeholder 5"/>
          <p:cNvSpPr>
            <a:spLocks noGrp="1"/>
          </p:cNvSpPr>
          <p:nvPr>
            <p:ph type="ftr" sz="quarter" idx="11"/>
          </p:nvPr>
        </p:nvSpPr>
        <p:spPr/>
        <p:txBody>
          <a:bodyPr/>
          <a:lstStyle/>
          <a:p>
            <a:r>
              <a:rPr lang="en-US"/>
              <a:t>GCSPF-1</a:t>
            </a:r>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A3FA98-325D-4D21-95E4-841E2905B509}" type="datetime1">
              <a:rPr lang="en-US" smtClean="0"/>
              <a:t>4/8/2021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GCSPF-1</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E286D-1452-4B99-B529-B9B4A3441A20}"/>
              </a:ext>
            </a:extLst>
          </p:cNvPr>
          <p:cNvSpPr>
            <a:spLocks noGrp="1"/>
          </p:cNvSpPr>
          <p:nvPr>
            <p:ph type="title"/>
          </p:nvPr>
        </p:nvSpPr>
        <p:spPr>
          <a:xfrm>
            <a:off x="457200" y="1219199"/>
            <a:ext cx="8229600" cy="2025649"/>
          </a:xfrm>
        </p:spPr>
        <p:txBody>
          <a:bodyPr>
            <a:normAutofit fontScale="90000"/>
          </a:bodyPr>
          <a:lstStyle/>
          <a:p>
            <a:pPr algn="ctr"/>
            <a:r>
              <a:rPr lang="en-US" dirty="0"/>
              <a:t>Civil Society T</a:t>
            </a:r>
            <a:r>
              <a:rPr lang="en-GB" dirty="0"/>
              <a:t>raining on Public Finance Management for Social Protection </a:t>
            </a:r>
          </a:p>
        </p:txBody>
      </p:sp>
      <p:sp>
        <p:nvSpPr>
          <p:cNvPr id="3" name="Content Placeholder 2">
            <a:extLst>
              <a:ext uri="{FF2B5EF4-FFF2-40B4-BE49-F238E27FC236}">
                <a16:creationId xmlns:a16="http://schemas.microsoft.com/office/drawing/2014/main" id="{021C1CB2-16D8-4C13-A512-14B28A60BBAB}"/>
              </a:ext>
            </a:extLst>
          </p:cNvPr>
          <p:cNvSpPr>
            <a:spLocks noGrp="1"/>
          </p:cNvSpPr>
          <p:nvPr>
            <p:ph idx="1"/>
          </p:nvPr>
        </p:nvSpPr>
        <p:spPr>
          <a:xfrm>
            <a:off x="457200" y="4038600"/>
            <a:ext cx="8229600" cy="1523999"/>
          </a:xfrm>
        </p:spPr>
        <p:txBody>
          <a:bodyPr/>
          <a:lstStyle/>
          <a:p>
            <a:pPr marL="0" marR="0" indent="0" algn="ctr">
              <a:lnSpc>
                <a:spcPct val="115000"/>
              </a:lnSpc>
              <a:spcBef>
                <a:spcPts val="0"/>
              </a:spcBef>
              <a:spcAft>
                <a:spcPts val="600"/>
              </a:spcAft>
              <a:buNone/>
            </a:pPr>
            <a:r>
              <a:rPr lang="en-US" sz="1400" i="1" dirty="0">
                <a:effectLst/>
                <a:latin typeface="Calibri" panose="020F0502020204030204" pitchFamily="34" charset="0"/>
                <a:ea typeface="Calibri" panose="020F0502020204030204" pitchFamily="34" charset="0"/>
                <a:cs typeface="Calibri" panose="020F0502020204030204" pitchFamily="34" charset="0"/>
              </a:rPr>
              <a:t>This Civil Society Training Manual on Public Financial Management for Social Protection is part of the Programme “Improving synergies between Social Protection and Public Finance Management", funded by the European Union.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en-US" sz="1400" i="1" dirty="0">
                <a:effectLst/>
                <a:latin typeface="Calibri" panose="020F0502020204030204" pitchFamily="34" charset="0"/>
                <a:ea typeface="Calibri" panose="020F0502020204030204" pitchFamily="34" charset="0"/>
                <a:cs typeface="Calibri" panose="020F0502020204030204" pitchFamily="34" charset="0"/>
              </a:rPr>
              <a:t>This document was produced with the financial assistance of the European Union. The views expressed herein can in no way be taken to reflect the official opinion of the European Union.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6" name="Slide Number Placeholder 5">
            <a:extLst>
              <a:ext uri="{FF2B5EF4-FFF2-40B4-BE49-F238E27FC236}">
                <a16:creationId xmlns:a16="http://schemas.microsoft.com/office/drawing/2014/main" id="{69EBAA25-8FF4-46A7-AB2A-AF29074DB6E3}"/>
              </a:ext>
            </a:extLst>
          </p:cNvPr>
          <p:cNvSpPr>
            <a:spLocks noGrp="1"/>
          </p:cNvSpPr>
          <p:nvPr>
            <p:ph type="sldNum" sz="quarter" idx="12"/>
          </p:nvPr>
        </p:nvSpPr>
        <p:spPr/>
        <p:txBody>
          <a:bodyPr/>
          <a:lstStyle/>
          <a:p>
            <a:fld id="{B6F15528-21DE-4FAA-801E-634DDDAF4B2B}" type="slidenum">
              <a:rPr lang="en-US" smtClean="0"/>
              <a:pPr/>
              <a:t>1</a:t>
            </a:fld>
            <a:endParaRPr lang="en-US"/>
          </a:p>
        </p:txBody>
      </p:sp>
      <p:pic>
        <p:nvPicPr>
          <p:cNvPr id="7" name="Picture 2">
            <a:extLst>
              <a:ext uri="{FF2B5EF4-FFF2-40B4-BE49-F238E27FC236}">
                <a16:creationId xmlns:a16="http://schemas.microsoft.com/office/drawing/2014/main" id="{49BAB7D3-D0F7-40AD-8652-9051A5A4FF9A}"/>
              </a:ext>
            </a:extLst>
          </p:cNvPr>
          <p:cNvPicPr>
            <a:picLocks noChangeAspect="1"/>
          </p:cNvPicPr>
          <p:nvPr/>
        </p:nvPicPr>
        <p:blipFill>
          <a:blip r:embed="rId2"/>
          <a:srcRect/>
          <a:stretch>
            <a:fillRect/>
          </a:stretch>
        </p:blipFill>
        <p:spPr>
          <a:xfrm>
            <a:off x="3537586" y="215837"/>
            <a:ext cx="2248853" cy="784288"/>
          </a:xfrm>
          <a:prstGeom prst="rect">
            <a:avLst/>
          </a:prstGeom>
        </p:spPr>
      </p:pic>
      <p:grpSp>
        <p:nvGrpSpPr>
          <p:cNvPr id="8" name="Group 7">
            <a:extLst>
              <a:ext uri="{FF2B5EF4-FFF2-40B4-BE49-F238E27FC236}">
                <a16:creationId xmlns:a16="http://schemas.microsoft.com/office/drawing/2014/main" id="{C6552F6E-B6BD-449F-AD52-F3EC0DE10DB6}"/>
              </a:ext>
            </a:extLst>
          </p:cNvPr>
          <p:cNvGrpSpPr/>
          <p:nvPr/>
        </p:nvGrpSpPr>
        <p:grpSpPr>
          <a:xfrm>
            <a:off x="413386" y="5660798"/>
            <a:ext cx="8228938" cy="1072883"/>
            <a:chOff x="366466" y="6235638"/>
            <a:chExt cx="8777534" cy="1144408"/>
          </a:xfrm>
        </p:grpSpPr>
        <p:pic>
          <p:nvPicPr>
            <p:cNvPr id="9" name="Picture 15">
              <a:extLst>
                <a:ext uri="{FF2B5EF4-FFF2-40B4-BE49-F238E27FC236}">
                  <a16:creationId xmlns:a16="http://schemas.microsoft.com/office/drawing/2014/main" id="{081111F3-3B9A-4EAE-872A-D23ED9AFA34F}"/>
                </a:ext>
              </a:extLst>
            </p:cNvPr>
            <p:cNvPicPr>
              <a:picLocks noChangeAspect="1"/>
            </p:cNvPicPr>
            <p:nvPr/>
          </p:nvPicPr>
          <p:blipFill>
            <a:blip r:embed="rId3"/>
            <a:srcRect/>
            <a:stretch>
              <a:fillRect/>
            </a:stretch>
          </p:blipFill>
          <p:spPr>
            <a:xfrm>
              <a:off x="2590800" y="6380635"/>
              <a:ext cx="1597479" cy="576425"/>
            </a:xfrm>
            <a:prstGeom prst="rect">
              <a:avLst/>
            </a:prstGeom>
          </p:spPr>
        </p:pic>
        <p:pic>
          <p:nvPicPr>
            <p:cNvPr id="10" name="Picture 16">
              <a:extLst>
                <a:ext uri="{FF2B5EF4-FFF2-40B4-BE49-F238E27FC236}">
                  <a16:creationId xmlns:a16="http://schemas.microsoft.com/office/drawing/2014/main" id="{D8B24CEC-77AB-4C5A-BE51-AA689ACBD6E0}"/>
                </a:ext>
              </a:extLst>
            </p:cNvPr>
            <p:cNvPicPr>
              <a:picLocks noChangeAspect="1"/>
            </p:cNvPicPr>
            <p:nvPr/>
          </p:nvPicPr>
          <p:blipFill>
            <a:blip r:embed="rId4"/>
            <a:srcRect l="24791" t="21090" r="25262" b="23090"/>
            <a:stretch>
              <a:fillRect/>
            </a:stretch>
          </p:blipFill>
          <p:spPr>
            <a:xfrm>
              <a:off x="5141532" y="6256894"/>
              <a:ext cx="1259268" cy="703667"/>
            </a:xfrm>
            <a:prstGeom prst="rect">
              <a:avLst/>
            </a:prstGeom>
          </p:spPr>
        </p:pic>
        <p:pic>
          <p:nvPicPr>
            <p:cNvPr id="11" name="Picture 18">
              <a:extLst>
                <a:ext uri="{FF2B5EF4-FFF2-40B4-BE49-F238E27FC236}">
                  <a16:creationId xmlns:a16="http://schemas.microsoft.com/office/drawing/2014/main" id="{B274B864-0282-41EF-A5BA-EA68D9A58FE4}"/>
                </a:ext>
              </a:extLst>
            </p:cNvPr>
            <p:cNvPicPr>
              <a:picLocks noChangeAspect="1"/>
            </p:cNvPicPr>
            <p:nvPr/>
          </p:nvPicPr>
          <p:blipFill>
            <a:blip r:embed="rId5"/>
            <a:srcRect l="72"/>
            <a:stretch>
              <a:fillRect/>
            </a:stretch>
          </p:blipFill>
          <p:spPr>
            <a:xfrm>
              <a:off x="6969507" y="6353551"/>
              <a:ext cx="2174493" cy="576659"/>
            </a:xfrm>
            <a:prstGeom prst="rect">
              <a:avLst/>
            </a:prstGeom>
          </p:spPr>
        </p:pic>
        <p:pic>
          <p:nvPicPr>
            <p:cNvPr id="12" name="Picture 11" descr="A close up of a screen&#10;&#10;Description automatically generated">
              <a:extLst>
                <a:ext uri="{FF2B5EF4-FFF2-40B4-BE49-F238E27FC236}">
                  <a16:creationId xmlns:a16="http://schemas.microsoft.com/office/drawing/2014/main" id="{4F6965BA-C916-4324-97F5-698FBB16889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6466" y="6235638"/>
              <a:ext cx="1604112" cy="1144408"/>
            </a:xfrm>
            <a:prstGeom prst="rect">
              <a:avLst/>
            </a:prstGeom>
          </p:spPr>
        </p:pic>
      </p:grpSp>
      <p:sp>
        <p:nvSpPr>
          <p:cNvPr id="13" name="Content Placeholder 2">
            <a:extLst>
              <a:ext uri="{FF2B5EF4-FFF2-40B4-BE49-F238E27FC236}">
                <a16:creationId xmlns:a16="http://schemas.microsoft.com/office/drawing/2014/main" id="{6CB8C30C-1B65-4B29-B1B9-2F656D9A740B}"/>
              </a:ext>
            </a:extLst>
          </p:cNvPr>
          <p:cNvSpPr txBox="1">
            <a:spLocks/>
          </p:cNvSpPr>
          <p:nvPr/>
        </p:nvSpPr>
        <p:spPr>
          <a:xfrm>
            <a:off x="547212" y="3453590"/>
            <a:ext cx="8229600" cy="312867"/>
          </a:xfrm>
          <a:prstGeom prst="rect">
            <a:avLst/>
          </a:prstGeom>
        </p:spPr>
        <p:txBody>
          <a:bodyPr vert="horz">
            <a:normAutofit fontScale="625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None/>
            </a:pPr>
            <a:r>
              <a:rPr lang="en-US" dirty="0"/>
              <a:t>Global Coalition for Social Protection Floors</a:t>
            </a:r>
            <a:endParaRPr lang="en-GB" dirty="0"/>
          </a:p>
        </p:txBody>
      </p:sp>
    </p:spTree>
    <p:extLst>
      <p:ext uri="{BB962C8B-B14F-4D97-AF65-F5344CB8AC3E}">
        <p14:creationId xmlns:p14="http://schemas.microsoft.com/office/powerpoint/2010/main" val="1217257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8229600" cy="1524000"/>
          </a:xfrm>
        </p:spPr>
        <p:txBody>
          <a:bodyPr>
            <a:normAutofit fontScale="90000"/>
          </a:bodyPr>
          <a:lstStyle/>
          <a:p>
            <a:pPr algn="ctr"/>
            <a:r>
              <a:rPr lang="en-US" sz="4400" dirty="0"/>
              <a:t>The PFM Process – </a:t>
            </a:r>
            <a:br>
              <a:rPr lang="en-US" sz="4400" dirty="0"/>
            </a:br>
            <a:r>
              <a:rPr lang="en-US" sz="4400" dirty="0"/>
              <a:t>The Government Budget Cycle-contd.</a:t>
            </a:r>
            <a:r>
              <a:rPr lang="en-US" sz="5400" dirty="0"/>
              <a:t> </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143000" y="2362200"/>
            <a:ext cx="6810375" cy="3124200"/>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111D4236-932B-4A06-85B4-E1BC4B264E7D}"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The PFM Process – </a:t>
            </a:r>
            <a:br>
              <a:rPr lang="en-US" sz="4000" dirty="0"/>
            </a:br>
            <a:r>
              <a:rPr lang="en-US" sz="4000" dirty="0"/>
              <a:t>The Government Budget Cycle-contd. </a:t>
            </a:r>
          </a:p>
        </p:txBody>
      </p:sp>
      <p:pic>
        <p:nvPicPr>
          <p:cNvPr id="4098" name="Picture 2"/>
          <p:cNvPicPr>
            <a:picLocks noGrp="1" noChangeAspect="1" noChangeArrowheads="1"/>
          </p:cNvPicPr>
          <p:nvPr>
            <p:ph idx="1"/>
          </p:nvPr>
        </p:nvPicPr>
        <p:blipFill>
          <a:blip r:embed="rId2" cstate="print"/>
          <a:srcRect/>
          <a:stretch>
            <a:fillRect/>
          </a:stretch>
        </p:blipFill>
        <p:spPr bwMode="auto">
          <a:xfrm>
            <a:off x="457200" y="2362200"/>
            <a:ext cx="8229600" cy="2971800"/>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F6B55615-0B12-4A9F-9F11-60E8CA5EAB60}"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t>Multi-stakeholder Dialogue and the Annual Budget Cycle</a:t>
            </a:r>
          </a:p>
        </p:txBody>
      </p:sp>
      <p:sp>
        <p:nvSpPr>
          <p:cNvPr id="3" name="Content Placeholder 2"/>
          <p:cNvSpPr>
            <a:spLocks noGrp="1"/>
          </p:cNvSpPr>
          <p:nvPr>
            <p:ph idx="1"/>
          </p:nvPr>
        </p:nvSpPr>
        <p:spPr/>
        <p:txBody>
          <a:bodyPr>
            <a:normAutofit/>
          </a:bodyPr>
          <a:lstStyle/>
          <a:p>
            <a:pPr>
              <a:buNone/>
            </a:pPr>
            <a:r>
              <a:rPr lang="en-US" sz="3200" u="sng" dirty="0"/>
              <a:t>An important point to note:</a:t>
            </a:r>
          </a:p>
          <a:p>
            <a:r>
              <a:rPr lang="en-GB" sz="3200" dirty="0"/>
              <a:t>The budget cycle, as outlined in Figure 1, makes provision for multi-stakeholder dialogue and participation as a cross-cutting activity, relevant to every phase. </a:t>
            </a:r>
          </a:p>
          <a:p>
            <a:r>
              <a:rPr lang="en-GB" sz="3200" dirty="0"/>
              <a:t>The degree to which this goal is realized may depend upon the </a:t>
            </a:r>
            <a:r>
              <a:rPr lang="en-GB" sz="3200" u="sng" dirty="0"/>
              <a:t>civic space</a:t>
            </a:r>
            <a:r>
              <a:rPr lang="en-GB" sz="3200" dirty="0"/>
              <a:t> available in any given country.</a:t>
            </a:r>
            <a:endParaRPr lang="en-US" sz="3200" dirty="0"/>
          </a:p>
        </p:txBody>
      </p:sp>
      <p:sp>
        <p:nvSpPr>
          <p:cNvPr id="4" name="Date Placeholder 3"/>
          <p:cNvSpPr>
            <a:spLocks noGrp="1"/>
          </p:cNvSpPr>
          <p:nvPr>
            <p:ph type="dt" sz="half" idx="10"/>
          </p:nvPr>
        </p:nvSpPr>
        <p:spPr/>
        <p:txBody>
          <a:bodyPr/>
          <a:lstStyle/>
          <a:p>
            <a:fld id="{B0EDAEC4-7C09-41B4-BC11-B411ECAD3CA1}"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PFM Principles make provision for multi-stakeholder dialogue</a:t>
            </a:r>
          </a:p>
        </p:txBody>
      </p:sp>
      <p:sp>
        <p:nvSpPr>
          <p:cNvPr id="3" name="Content Placeholder 2"/>
          <p:cNvSpPr>
            <a:spLocks noGrp="1"/>
          </p:cNvSpPr>
          <p:nvPr>
            <p:ph idx="1"/>
          </p:nvPr>
        </p:nvSpPr>
        <p:spPr/>
        <p:txBody>
          <a:bodyPr/>
          <a:lstStyle/>
          <a:p>
            <a:pPr>
              <a:buNone/>
            </a:pPr>
            <a:r>
              <a:rPr lang="en-US" dirty="0"/>
              <a:t>Provision for multi-stake holder dialogue is consistent with the following PFM principles:</a:t>
            </a:r>
          </a:p>
          <a:p>
            <a:r>
              <a:rPr lang="en-GB" dirty="0"/>
              <a:t>Budget documents and data should be public, transparent and accessible. The budget cycle should follow due process, applying checks and balances as an accountability mechanism. </a:t>
            </a:r>
          </a:p>
          <a:p>
            <a:r>
              <a:rPr lang="en-GB" dirty="0"/>
              <a:t>Debate on budgetary choices should be inclusive, participative and realistic. </a:t>
            </a:r>
          </a:p>
          <a:p>
            <a:pPr>
              <a:buNone/>
            </a:pPr>
            <a:r>
              <a:rPr lang="en-GB" dirty="0"/>
              <a:t>(Refer to slides 44-46 for 9 PFM principles). </a:t>
            </a:r>
            <a:endParaRPr lang="en-US" dirty="0"/>
          </a:p>
          <a:p>
            <a:endParaRPr lang="en-US" dirty="0"/>
          </a:p>
        </p:txBody>
      </p:sp>
      <p:sp>
        <p:nvSpPr>
          <p:cNvPr id="4" name="Date Placeholder 3"/>
          <p:cNvSpPr>
            <a:spLocks noGrp="1"/>
          </p:cNvSpPr>
          <p:nvPr>
            <p:ph type="dt" sz="half" idx="10"/>
          </p:nvPr>
        </p:nvSpPr>
        <p:spPr/>
        <p:txBody>
          <a:bodyPr/>
          <a:lstStyle/>
          <a:p>
            <a:fld id="{8A0EE63B-75C6-42FC-8AB0-99ABA628BD08}"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Review of the Budget Cycle</a:t>
            </a:r>
          </a:p>
        </p:txBody>
      </p:sp>
      <p:sp>
        <p:nvSpPr>
          <p:cNvPr id="3" name="Content Placeholder 2"/>
          <p:cNvSpPr>
            <a:spLocks noGrp="1"/>
          </p:cNvSpPr>
          <p:nvPr>
            <p:ph idx="1"/>
          </p:nvPr>
        </p:nvSpPr>
        <p:spPr/>
        <p:txBody>
          <a:bodyPr/>
          <a:lstStyle/>
          <a:p>
            <a:pPr>
              <a:buNone/>
            </a:pPr>
            <a:r>
              <a:rPr lang="en-US" sz="2800" dirty="0"/>
              <a:t>[Refer to Figure 1]</a:t>
            </a:r>
          </a:p>
          <a:p>
            <a:pPr>
              <a:buNone/>
            </a:pPr>
            <a:r>
              <a:rPr lang="en-GB" sz="2800" u="sng" dirty="0"/>
              <a:t>Phase 1.</a:t>
            </a:r>
          </a:p>
          <a:p>
            <a:r>
              <a:rPr lang="en-GB" sz="2800" dirty="0"/>
              <a:t> The Office of the President/Prime Minister supported by the Ministry of Finance (MOF) typically leads the Phase 1 </a:t>
            </a:r>
            <a:r>
              <a:rPr lang="en-GB" sz="2800" u="sng" dirty="0"/>
              <a:t>policy formulation activities.</a:t>
            </a:r>
            <a:r>
              <a:rPr lang="en-GB" sz="2800" dirty="0"/>
              <a:t> </a:t>
            </a:r>
          </a:p>
          <a:p>
            <a:r>
              <a:rPr lang="en-GB" sz="2800" dirty="0"/>
              <a:t>Guiding documents on sustainable development, economic and social strategies may be assembled and discussed, harmonized and prioritized.</a:t>
            </a:r>
            <a:endParaRPr lang="en-US" sz="2800" dirty="0"/>
          </a:p>
          <a:p>
            <a:pPr>
              <a:buNone/>
            </a:pPr>
            <a:endParaRPr lang="en-US" dirty="0"/>
          </a:p>
          <a:p>
            <a:pPr>
              <a:buNone/>
            </a:pPr>
            <a:endParaRPr lang="en-US" dirty="0"/>
          </a:p>
        </p:txBody>
      </p:sp>
      <p:sp>
        <p:nvSpPr>
          <p:cNvPr id="4" name="Date Placeholder 3"/>
          <p:cNvSpPr>
            <a:spLocks noGrp="1"/>
          </p:cNvSpPr>
          <p:nvPr>
            <p:ph type="dt" sz="half" idx="10"/>
          </p:nvPr>
        </p:nvSpPr>
        <p:spPr/>
        <p:txBody>
          <a:bodyPr/>
          <a:lstStyle/>
          <a:p>
            <a:fld id="{A959D22C-C1D6-4FE9-96DF-C430F6653F9C}"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rmAutofit/>
          </a:bodyPr>
          <a:lstStyle/>
          <a:p>
            <a:pPr algn="ctr"/>
            <a:r>
              <a:rPr lang="en-US" sz="4000" dirty="0"/>
              <a:t>Review of the Budget Cycle contd.</a:t>
            </a:r>
          </a:p>
        </p:txBody>
      </p:sp>
      <p:sp>
        <p:nvSpPr>
          <p:cNvPr id="3" name="Content Placeholder 2"/>
          <p:cNvSpPr>
            <a:spLocks noGrp="1"/>
          </p:cNvSpPr>
          <p:nvPr>
            <p:ph idx="1"/>
          </p:nvPr>
        </p:nvSpPr>
        <p:spPr/>
        <p:txBody>
          <a:bodyPr>
            <a:normAutofit/>
          </a:bodyPr>
          <a:lstStyle/>
          <a:p>
            <a:pPr>
              <a:buNone/>
            </a:pPr>
            <a:r>
              <a:rPr lang="en-GB" sz="4000" dirty="0"/>
              <a:t>The aim at this stage is to arrive at a common vision for: </a:t>
            </a:r>
          </a:p>
          <a:p>
            <a:r>
              <a:rPr lang="en-GB" sz="4000" dirty="0"/>
              <a:t>the national development strategy, </a:t>
            </a:r>
          </a:p>
          <a:p>
            <a:r>
              <a:rPr lang="en-GB" sz="4000" dirty="0"/>
              <a:t>the medium-term expenditure strategy, </a:t>
            </a:r>
          </a:p>
          <a:p>
            <a:r>
              <a:rPr lang="en-GB" sz="4000" dirty="0"/>
              <a:t>and the annual budgetary process.</a:t>
            </a:r>
            <a:endParaRPr lang="en-US" sz="4000" dirty="0"/>
          </a:p>
        </p:txBody>
      </p:sp>
      <p:sp>
        <p:nvSpPr>
          <p:cNvPr id="4" name="Date Placeholder 3"/>
          <p:cNvSpPr>
            <a:spLocks noGrp="1"/>
          </p:cNvSpPr>
          <p:nvPr>
            <p:ph type="dt" sz="half" idx="10"/>
          </p:nvPr>
        </p:nvSpPr>
        <p:spPr/>
        <p:txBody>
          <a:bodyPr/>
          <a:lstStyle/>
          <a:p>
            <a:fld id="{D50678BC-03BE-4F46-B802-D76754B50142}"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28600" y="514352"/>
            <a:ext cx="3200400" cy="1162050"/>
          </a:xfrm>
        </p:spPr>
        <p:txBody>
          <a:bodyPr/>
          <a:lstStyle/>
          <a:p>
            <a:pPr algn="ctr"/>
            <a:r>
              <a:rPr lang="en-US" sz="2400" dirty="0"/>
              <a:t>How can CSOs/Trade unions  engage in Phase 1 of the budget cycle?</a:t>
            </a:r>
          </a:p>
        </p:txBody>
      </p:sp>
      <p:sp>
        <p:nvSpPr>
          <p:cNvPr id="12" name="Text Placeholder 11"/>
          <p:cNvSpPr>
            <a:spLocks noGrp="1"/>
          </p:cNvSpPr>
          <p:nvPr>
            <p:ph type="body" idx="2"/>
          </p:nvPr>
        </p:nvSpPr>
        <p:spPr>
          <a:xfrm>
            <a:off x="228600" y="1676400"/>
            <a:ext cx="3200400" cy="4572000"/>
          </a:xfrm>
        </p:spPr>
        <p:txBody>
          <a:bodyPr/>
          <a:lstStyle/>
          <a:p>
            <a:r>
              <a:rPr lang="en-US" sz="2800" u="sng" dirty="0"/>
              <a:t>An instructive example comes  from Uganda:</a:t>
            </a:r>
          </a:p>
          <a:p>
            <a:r>
              <a:rPr lang="en-US" sz="2800" dirty="0"/>
              <a:t>The Government of Uganda is currently reflecting on whether the country should be establishing a </a:t>
            </a:r>
            <a:r>
              <a:rPr lang="en-US" sz="2800" u="sng" dirty="0"/>
              <a:t>Social Protection Floor</a:t>
            </a:r>
            <a:r>
              <a:rPr lang="en-US" sz="2800" dirty="0"/>
              <a:t>.</a:t>
            </a:r>
          </a:p>
          <a:p>
            <a:endParaRPr lang="en-US" dirty="0"/>
          </a:p>
        </p:txBody>
      </p:sp>
      <p:pic>
        <p:nvPicPr>
          <p:cNvPr id="13" name="Content Placeholder 12" descr="Flag Uganda-tn_ug-flag.gif"/>
          <p:cNvPicPr>
            <a:picLocks noGrp="1" noChangeAspect="1"/>
          </p:cNvPicPr>
          <p:nvPr>
            <p:ph sz="half" idx="1"/>
          </p:nvPr>
        </p:nvPicPr>
        <p:blipFill>
          <a:blip r:embed="rId2" cstate="print"/>
          <a:stretch>
            <a:fillRect/>
          </a:stretch>
        </p:blipFill>
        <p:spPr>
          <a:xfrm>
            <a:off x="3429000" y="1524000"/>
            <a:ext cx="5715000" cy="4343400"/>
          </a:xfrm>
        </p:spPr>
      </p:pic>
      <p:sp>
        <p:nvSpPr>
          <p:cNvPr id="5" name="Date Placeholder 4"/>
          <p:cNvSpPr>
            <a:spLocks noGrp="1"/>
          </p:cNvSpPr>
          <p:nvPr>
            <p:ph type="dt" sz="half" idx="10"/>
          </p:nvPr>
        </p:nvSpPr>
        <p:spPr/>
        <p:txBody>
          <a:bodyPr/>
          <a:lstStyle/>
          <a:p>
            <a:fld id="{E0673B43-A64C-4B02-AF9B-739EBC18C3A3}" type="datetime1">
              <a:rPr lang="en-US" smtClean="0"/>
              <a:t>4/8/2021</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
        <p:nvSpPr>
          <p:cNvPr id="7" name="Footer Placeholder 6"/>
          <p:cNvSpPr>
            <a:spLocks noGrp="1"/>
          </p:cNvSpPr>
          <p:nvPr>
            <p:ph type="ftr" sz="quarter" idx="11"/>
          </p:nvPr>
        </p:nvSpPr>
        <p:spPr/>
        <p:txBody>
          <a:bodyPr/>
          <a:lstStyle/>
          <a:p>
            <a:r>
              <a:rPr lang="en-US"/>
              <a:t>GCSPF-1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sz="4000" dirty="0"/>
              <a:t>CSO/Trade union engagement in Phase 1 of the budget cycle contd.</a:t>
            </a:r>
          </a:p>
        </p:txBody>
      </p:sp>
      <p:sp>
        <p:nvSpPr>
          <p:cNvPr id="6" name="Content Placeholder 5"/>
          <p:cNvSpPr>
            <a:spLocks noGrp="1"/>
          </p:cNvSpPr>
          <p:nvPr>
            <p:ph idx="1"/>
          </p:nvPr>
        </p:nvSpPr>
        <p:spPr/>
        <p:txBody>
          <a:bodyPr/>
          <a:lstStyle/>
          <a:p>
            <a:r>
              <a:rPr lang="en-US" sz="3000" dirty="0"/>
              <a:t>The subject of a social protection floor is very relevant to Phase 1 of a future budget cycle: “Policy Formulation towards a National Development Strategy”.</a:t>
            </a:r>
          </a:p>
          <a:p>
            <a:r>
              <a:rPr lang="en-US" sz="3000" dirty="0"/>
              <a:t> The current EU-DEVCO GCSPF Project is committed to supporting CSO/trade union participation in national dialogues aimed at defining a vision for a social protection floor. </a:t>
            </a:r>
          </a:p>
          <a:p>
            <a:endParaRPr lang="en-US" dirty="0"/>
          </a:p>
        </p:txBody>
      </p:sp>
      <p:sp>
        <p:nvSpPr>
          <p:cNvPr id="4" name="Date Placeholder 3"/>
          <p:cNvSpPr>
            <a:spLocks noGrp="1"/>
          </p:cNvSpPr>
          <p:nvPr>
            <p:ph type="dt" sz="half" idx="10"/>
          </p:nvPr>
        </p:nvSpPr>
        <p:spPr/>
        <p:txBody>
          <a:bodyPr/>
          <a:lstStyle/>
          <a:p>
            <a:fld id="{3BFAA97E-FF06-4CC8-9B54-F695989570E5}" type="datetime1">
              <a:rPr lang="en-US" smtClean="0"/>
              <a:t>4/8/2021</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a:p>
        </p:txBody>
      </p:sp>
      <p:sp>
        <p:nvSpPr>
          <p:cNvPr id="8" name="Footer Placeholder 7"/>
          <p:cNvSpPr>
            <a:spLocks noGrp="1"/>
          </p:cNvSpPr>
          <p:nvPr>
            <p:ph type="ftr" sz="quarter" idx="11"/>
          </p:nvPr>
        </p:nvSpPr>
        <p:spPr/>
        <p:txBody>
          <a:bodyPr/>
          <a:lstStyle/>
          <a:p>
            <a:r>
              <a:rPr lang="en-US"/>
              <a:t>GCSPF-1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Phase 1 of the Budget Cycle.</a:t>
            </a:r>
            <a:br>
              <a:rPr lang="en-US" sz="2400" dirty="0"/>
            </a:br>
            <a:r>
              <a:rPr lang="en-US" sz="2400" dirty="0"/>
              <a:t>Topic for Discussion</a:t>
            </a:r>
          </a:p>
        </p:txBody>
      </p:sp>
      <p:sp>
        <p:nvSpPr>
          <p:cNvPr id="3" name="Text Placeholder 2"/>
          <p:cNvSpPr>
            <a:spLocks noGrp="1"/>
          </p:cNvSpPr>
          <p:nvPr>
            <p:ph type="body" idx="2"/>
          </p:nvPr>
        </p:nvSpPr>
        <p:spPr/>
        <p:txBody>
          <a:bodyPr>
            <a:noAutofit/>
          </a:bodyPr>
          <a:lstStyle/>
          <a:p>
            <a:r>
              <a:rPr lang="en-GB" sz="2000" b="1" i="1" dirty="0"/>
              <a:t>Has your CSO/Trade union network been engaged in policy dialogues with your government on defining a vision and broad goals for universalizing social protection, such as through establishing/strengthening a social protection floor? </a:t>
            </a:r>
            <a:endParaRPr lang="en-US" sz="2000" dirty="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3575050" y="1219200"/>
            <a:ext cx="5264150" cy="45720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06E355DC-FFC3-4A4D-ABC8-08CA0A948AB0}" type="datetime1">
              <a:rPr lang="en-US" smtClean="0"/>
              <a:t>4/8/2021</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
        <p:nvSpPr>
          <p:cNvPr id="7" name="Footer Placeholder 6"/>
          <p:cNvSpPr>
            <a:spLocks noGrp="1"/>
          </p:cNvSpPr>
          <p:nvPr>
            <p:ph type="ftr" sz="quarter" idx="11"/>
          </p:nvPr>
        </p:nvSpPr>
        <p:spPr/>
        <p:txBody>
          <a:bodyPr/>
          <a:lstStyle/>
          <a:p>
            <a:r>
              <a:rPr lang="en-US"/>
              <a:t>GCSPF-1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t>Review of the </a:t>
            </a:r>
            <a:br>
              <a:rPr lang="en-US" sz="4000" dirty="0"/>
            </a:br>
            <a:r>
              <a:rPr lang="en-US" sz="4000" dirty="0"/>
              <a:t>Budget Cycle contd.</a:t>
            </a:r>
          </a:p>
        </p:txBody>
      </p:sp>
      <p:sp>
        <p:nvSpPr>
          <p:cNvPr id="3" name="Content Placeholder 2"/>
          <p:cNvSpPr>
            <a:spLocks noGrp="1"/>
          </p:cNvSpPr>
          <p:nvPr>
            <p:ph idx="1"/>
          </p:nvPr>
        </p:nvSpPr>
        <p:spPr/>
        <p:txBody>
          <a:bodyPr>
            <a:normAutofit lnSpcReduction="10000"/>
          </a:bodyPr>
          <a:lstStyle/>
          <a:p>
            <a:pPr>
              <a:buNone/>
            </a:pPr>
            <a:r>
              <a:rPr lang="en-GB" u="sng" dirty="0"/>
              <a:t>Phase 2. </a:t>
            </a:r>
            <a:r>
              <a:rPr lang="en-US" dirty="0"/>
              <a:t>[Refer to Figure 1]</a:t>
            </a:r>
          </a:p>
          <a:p>
            <a:r>
              <a:rPr lang="en-GB" dirty="0"/>
              <a:t> At the second phase, sector ministries set their priorities and submit their plans and annual budgets. </a:t>
            </a:r>
          </a:p>
          <a:p>
            <a:r>
              <a:rPr lang="en-GB" dirty="0"/>
              <a:t>A large number of actors engage in the budgetary cycle at this stage, in so far as policy space and procedural practice allow. </a:t>
            </a:r>
          </a:p>
          <a:p>
            <a:r>
              <a:rPr lang="en-GB" dirty="0"/>
              <a:t>The aim of these actors is to ensure that the process operates effectively and transparently while maintaining accountability (all important PFM principles), and that it incorporates important societal priorities from their perspective.</a:t>
            </a:r>
            <a:endParaRPr lang="en-US" dirty="0"/>
          </a:p>
          <a:p>
            <a:pPr>
              <a:buNone/>
            </a:pPr>
            <a:endParaRPr lang="en-US" dirty="0"/>
          </a:p>
        </p:txBody>
      </p:sp>
      <p:sp>
        <p:nvSpPr>
          <p:cNvPr id="4" name="Date Placeholder 3"/>
          <p:cNvSpPr>
            <a:spLocks noGrp="1"/>
          </p:cNvSpPr>
          <p:nvPr>
            <p:ph type="dt" sz="half" idx="10"/>
          </p:nvPr>
        </p:nvSpPr>
        <p:spPr/>
        <p:txBody>
          <a:bodyPr/>
          <a:lstStyle/>
          <a:p>
            <a:fld id="{DE566377-6261-403E-B613-CDE7FA36625D}"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noAutofit/>
          </a:bodyPr>
          <a:lstStyle/>
          <a:p>
            <a:pPr algn="ctr"/>
            <a:r>
              <a:rPr lang="en-US" sz="4000" dirty="0"/>
              <a:t>WHAT IS PUBLIC FINANCE MANAGEMENT (PFM)?</a:t>
            </a:r>
          </a:p>
        </p:txBody>
      </p:sp>
      <p:sp>
        <p:nvSpPr>
          <p:cNvPr id="3" name="Content Placeholder 2"/>
          <p:cNvSpPr>
            <a:spLocks noGrp="1"/>
          </p:cNvSpPr>
          <p:nvPr>
            <p:ph idx="1"/>
          </p:nvPr>
        </p:nvSpPr>
        <p:spPr/>
        <p:txBody>
          <a:bodyPr/>
          <a:lstStyle/>
          <a:p>
            <a:pPr>
              <a:buNone/>
            </a:pPr>
            <a:r>
              <a:rPr lang="en-US" dirty="0"/>
              <a:t>Public Finance Management is a process of </a:t>
            </a:r>
          </a:p>
          <a:p>
            <a:r>
              <a:rPr lang="en-US" dirty="0"/>
              <a:t>Mobilizing revenue,</a:t>
            </a:r>
          </a:p>
          <a:p>
            <a:r>
              <a:rPr lang="en-US" dirty="0"/>
              <a:t>Allocating funds,</a:t>
            </a:r>
          </a:p>
          <a:p>
            <a:r>
              <a:rPr lang="en-US" dirty="0"/>
              <a:t>Undertaking public spending efficiently, effectively, transparently, and with equity.</a:t>
            </a:r>
          </a:p>
          <a:p>
            <a:pPr>
              <a:buNone/>
            </a:pPr>
            <a:r>
              <a:rPr lang="en-US" dirty="0"/>
              <a:t>The aim, from a civil society perspective, is to deliver satisfactory social outcomes for the well-being of people. </a:t>
            </a:r>
          </a:p>
        </p:txBody>
      </p:sp>
      <p:sp>
        <p:nvSpPr>
          <p:cNvPr id="4" name="Date Placeholder 3"/>
          <p:cNvSpPr>
            <a:spLocks noGrp="1"/>
          </p:cNvSpPr>
          <p:nvPr>
            <p:ph type="dt" sz="half" idx="10"/>
          </p:nvPr>
        </p:nvSpPr>
        <p:spPr/>
        <p:txBody>
          <a:bodyPr/>
          <a:lstStyle/>
          <a:p>
            <a:fld id="{6479FF63-0436-48DE-8E57-7577F2195ACC}"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229600" cy="819912"/>
          </a:xfrm>
        </p:spPr>
        <p:txBody>
          <a:bodyPr>
            <a:noAutofit/>
          </a:bodyPr>
          <a:lstStyle/>
          <a:p>
            <a:pPr algn="ctr"/>
            <a:r>
              <a:rPr lang="en-US" sz="3600" dirty="0"/>
              <a:t>Illustration of Phases 1 and 2 </a:t>
            </a:r>
            <a:br>
              <a:rPr lang="en-US" sz="3600" dirty="0"/>
            </a:br>
            <a:r>
              <a:rPr lang="en-US" sz="3600" dirty="0"/>
              <a:t>of the Budget cycle:</a:t>
            </a:r>
          </a:p>
        </p:txBody>
      </p:sp>
      <p:pic>
        <p:nvPicPr>
          <p:cNvPr id="7" name="Content Placeholder 6" descr="Flag Nepal-tn_np-flag.gif"/>
          <p:cNvPicPr>
            <a:picLocks noGrp="1" noChangeAspect="1"/>
          </p:cNvPicPr>
          <p:nvPr>
            <p:ph sz="half" idx="1"/>
          </p:nvPr>
        </p:nvPicPr>
        <p:blipFill>
          <a:blip r:embed="rId2" cstate="print"/>
          <a:stretch>
            <a:fillRect/>
          </a:stretch>
        </p:blipFill>
        <p:spPr>
          <a:xfrm>
            <a:off x="457200" y="3733800"/>
            <a:ext cx="3429000" cy="2537619"/>
          </a:xfrm>
        </p:spPr>
      </p:pic>
      <p:pic>
        <p:nvPicPr>
          <p:cNvPr id="9" name="Content Placeholder 8" descr="Flag Senegai-tn_sg-flag.gif"/>
          <p:cNvPicPr>
            <a:picLocks noGrp="1" noChangeAspect="1"/>
          </p:cNvPicPr>
          <p:nvPr>
            <p:ph sz="half" idx="2"/>
          </p:nvPr>
        </p:nvPicPr>
        <p:blipFill>
          <a:blip r:embed="rId3" cstate="print"/>
          <a:stretch>
            <a:fillRect/>
          </a:stretch>
        </p:blipFill>
        <p:spPr>
          <a:xfrm>
            <a:off x="5486400" y="3482180"/>
            <a:ext cx="3429000" cy="2385219"/>
          </a:xfrm>
        </p:spPr>
      </p:pic>
      <p:sp>
        <p:nvSpPr>
          <p:cNvPr id="8" name="Rectangle 7"/>
          <p:cNvSpPr/>
          <p:nvPr/>
        </p:nvSpPr>
        <p:spPr>
          <a:xfrm>
            <a:off x="228600" y="1447800"/>
            <a:ext cx="3886200" cy="1938992"/>
          </a:xfrm>
          <a:prstGeom prst="rect">
            <a:avLst/>
          </a:prstGeom>
        </p:spPr>
        <p:txBody>
          <a:bodyPr wrap="square">
            <a:spAutoFit/>
          </a:bodyPr>
          <a:lstStyle/>
          <a:p>
            <a:r>
              <a:rPr lang="en-US" sz="2400" dirty="0"/>
              <a:t>The Project Documents for </a:t>
            </a:r>
            <a:r>
              <a:rPr lang="en-US" sz="2400" u="sng" dirty="0"/>
              <a:t>Nepal</a:t>
            </a:r>
            <a:r>
              <a:rPr lang="en-US" sz="2400" dirty="0"/>
              <a:t> and </a:t>
            </a:r>
            <a:r>
              <a:rPr lang="en-US" sz="2400" u="sng" dirty="0"/>
              <a:t>Senegal </a:t>
            </a:r>
            <a:r>
              <a:rPr lang="en-US" sz="2400" dirty="0"/>
              <a:t>discuss the importance of promoting </a:t>
            </a:r>
            <a:r>
              <a:rPr lang="en-US" sz="2400" u="sng" dirty="0"/>
              <a:t>shock-responsive approaches to social protection</a:t>
            </a:r>
            <a:r>
              <a:rPr lang="en-US" sz="2400" dirty="0"/>
              <a:t>. </a:t>
            </a:r>
          </a:p>
        </p:txBody>
      </p:sp>
      <p:sp>
        <p:nvSpPr>
          <p:cNvPr id="10" name="Rectangle 9"/>
          <p:cNvSpPr/>
          <p:nvPr/>
        </p:nvSpPr>
        <p:spPr>
          <a:xfrm>
            <a:off x="4191000" y="1524000"/>
            <a:ext cx="4572000" cy="1569660"/>
          </a:xfrm>
          <a:prstGeom prst="rect">
            <a:avLst/>
          </a:prstGeom>
        </p:spPr>
        <p:txBody>
          <a:bodyPr wrap="square">
            <a:spAutoFit/>
          </a:bodyPr>
          <a:lstStyle/>
          <a:p>
            <a:r>
              <a:rPr lang="en-US" sz="2400" dirty="0"/>
              <a:t>The aim is to ensure adequate and predictable funding for services to affected populations in times of crisis. </a:t>
            </a:r>
          </a:p>
        </p:txBody>
      </p:sp>
      <p:sp>
        <p:nvSpPr>
          <p:cNvPr id="11" name="Date Placeholder 10"/>
          <p:cNvSpPr>
            <a:spLocks noGrp="1"/>
          </p:cNvSpPr>
          <p:nvPr>
            <p:ph type="dt" sz="half" idx="10"/>
          </p:nvPr>
        </p:nvSpPr>
        <p:spPr/>
        <p:txBody>
          <a:bodyPr/>
          <a:lstStyle/>
          <a:p>
            <a:fld id="{107F83DB-30B9-45E7-8A81-86AE0CE9A5E5}" type="datetime1">
              <a:rPr lang="en-US" smtClean="0"/>
              <a:t>4/8/2021</a:t>
            </a:fld>
            <a:endParaRPr lang="en-US"/>
          </a:p>
        </p:txBody>
      </p:sp>
      <p:sp>
        <p:nvSpPr>
          <p:cNvPr id="12" name="Slide Number Placeholder 11"/>
          <p:cNvSpPr>
            <a:spLocks noGrp="1"/>
          </p:cNvSpPr>
          <p:nvPr>
            <p:ph type="sldNum" sz="quarter" idx="12"/>
          </p:nvPr>
        </p:nvSpPr>
        <p:spPr/>
        <p:txBody>
          <a:bodyPr/>
          <a:lstStyle/>
          <a:p>
            <a:fld id="{B6F15528-21DE-4FAA-801E-634DDDAF4B2B}" type="slidenum">
              <a:rPr lang="en-US" smtClean="0"/>
              <a:pPr/>
              <a:t>20</a:t>
            </a:fld>
            <a:endParaRPr lang="en-US"/>
          </a:p>
        </p:txBody>
      </p:sp>
      <p:sp>
        <p:nvSpPr>
          <p:cNvPr id="13" name="Footer Placeholder 12"/>
          <p:cNvSpPr>
            <a:spLocks noGrp="1"/>
          </p:cNvSpPr>
          <p:nvPr>
            <p:ph type="ftr" sz="quarter" idx="11"/>
          </p:nvPr>
        </p:nvSpPr>
        <p:spPr/>
        <p:txBody>
          <a:bodyPr/>
          <a:lstStyle/>
          <a:p>
            <a:r>
              <a:rPr lang="en-US"/>
              <a:t>GCSPF-1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t>Shock-responsive approaches </a:t>
            </a:r>
            <a:br>
              <a:rPr lang="en-US" sz="4000" dirty="0"/>
            </a:br>
            <a:r>
              <a:rPr lang="en-US" sz="4000" dirty="0"/>
              <a:t>to Social Protection contd.</a:t>
            </a:r>
          </a:p>
        </p:txBody>
      </p:sp>
      <p:sp>
        <p:nvSpPr>
          <p:cNvPr id="3" name="Content Placeholder 2"/>
          <p:cNvSpPr>
            <a:spLocks noGrp="1"/>
          </p:cNvSpPr>
          <p:nvPr>
            <p:ph idx="1"/>
          </p:nvPr>
        </p:nvSpPr>
        <p:spPr/>
        <p:txBody>
          <a:bodyPr>
            <a:normAutofit/>
          </a:bodyPr>
          <a:lstStyle/>
          <a:p>
            <a:r>
              <a:rPr lang="en-US" dirty="0"/>
              <a:t>These activities in Nepal and Senegal illustrate what is involved in Phases 1 and 2 of the budget cycle: Policy formulation, and elaboration of sectoral budgets.</a:t>
            </a:r>
          </a:p>
          <a:p>
            <a:r>
              <a:rPr lang="en-US" dirty="0"/>
              <a:t>In  </a:t>
            </a:r>
            <a:r>
              <a:rPr lang="en-US" u="sng" dirty="0"/>
              <a:t>Nepal</a:t>
            </a:r>
            <a:r>
              <a:rPr lang="en-US" dirty="0"/>
              <a:t>, the focus has been on natural disasters, and a workshop was organized by UNICEF on this topic at the inception phase of the EU-DEVCO/GCSPF project, in which CSOs participated.</a:t>
            </a:r>
          </a:p>
          <a:p>
            <a:r>
              <a:rPr lang="en-US" dirty="0"/>
              <a:t>In </a:t>
            </a:r>
            <a:r>
              <a:rPr lang="en-US" u="sng" dirty="0"/>
              <a:t>Senegal</a:t>
            </a:r>
            <a:r>
              <a:rPr lang="en-US" dirty="0"/>
              <a:t>, the focus has been on the crisis of food insecurity, and the need to address this through social protection programmes.</a:t>
            </a:r>
          </a:p>
          <a:p>
            <a:endParaRPr lang="en-US" dirty="0"/>
          </a:p>
        </p:txBody>
      </p:sp>
      <p:sp>
        <p:nvSpPr>
          <p:cNvPr id="4" name="Date Placeholder 3"/>
          <p:cNvSpPr>
            <a:spLocks noGrp="1"/>
          </p:cNvSpPr>
          <p:nvPr>
            <p:ph type="dt" sz="half" idx="10"/>
          </p:nvPr>
        </p:nvSpPr>
        <p:spPr/>
        <p:txBody>
          <a:bodyPr/>
          <a:lstStyle/>
          <a:p>
            <a:fld id="{FDAF674F-A8A4-46CC-9B2D-077523C24390}"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t>Applying shock-responsive approaches </a:t>
            </a:r>
            <a:br>
              <a:rPr lang="en-US" sz="4000" dirty="0"/>
            </a:br>
            <a:r>
              <a:rPr lang="en-US" sz="4000" dirty="0"/>
              <a:t>to the Covid-19 crisis</a:t>
            </a:r>
          </a:p>
        </p:txBody>
      </p:sp>
      <p:sp>
        <p:nvSpPr>
          <p:cNvPr id="3" name="Content Placeholder 2"/>
          <p:cNvSpPr>
            <a:spLocks noGrp="1"/>
          </p:cNvSpPr>
          <p:nvPr>
            <p:ph idx="1"/>
          </p:nvPr>
        </p:nvSpPr>
        <p:spPr/>
        <p:txBody>
          <a:bodyPr>
            <a:normAutofit lnSpcReduction="10000"/>
          </a:bodyPr>
          <a:lstStyle/>
          <a:p>
            <a:r>
              <a:rPr lang="en-US" dirty="0"/>
              <a:t>The Covid-19 crisis has served to highlight the need to incorporate shock-responsive approaches to social protection from the outset, that is, at the policy-formulation phase of the budget cycle (Phase 1).</a:t>
            </a:r>
          </a:p>
          <a:p>
            <a:r>
              <a:rPr lang="en-US" dirty="0"/>
              <a:t>Shock-responsive systems should have a strong answer to how to fund the accompanying programmes, so they could effectively  incorporate adaptive mechanisms to cater to the needs of those experiencing vulnerability, such as expanding food banks to address food insecurity, or mobilizing emergency funds for expanded cash transfer programs. </a:t>
            </a:r>
          </a:p>
          <a:p>
            <a:endParaRPr lang="en-US" dirty="0"/>
          </a:p>
        </p:txBody>
      </p:sp>
      <p:sp>
        <p:nvSpPr>
          <p:cNvPr id="4" name="Date Placeholder 3"/>
          <p:cNvSpPr>
            <a:spLocks noGrp="1"/>
          </p:cNvSpPr>
          <p:nvPr>
            <p:ph type="dt" sz="half" idx="10"/>
          </p:nvPr>
        </p:nvSpPr>
        <p:spPr/>
        <p:txBody>
          <a:bodyPr/>
          <a:lstStyle/>
          <a:p>
            <a:fld id="{7A6AACF6-51E7-4C62-B386-7CDD1098E2B7}"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a:t>Guide topic and questions on shock-responsive approaches to social protection</a:t>
            </a:r>
          </a:p>
        </p:txBody>
      </p:sp>
      <p:sp>
        <p:nvSpPr>
          <p:cNvPr id="3" name="Content Placeholder 2"/>
          <p:cNvSpPr>
            <a:spLocks noGrp="1"/>
          </p:cNvSpPr>
          <p:nvPr>
            <p:ph idx="1"/>
          </p:nvPr>
        </p:nvSpPr>
        <p:spPr/>
        <p:txBody>
          <a:bodyPr>
            <a:normAutofit fontScale="92500"/>
          </a:bodyPr>
          <a:lstStyle/>
          <a:p>
            <a:r>
              <a:rPr lang="en-GB" b="1" i="1" dirty="0"/>
              <a:t>CSOs/trade unions may wish to seek opportunities to discuss with their government, the latter's perspectives on shock-responsive social protection.</a:t>
            </a:r>
          </a:p>
          <a:p>
            <a:r>
              <a:rPr lang="en-GB" b="1" dirty="0"/>
              <a:t>Has </a:t>
            </a:r>
            <a:r>
              <a:rPr lang="en-GB" b="1" i="1" dirty="0"/>
              <a:t>your network had any dialogues with the government or institutional partners (UNICEF, ILO, the IMF country mission), on the question of shock-responsive social protection?</a:t>
            </a:r>
          </a:p>
          <a:p>
            <a:r>
              <a:rPr lang="en-US" b="1" i="1" dirty="0"/>
              <a:t>What shocks should the government prepare for? What services should it offer in response to a shock? Does it have or need to develop the administrative and financial capacity to respond appropriately? </a:t>
            </a:r>
            <a:endParaRPr lang="en-US" dirty="0"/>
          </a:p>
          <a:p>
            <a:endParaRPr lang="en-US" dirty="0"/>
          </a:p>
          <a:p>
            <a:endParaRPr lang="en-US" dirty="0"/>
          </a:p>
        </p:txBody>
      </p:sp>
      <p:sp>
        <p:nvSpPr>
          <p:cNvPr id="4" name="Date Placeholder 3"/>
          <p:cNvSpPr>
            <a:spLocks noGrp="1"/>
          </p:cNvSpPr>
          <p:nvPr>
            <p:ph type="dt" sz="half" idx="10"/>
          </p:nvPr>
        </p:nvSpPr>
        <p:spPr/>
        <p:txBody>
          <a:bodyPr/>
          <a:lstStyle/>
          <a:p>
            <a:fld id="{551DEE78-C5D9-43F1-85DC-816763052270}"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Review of the </a:t>
            </a:r>
            <a:br>
              <a:rPr lang="en-US" sz="4000" dirty="0"/>
            </a:br>
            <a:r>
              <a:rPr lang="en-US" sz="4000" dirty="0"/>
              <a:t>Budget Cycle contd.</a:t>
            </a:r>
          </a:p>
        </p:txBody>
      </p:sp>
      <p:sp>
        <p:nvSpPr>
          <p:cNvPr id="3" name="Content Placeholder 2"/>
          <p:cNvSpPr>
            <a:spLocks noGrp="1"/>
          </p:cNvSpPr>
          <p:nvPr>
            <p:ph idx="1"/>
          </p:nvPr>
        </p:nvSpPr>
        <p:spPr/>
        <p:txBody>
          <a:bodyPr>
            <a:normAutofit fontScale="92500"/>
          </a:bodyPr>
          <a:lstStyle/>
          <a:p>
            <a:r>
              <a:rPr lang="en-US" u="sng" dirty="0"/>
              <a:t>Phase 3</a:t>
            </a:r>
            <a:r>
              <a:rPr lang="en-US" dirty="0"/>
              <a:t>  [Refer to Figure 1]</a:t>
            </a:r>
          </a:p>
          <a:p>
            <a:r>
              <a:rPr lang="en-GB" dirty="0"/>
              <a:t>At the third phase of the budget cycle, the budget authority  allocates annual allotments to government departments, agencies, and possibly to sub-national authorities. </a:t>
            </a:r>
          </a:p>
          <a:p>
            <a:r>
              <a:rPr lang="en-GB" dirty="0"/>
              <a:t>Through an iterative process, they reach agreement on a national budget, broken down in different ways: </a:t>
            </a:r>
          </a:p>
          <a:p>
            <a:pPr>
              <a:buFont typeface="Wingdings" pitchFamily="2" charset="2"/>
              <a:buChar char="v"/>
            </a:pPr>
            <a:r>
              <a:rPr lang="en-GB" dirty="0"/>
              <a:t>by programme sector, </a:t>
            </a:r>
          </a:p>
          <a:p>
            <a:pPr>
              <a:buFont typeface="Wingdings" pitchFamily="2" charset="2"/>
              <a:buChar char="v"/>
            </a:pPr>
            <a:r>
              <a:rPr lang="en-GB" dirty="0"/>
              <a:t>ministry operations, </a:t>
            </a:r>
          </a:p>
          <a:p>
            <a:pPr>
              <a:buFont typeface="Wingdings" pitchFamily="2" charset="2"/>
              <a:buChar char="v"/>
            </a:pPr>
            <a:r>
              <a:rPr lang="en-GB" dirty="0"/>
              <a:t>contributions to sub-national level, </a:t>
            </a:r>
          </a:p>
          <a:p>
            <a:pPr>
              <a:buFont typeface="Wingdings" pitchFamily="2" charset="2"/>
              <a:buChar char="v"/>
            </a:pPr>
            <a:r>
              <a:rPr lang="en-GB" dirty="0"/>
              <a:t>line by line. </a:t>
            </a:r>
            <a:endParaRPr lang="en-US" dirty="0"/>
          </a:p>
        </p:txBody>
      </p:sp>
      <p:sp>
        <p:nvSpPr>
          <p:cNvPr id="4" name="Date Placeholder 3"/>
          <p:cNvSpPr>
            <a:spLocks noGrp="1"/>
          </p:cNvSpPr>
          <p:nvPr>
            <p:ph type="dt" sz="half" idx="10"/>
          </p:nvPr>
        </p:nvSpPr>
        <p:spPr/>
        <p:txBody>
          <a:bodyPr/>
          <a:lstStyle/>
          <a:p>
            <a:fld id="{ED337742-4189-4633-8C63-21F5EE26E0EE}"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Critical need for advocacy at Phases</a:t>
            </a:r>
            <a:br>
              <a:rPr lang="en-US" sz="4000" dirty="0"/>
            </a:br>
            <a:r>
              <a:rPr lang="en-US" sz="4000" dirty="0"/>
              <a:t> 2 and 3 of the Budget cycle</a:t>
            </a:r>
          </a:p>
        </p:txBody>
      </p:sp>
      <p:sp>
        <p:nvSpPr>
          <p:cNvPr id="3" name="Content Placeholder 2"/>
          <p:cNvSpPr>
            <a:spLocks noGrp="1"/>
          </p:cNvSpPr>
          <p:nvPr>
            <p:ph idx="1"/>
          </p:nvPr>
        </p:nvSpPr>
        <p:spPr/>
        <p:txBody>
          <a:bodyPr/>
          <a:lstStyle/>
          <a:p>
            <a:r>
              <a:rPr lang="en-GB" dirty="0"/>
              <a:t>Phases 2 and 3 of the budget cycle are critical for CSO/Trade union advocates. </a:t>
            </a:r>
          </a:p>
          <a:p>
            <a:r>
              <a:rPr lang="en-GB" dirty="0"/>
              <a:t>They should seek opportunities to advocate for increased allocations to underfunded areas in social protection budgets, with a view to meeting the critical needs of vulnerable populations, </a:t>
            </a:r>
          </a:p>
          <a:p>
            <a:r>
              <a:rPr lang="en-GB" dirty="0"/>
              <a:t>They should advocate for the progressive extension of coverage under </a:t>
            </a:r>
            <a:r>
              <a:rPr lang="en-GB" u="sng" dirty="0"/>
              <a:t>the nine contingencies of social security</a:t>
            </a:r>
            <a:r>
              <a:rPr lang="en-GB" dirty="0"/>
              <a:t>. </a:t>
            </a:r>
            <a:endParaRPr lang="en-US" dirty="0"/>
          </a:p>
          <a:p>
            <a:endParaRPr lang="en-US" dirty="0"/>
          </a:p>
          <a:p>
            <a:endParaRPr lang="en-US" dirty="0"/>
          </a:p>
        </p:txBody>
      </p:sp>
      <p:sp>
        <p:nvSpPr>
          <p:cNvPr id="4" name="Date Placeholder 3"/>
          <p:cNvSpPr>
            <a:spLocks noGrp="1"/>
          </p:cNvSpPr>
          <p:nvPr>
            <p:ph type="dt" sz="half" idx="10"/>
          </p:nvPr>
        </p:nvSpPr>
        <p:spPr/>
        <p:txBody>
          <a:bodyPr/>
          <a:lstStyle/>
          <a:p>
            <a:fld id="{76CFB2DC-648E-4A5B-8A1D-6F417FC4DE8F}"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151888"/>
          </a:xfrm>
        </p:spPr>
        <p:txBody>
          <a:bodyPr>
            <a:normAutofit fontScale="90000"/>
          </a:bodyPr>
          <a:lstStyle/>
          <a:p>
            <a:pPr algn="ctr"/>
            <a:br>
              <a:rPr lang="en-US" sz="4400" b="1" dirty="0"/>
            </a:br>
            <a:br>
              <a:rPr lang="en-US" sz="4400" b="1" dirty="0"/>
            </a:br>
            <a:br>
              <a:rPr lang="en-US" sz="4400" b="1" dirty="0"/>
            </a:br>
            <a:r>
              <a:rPr lang="en-US" sz="4000" b="1" dirty="0"/>
              <a:t>The Nine Contingencies of Social Security</a:t>
            </a:r>
            <a:br>
              <a:rPr lang="en-US" sz="4000" dirty="0"/>
            </a:br>
            <a:endParaRPr lang="en-US" sz="4000" dirty="0"/>
          </a:p>
        </p:txBody>
      </p:sp>
      <p:sp>
        <p:nvSpPr>
          <p:cNvPr id="3" name="Content Placeholder 2"/>
          <p:cNvSpPr>
            <a:spLocks noGrp="1"/>
          </p:cNvSpPr>
          <p:nvPr>
            <p:ph idx="1"/>
          </p:nvPr>
        </p:nvSpPr>
        <p:spPr/>
        <p:txBody>
          <a:bodyPr>
            <a:normAutofit/>
          </a:bodyPr>
          <a:lstStyle/>
          <a:p>
            <a:r>
              <a:rPr lang="en-US" u="sng" dirty="0"/>
              <a:t>References: </a:t>
            </a:r>
            <a:r>
              <a:rPr lang="en-US" dirty="0"/>
              <a:t>The Social Security (Minimum Standards) Convention 102 of the International Labour Organization (ILO, 1952), and the Maintenance of Social Security Rights Convention 157, (ILO, 1982). </a:t>
            </a:r>
          </a:p>
          <a:p>
            <a:r>
              <a:rPr lang="en-US" dirty="0"/>
              <a:t>These Conventions provide a framework for pursuing comprehensive social security and social protection coverage by identifying nine contingencies over the life course, requiring provision of benefits to the affected citizens of a country. </a:t>
            </a:r>
          </a:p>
          <a:p>
            <a:endParaRPr lang="en-US" dirty="0"/>
          </a:p>
        </p:txBody>
      </p:sp>
      <p:sp>
        <p:nvSpPr>
          <p:cNvPr id="4" name="Date Placeholder 3"/>
          <p:cNvSpPr>
            <a:spLocks noGrp="1"/>
          </p:cNvSpPr>
          <p:nvPr>
            <p:ph type="dt" sz="half" idx="10"/>
          </p:nvPr>
        </p:nvSpPr>
        <p:spPr/>
        <p:txBody>
          <a:bodyPr/>
          <a:lstStyle/>
          <a:p>
            <a:fld id="{29FAF8EB-9301-4AFC-A8E1-4932DC09DC22}"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The Nine Contingencies of </a:t>
            </a:r>
            <a:br>
              <a:rPr lang="en-US" sz="4000" b="1" dirty="0"/>
            </a:br>
            <a:r>
              <a:rPr lang="en-US" sz="4000" b="1" dirty="0"/>
              <a:t>Social Security contd.</a:t>
            </a:r>
            <a:endParaRPr lang="en-US" sz="4000" dirty="0"/>
          </a:p>
        </p:txBody>
      </p:sp>
      <p:sp>
        <p:nvSpPr>
          <p:cNvPr id="3" name="Content Placeholder 2"/>
          <p:cNvSpPr>
            <a:spLocks noGrp="1"/>
          </p:cNvSpPr>
          <p:nvPr>
            <p:ph idx="1"/>
          </p:nvPr>
        </p:nvSpPr>
        <p:spPr/>
        <p:txBody>
          <a:bodyPr>
            <a:normAutofit lnSpcReduction="10000"/>
          </a:bodyPr>
          <a:lstStyle/>
          <a:p>
            <a:pPr>
              <a:buNone/>
            </a:pPr>
            <a:r>
              <a:rPr lang="en-US" dirty="0"/>
              <a:t>Governments should ensure the following provisions: </a:t>
            </a:r>
          </a:p>
          <a:p>
            <a:pPr marL="514350" indent="-514350">
              <a:buFont typeface="+mj-lt"/>
              <a:buAutoNum type="arabicParenR"/>
            </a:pPr>
            <a:r>
              <a:rPr lang="en-US" dirty="0"/>
              <a:t>medical care, </a:t>
            </a:r>
          </a:p>
          <a:p>
            <a:pPr marL="514350" indent="-514350">
              <a:buFont typeface="+mj-lt"/>
              <a:buAutoNum type="arabicParenR"/>
            </a:pPr>
            <a:r>
              <a:rPr lang="en-US" dirty="0"/>
              <a:t>sickness benefits, </a:t>
            </a:r>
          </a:p>
          <a:p>
            <a:pPr marL="514350" indent="-514350">
              <a:buFont typeface="+mj-lt"/>
              <a:buAutoNum type="arabicParenR"/>
            </a:pPr>
            <a:r>
              <a:rPr lang="en-US" dirty="0"/>
              <a:t>unemployment benefits, </a:t>
            </a:r>
          </a:p>
          <a:p>
            <a:pPr marL="514350" indent="-514350">
              <a:buFont typeface="+mj-lt"/>
              <a:buAutoNum type="arabicParenR"/>
            </a:pPr>
            <a:r>
              <a:rPr lang="en-US" dirty="0"/>
              <a:t>old-age benefits, </a:t>
            </a:r>
          </a:p>
          <a:p>
            <a:pPr marL="514350" indent="-514350">
              <a:buFont typeface="+mj-lt"/>
              <a:buAutoNum type="arabicParenR"/>
            </a:pPr>
            <a:r>
              <a:rPr lang="en-US" dirty="0"/>
              <a:t>employment injury benefits, </a:t>
            </a:r>
          </a:p>
          <a:p>
            <a:pPr marL="514350" indent="-514350">
              <a:buFont typeface="+mj-lt"/>
              <a:buAutoNum type="arabicParenR"/>
            </a:pPr>
            <a:r>
              <a:rPr lang="en-US" dirty="0"/>
              <a:t>family/child benefits, </a:t>
            </a:r>
          </a:p>
          <a:p>
            <a:pPr marL="514350" indent="-514350">
              <a:buFont typeface="+mj-lt"/>
              <a:buAutoNum type="arabicParenR"/>
            </a:pPr>
            <a:r>
              <a:rPr lang="en-US" dirty="0"/>
              <a:t>maternity benefits, </a:t>
            </a:r>
          </a:p>
          <a:p>
            <a:pPr marL="514350" indent="-514350">
              <a:buFont typeface="+mj-lt"/>
              <a:buAutoNum type="arabicParenR"/>
            </a:pPr>
            <a:r>
              <a:rPr lang="en-US" dirty="0"/>
              <a:t>invalidity/disability benefits and </a:t>
            </a:r>
          </a:p>
          <a:p>
            <a:pPr marL="514350" indent="-514350">
              <a:buFont typeface="+mj-lt"/>
              <a:buAutoNum type="arabicParenR"/>
            </a:pPr>
            <a:r>
              <a:rPr lang="en-US" dirty="0"/>
              <a:t>survivors’ benefits</a:t>
            </a:r>
          </a:p>
        </p:txBody>
      </p:sp>
      <p:sp>
        <p:nvSpPr>
          <p:cNvPr id="4" name="Date Placeholder 3"/>
          <p:cNvSpPr>
            <a:spLocks noGrp="1"/>
          </p:cNvSpPr>
          <p:nvPr>
            <p:ph type="dt" sz="half" idx="10"/>
          </p:nvPr>
        </p:nvSpPr>
        <p:spPr/>
        <p:txBody>
          <a:bodyPr/>
          <a:lstStyle/>
          <a:p>
            <a:fld id="{14ACED8A-39B1-4CE3-8F73-7C52C14DA5EA}"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4088"/>
            <a:ext cx="8229600" cy="1143000"/>
          </a:xfrm>
        </p:spPr>
        <p:txBody>
          <a:bodyPr>
            <a:noAutofit/>
          </a:bodyPr>
          <a:lstStyle/>
          <a:p>
            <a:pPr algn="ctr"/>
            <a:r>
              <a:rPr lang="en-GB" sz="4000" u="sng" dirty="0"/>
              <a:t>Guide question on Phases 2 and 3 of the budget cycle</a:t>
            </a:r>
            <a:endParaRPr lang="en-US" sz="4000" dirty="0"/>
          </a:p>
        </p:txBody>
      </p:sp>
      <p:sp>
        <p:nvSpPr>
          <p:cNvPr id="3" name="Content Placeholder 2"/>
          <p:cNvSpPr>
            <a:spLocks noGrp="1"/>
          </p:cNvSpPr>
          <p:nvPr>
            <p:ph idx="1"/>
          </p:nvPr>
        </p:nvSpPr>
        <p:spPr/>
        <p:txBody>
          <a:bodyPr>
            <a:normAutofit/>
          </a:bodyPr>
          <a:lstStyle/>
          <a:p>
            <a:pPr>
              <a:buNone/>
            </a:pPr>
            <a:r>
              <a:rPr lang="en-GB" dirty="0"/>
              <a:t>Phases 2 and 3 deal with budget elaboration and budget allocation. </a:t>
            </a:r>
          </a:p>
          <a:p>
            <a:pPr>
              <a:buNone/>
            </a:pPr>
            <a:r>
              <a:rPr lang="en-GB" b="1" i="1" dirty="0"/>
              <a:t>Has your CS/TU network engaged with relevant sector ministries concerning your priorities with regard to issues such as:</a:t>
            </a:r>
          </a:p>
          <a:p>
            <a:pPr>
              <a:buFont typeface="Wingdings" pitchFamily="2" charset="2"/>
              <a:buChar char="v"/>
            </a:pPr>
            <a:r>
              <a:rPr lang="en-GB" b="1" i="1" dirty="0"/>
              <a:t>design, </a:t>
            </a:r>
          </a:p>
          <a:p>
            <a:pPr>
              <a:buFont typeface="Wingdings" pitchFamily="2" charset="2"/>
              <a:buChar char="v"/>
            </a:pPr>
            <a:r>
              <a:rPr lang="en-GB" b="1" i="1" dirty="0"/>
              <a:t>coverage in relation to the nine contingencies of social security, and </a:t>
            </a:r>
          </a:p>
          <a:p>
            <a:pPr>
              <a:buFont typeface="Wingdings" pitchFamily="2" charset="2"/>
              <a:buChar char="v"/>
            </a:pPr>
            <a:r>
              <a:rPr lang="en-GB" b="1" i="1" dirty="0"/>
              <a:t>funding of social protection programmes.</a:t>
            </a:r>
            <a:endParaRPr lang="en-US" dirty="0"/>
          </a:p>
          <a:p>
            <a:pPr>
              <a:buNone/>
            </a:pPr>
            <a:endParaRPr lang="en-US" dirty="0"/>
          </a:p>
          <a:p>
            <a:endParaRPr lang="en-US" dirty="0"/>
          </a:p>
        </p:txBody>
      </p:sp>
      <p:sp>
        <p:nvSpPr>
          <p:cNvPr id="4" name="Date Placeholder 3"/>
          <p:cNvSpPr>
            <a:spLocks noGrp="1"/>
          </p:cNvSpPr>
          <p:nvPr>
            <p:ph type="dt" sz="half" idx="10"/>
          </p:nvPr>
        </p:nvSpPr>
        <p:spPr/>
        <p:txBody>
          <a:bodyPr/>
          <a:lstStyle/>
          <a:p>
            <a:fld id="{940DF185-C659-4693-BF50-D852A4392A44}"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Review of the </a:t>
            </a:r>
            <a:br>
              <a:rPr lang="en-US" sz="4000" dirty="0"/>
            </a:br>
            <a:r>
              <a:rPr lang="en-US" sz="4000" dirty="0"/>
              <a:t>Budget Cycle contd.</a:t>
            </a:r>
          </a:p>
        </p:txBody>
      </p:sp>
      <p:sp>
        <p:nvSpPr>
          <p:cNvPr id="3" name="Content Placeholder 2"/>
          <p:cNvSpPr>
            <a:spLocks noGrp="1"/>
          </p:cNvSpPr>
          <p:nvPr>
            <p:ph idx="1"/>
          </p:nvPr>
        </p:nvSpPr>
        <p:spPr/>
        <p:txBody>
          <a:bodyPr/>
          <a:lstStyle/>
          <a:p>
            <a:pPr>
              <a:buNone/>
            </a:pPr>
            <a:r>
              <a:rPr lang="en-GB" u="sng" dirty="0"/>
              <a:t>[Refer to Figure 1]</a:t>
            </a:r>
          </a:p>
          <a:p>
            <a:r>
              <a:rPr lang="en-GB" u="sng" dirty="0"/>
              <a:t>Phase 4.</a:t>
            </a:r>
            <a:r>
              <a:rPr lang="en-GB" dirty="0"/>
              <a:t> During this phase, the budget is approved after parliamentary debate and possible revision.</a:t>
            </a:r>
            <a:endParaRPr lang="en-US" dirty="0"/>
          </a:p>
          <a:p>
            <a:pPr>
              <a:buNone/>
            </a:pPr>
            <a:endParaRPr lang="en-US" dirty="0"/>
          </a:p>
          <a:p>
            <a:r>
              <a:rPr lang="en-GB" u="sng" dirty="0"/>
              <a:t>Phase 5</a:t>
            </a:r>
            <a:r>
              <a:rPr lang="en-GB" dirty="0"/>
              <a:t>. At this stage allocations are made, and programmes are implemented.</a:t>
            </a:r>
            <a:endParaRPr lang="en-US" dirty="0"/>
          </a:p>
          <a:p>
            <a:endParaRPr lang="en-US" dirty="0"/>
          </a:p>
          <a:p>
            <a:r>
              <a:rPr lang="en-GB" u="sng" dirty="0"/>
              <a:t>Phase 6.</a:t>
            </a:r>
            <a:r>
              <a:rPr lang="en-GB" dirty="0"/>
              <a:t> During this phase, programmes are evaluated for their performance in relation to goals and targets. </a:t>
            </a:r>
            <a:endParaRPr lang="en-US" dirty="0"/>
          </a:p>
          <a:p>
            <a:endParaRPr lang="en-US" dirty="0"/>
          </a:p>
        </p:txBody>
      </p:sp>
      <p:sp>
        <p:nvSpPr>
          <p:cNvPr id="4" name="Date Placeholder 3"/>
          <p:cNvSpPr>
            <a:spLocks noGrp="1"/>
          </p:cNvSpPr>
          <p:nvPr>
            <p:ph type="dt" sz="half" idx="10"/>
          </p:nvPr>
        </p:nvSpPr>
        <p:spPr/>
        <p:txBody>
          <a:bodyPr/>
          <a:lstStyle/>
          <a:p>
            <a:fld id="{822BE0A7-B60F-40D1-A173-434E9F507252}"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Civil Society and Trade Union Advocates  Have A Crucial Role to Play</a:t>
            </a:r>
          </a:p>
        </p:txBody>
      </p:sp>
      <p:sp>
        <p:nvSpPr>
          <p:cNvPr id="9" name="Text Placeholder 8"/>
          <p:cNvSpPr>
            <a:spLocks noGrp="1"/>
          </p:cNvSpPr>
          <p:nvPr>
            <p:ph type="body" idx="2"/>
          </p:nvPr>
        </p:nvSpPr>
        <p:spPr/>
        <p:txBody>
          <a:bodyPr>
            <a:normAutofit fontScale="92500" lnSpcReduction="10000"/>
          </a:bodyPr>
          <a:lstStyle/>
          <a:p>
            <a:r>
              <a:rPr lang="en-US" sz="4000" dirty="0"/>
              <a:t>They must ensure that social protection is well integrated into the PFM process.</a:t>
            </a:r>
          </a:p>
          <a:p>
            <a:endParaRPr lang="en-US" dirty="0"/>
          </a:p>
        </p:txBody>
      </p:sp>
      <p:pic>
        <p:nvPicPr>
          <p:cNvPr id="1026" name="Picture 2" descr="C:\Users\GEMMA\Documents\SocDevJustice\2019ff Universal Social Protection\GCSPF-Civil society image-download.jpg"/>
          <p:cNvPicPr>
            <a:picLocks noGrp="1" noChangeAspect="1" noChangeArrowheads="1"/>
          </p:cNvPicPr>
          <p:nvPr>
            <p:ph sz="half" idx="1"/>
          </p:nvPr>
        </p:nvPicPr>
        <p:blipFill>
          <a:blip r:embed="rId2" cstate="print"/>
          <a:stretch>
            <a:fillRect/>
          </a:stretch>
        </p:blipFill>
        <p:spPr bwMode="auto">
          <a:xfrm>
            <a:off x="3505200" y="990600"/>
            <a:ext cx="5333999" cy="4876800"/>
          </a:xfrm>
          <a:prstGeom prst="rect">
            <a:avLst/>
          </a:prstGeom>
          <a:noFill/>
        </p:spPr>
      </p:pic>
      <p:sp>
        <p:nvSpPr>
          <p:cNvPr id="5" name="Date Placeholder 4"/>
          <p:cNvSpPr>
            <a:spLocks noGrp="1"/>
          </p:cNvSpPr>
          <p:nvPr>
            <p:ph type="dt" sz="half" idx="10"/>
          </p:nvPr>
        </p:nvSpPr>
        <p:spPr/>
        <p:txBody>
          <a:bodyPr/>
          <a:lstStyle/>
          <a:p>
            <a:fld id="{67B6C0B9-8FC4-418D-B1DF-822288B928F5}" type="datetime1">
              <a:rPr lang="en-US" smtClean="0"/>
              <a:t>4/8/2021</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8" name="Footer Placeholder 7"/>
          <p:cNvSpPr>
            <a:spLocks noGrp="1"/>
          </p:cNvSpPr>
          <p:nvPr>
            <p:ph type="ftr" sz="quarter" idx="11"/>
          </p:nvPr>
        </p:nvSpPr>
        <p:spPr/>
        <p:txBody>
          <a:bodyPr/>
          <a:lstStyle/>
          <a:p>
            <a:r>
              <a:rPr lang="en-US"/>
              <a:t>GCSPF-1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u="sng" dirty="0"/>
              <a:t>Illustration of Phases 5 and 6 of the Budget cycle: Implementation, and Monitoring &amp; Evaluation</a:t>
            </a:r>
            <a:endParaRPr lang="en-US" sz="3200" dirty="0"/>
          </a:p>
        </p:txBody>
      </p:sp>
      <p:sp>
        <p:nvSpPr>
          <p:cNvPr id="3" name="Content Placeholder 2"/>
          <p:cNvSpPr>
            <a:spLocks noGrp="1"/>
          </p:cNvSpPr>
          <p:nvPr>
            <p:ph idx="1"/>
          </p:nvPr>
        </p:nvSpPr>
        <p:spPr/>
        <p:txBody>
          <a:bodyPr/>
          <a:lstStyle/>
          <a:p>
            <a:r>
              <a:rPr lang="en-US" dirty="0"/>
              <a:t>The Nepal EU-DEVCO/GCSPF Project document reports that research has revealed many coverage gaps and exclusion errors in the delivery of social protection.</a:t>
            </a:r>
          </a:p>
          <a:p>
            <a:r>
              <a:rPr lang="en-US" dirty="0"/>
              <a:t>These anomalies affect, most notably, benefits to persons with disabilities (PWDs), and child grants. The present Project plans to focus on support to the Government of Nepal in "strengthening the system…” of service delivery in order to overcome these challenges.</a:t>
            </a:r>
          </a:p>
        </p:txBody>
      </p:sp>
      <p:sp>
        <p:nvSpPr>
          <p:cNvPr id="4" name="Date Placeholder 3"/>
          <p:cNvSpPr>
            <a:spLocks noGrp="1"/>
          </p:cNvSpPr>
          <p:nvPr>
            <p:ph type="dt" sz="half" idx="10"/>
          </p:nvPr>
        </p:nvSpPr>
        <p:spPr/>
        <p:txBody>
          <a:bodyPr/>
          <a:lstStyle/>
          <a:p>
            <a:fld id="{37344EC7-8B36-4FE8-B080-26E3F9A54570}"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u="sng" dirty="0"/>
              <a:t>Illustration of Phases 5 and 6 </a:t>
            </a:r>
            <a:br>
              <a:rPr lang="en-US" sz="4000" u="sng" dirty="0"/>
            </a:br>
            <a:r>
              <a:rPr lang="en-US" sz="4000" u="sng" dirty="0"/>
              <a:t>of the Budget cycle contd.</a:t>
            </a:r>
            <a:endParaRPr lang="en-US" sz="4000" dirty="0"/>
          </a:p>
        </p:txBody>
      </p:sp>
      <p:sp>
        <p:nvSpPr>
          <p:cNvPr id="3" name="Content Placeholder 2"/>
          <p:cNvSpPr>
            <a:spLocks noGrp="1"/>
          </p:cNvSpPr>
          <p:nvPr>
            <p:ph idx="1"/>
          </p:nvPr>
        </p:nvSpPr>
        <p:spPr/>
        <p:txBody>
          <a:bodyPr>
            <a:normAutofit lnSpcReduction="10000"/>
          </a:bodyPr>
          <a:lstStyle/>
          <a:p>
            <a:pPr>
              <a:buNone/>
            </a:pPr>
            <a:r>
              <a:rPr lang="en-US" dirty="0"/>
              <a:t>Support initiatives (of the EU-DEVCO project) will focus on:</a:t>
            </a:r>
          </a:p>
          <a:p>
            <a:r>
              <a:rPr lang="en-US" dirty="0"/>
              <a:t>identification of beneficiaries, </a:t>
            </a:r>
          </a:p>
          <a:p>
            <a:r>
              <a:rPr lang="en-US" dirty="0"/>
              <a:t>registration, </a:t>
            </a:r>
          </a:p>
          <a:p>
            <a:r>
              <a:rPr lang="en-US" dirty="0"/>
              <a:t>payment, </a:t>
            </a:r>
          </a:p>
          <a:p>
            <a:r>
              <a:rPr lang="en-US" dirty="0"/>
              <a:t>monitoring and reporting. </a:t>
            </a:r>
          </a:p>
          <a:p>
            <a:pPr>
              <a:buNone/>
            </a:pPr>
            <a:r>
              <a:rPr lang="en-US" dirty="0"/>
              <a:t>The aim is to expand coverage and reduce exclusion errors, focusing also on improving the registration process, timely payment and real time monitoring of the child grant and the disability grant.</a:t>
            </a:r>
          </a:p>
          <a:p>
            <a:endParaRPr lang="en-US" dirty="0"/>
          </a:p>
        </p:txBody>
      </p:sp>
      <p:sp>
        <p:nvSpPr>
          <p:cNvPr id="4" name="Date Placeholder 3"/>
          <p:cNvSpPr>
            <a:spLocks noGrp="1"/>
          </p:cNvSpPr>
          <p:nvPr>
            <p:ph type="dt" sz="half" idx="10"/>
          </p:nvPr>
        </p:nvSpPr>
        <p:spPr/>
        <p:txBody>
          <a:bodyPr/>
          <a:lstStyle/>
          <a:p>
            <a:fld id="{6416C6D2-6C62-480D-AD01-945A4DE01BC9}"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u="sng" dirty="0"/>
              <a:t>Illustration of CSO/TU Entry points into Phases 5 and 6  of the Budget cycle</a:t>
            </a:r>
            <a:endParaRPr lang="en-US" sz="3200" dirty="0"/>
          </a:p>
        </p:txBody>
      </p:sp>
      <p:sp>
        <p:nvSpPr>
          <p:cNvPr id="3" name="Content Placeholder 2"/>
          <p:cNvSpPr>
            <a:spLocks noGrp="1"/>
          </p:cNvSpPr>
          <p:nvPr>
            <p:ph idx="1"/>
          </p:nvPr>
        </p:nvSpPr>
        <p:spPr/>
        <p:txBody>
          <a:bodyPr>
            <a:normAutofit lnSpcReduction="10000"/>
          </a:bodyPr>
          <a:lstStyle/>
          <a:p>
            <a:pPr>
              <a:buNone/>
            </a:pPr>
            <a:r>
              <a:rPr lang="en-US" sz="3600" dirty="0"/>
              <a:t>Working  alongside UNICEF and ILO to realize the project objectives (of the current EU-DEVCO project) could provide the CSO/Trade union network with entry points into discussions with the government in phases 5 and 6 of the PFM cycle, Implementation, and Monitoring &amp; Evaluation. </a:t>
            </a:r>
          </a:p>
          <a:p>
            <a:endParaRPr lang="en-US" dirty="0"/>
          </a:p>
        </p:txBody>
      </p:sp>
      <p:sp>
        <p:nvSpPr>
          <p:cNvPr id="4" name="Date Placeholder 3"/>
          <p:cNvSpPr>
            <a:spLocks noGrp="1"/>
          </p:cNvSpPr>
          <p:nvPr>
            <p:ph type="dt" sz="half" idx="10"/>
          </p:nvPr>
        </p:nvSpPr>
        <p:spPr/>
        <p:txBody>
          <a:bodyPr/>
          <a:lstStyle/>
          <a:p>
            <a:fld id="{F540B4C8-A7AD-4C0F-ABC4-AE1CB6758EBE}"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u="sng" dirty="0"/>
              <a:t>Illustration of CSO/TU Entry point into Phase 5 of the Budget cycle</a:t>
            </a:r>
            <a:endParaRPr lang="en-US" sz="4000" dirty="0"/>
          </a:p>
        </p:txBody>
      </p:sp>
      <p:sp>
        <p:nvSpPr>
          <p:cNvPr id="3" name="Content Placeholder 2"/>
          <p:cNvSpPr>
            <a:spLocks noGrp="1"/>
          </p:cNvSpPr>
          <p:nvPr>
            <p:ph idx="1"/>
          </p:nvPr>
        </p:nvSpPr>
        <p:spPr/>
        <p:txBody>
          <a:bodyPr>
            <a:normAutofit lnSpcReduction="10000"/>
          </a:bodyPr>
          <a:lstStyle/>
          <a:p>
            <a:r>
              <a:rPr lang="en-US" dirty="0"/>
              <a:t>Included in Implementation  are grievance-handling/redress mechanisms which are reportedly weak, and thus in need of strengthening. </a:t>
            </a:r>
          </a:p>
          <a:p>
            <a:r>
              <a:rPr lang="en-US" dirty="0"/>
              <a:t>CSOs/trade unions could advocate for strengthened grievance/redress mechanisms. </a:t>
            </a:r>
          </a:p>
          <a:p>
            <a:r>
              <a:rPr lang="en-US" dirty="0"/>
              <a:t>CSOs/TUs could use these mechanisms to support workers, families, vulnerable populations and other target groups within communities, to assess the coverage and quality of service delivery, and to bring issues for redress to the attention of the relevant agencies and service providers. </a:t>
            </a:r>
          </a:p>
          <a:p>
            <a:endParaRPr lang="en-US" dirty="0"/>
          </a:p>
        </p:txBody>
      </p:sp>
      <p:sp>
        <p:nvSpPr>
          <p:cNvPr id="4" name="Date Placeholder 3"/>
          <p:cNvSpPr>
            <a:spLocks noGrp="1"/>
          </p:cNvSpPr>
          <p:nvPr>
            <p:ph type="dt" sz="half" idx="10"/>
          </p:nvPr>
        </p:nvSpPr>
        <p:spPr/>
        <p:txBody>
          <a:bodyPr/>
          <a:lstStyle/>
          <a:p>
            <a:fld id="{7FA64272-DF3E-41AD-B9FB-E7FA75205669}"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u="sng" dirty="0"/>
              <a:t>Illustration of CSO/TU Entry point into Phase 6 of the Budget cycle</a:t>
            </a:r>
            <a:endParaRPr lang="en-US" sz="4000" dirty="0"/>
          </a:p>
        </p:txBody>
      </p:sp>
      <p:sp>
        <p:nvSpPr>
          <p:cNvPr id="3" name="Content Placeholder 2"/>
          <p:cNvSpPr>
            <a:spLocks noGrp="1"/>
          </p:cNvSpPr>
          <p:nvPr>
            <p:ph idx="1"/>
          </p:nvPr>
        </p:nvSpPr>
        <p:spPr/>
        <p:txBody>
          <a:bodyPr>
            <a:normAutofit fontScale="92500"/>
          </a:bodyPr>
          <a:lstStyle/>
          <a:p>
            <a:r>
              <a:rPr lang="en-US" sz="2400" dirty="0"/>
              <a:t>The Project Document for Senegal reports that UNICEF has supported the Ministry of Economic Planning and Cooperation in the creation of the Social Budget Monitoring Observatory (OSBS).</a:t>
            </a:r>
          </a:p>
          <a:p>
            <a:r>
              <a:rPr lang="en-US" sz="2400" dirty="0"/>
              <a:t>This activity is relevant to Phase 6, Monitoring and Evaluation.</a:t>
            </a:r>
          </a:p>
          <a:p>
            <a:r>
              <a:rPr lang="en-US" sz="2400" dirty="0"/>
              <a:t>The aim is to generate the evidence needed to advocate for an increased budget to the social sector, thus, also providing a feed-back loop to Phase 2, elaboration of sectoral budgets, for a subsequent budget cycle. </a:t>
            </a:r>
          </a:p>
          <a:p>
            <a:r>
              <a:rPr lang="en-US" sz="2400" dirty="0"/>
              <a:t>CSOs/Trade unions may wish to utilize existing monitoring mechanisms such a the OSBS to generate their own evidence for </a:t>
            </a:r>
            <a:r>
              <a:rPr lang="en-US" sz="2400" dirty="0" err="1"/>
              <a:t>avocacy</a:t>
            </a:r>
            <a:r>
              <a:rPr lang="en-US" sz="2400" dirty="0"/>
              <a:t> on financing of priority areas in social </a:t>
            </a:r>
            <a:r>
              <a:rPr lang="en-US" sz="2400" dirty="0" err="1"/>
              <a:t>potection</a:t>
            </a:r>
            <a:r>
              <a:rPr lang="en-US" sz="2400" dirty="0"/>
              <a:t>.</a:t>
            </a:r>
          </a:p>
          <a:p>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fld id="{5D5A5307-61CE-45E8-BC48-7854794CA109}"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Autofit/>
          </a:bodyPr>
          <a:lstStyle/>
          <a:p>
            <a:pPr algn="ctr"/>
            <a:r>
              <a:rPr lang="en-US" sz="4000" dirty="0"/>
              <a:t>Guide questions on Phases 5 and 6</a:t>
            </a:r>
            <a:br>
              <a:rPr lang="en-US" sz="4000" dirty="0"/>
            </a:br>
            <a:r>
              <a:rPr lang="en-US" sz="4000" dirty="0"/>
              <a:t> of the Budget cycle</a:t>
            </a:r>
          </a:p>
        </p:txBody>
      </p:sp>
      <p:sp>
        <p:nvSpPr>
          <p:cNvPr id="3" name="Content Placeholder 2"/>
          <p:cNvSpPr>
            <a:spLocks noGrp="1"/>
          </p:cNvSpPr>
          <p:nvPr>
            <p:ph idx="1"/>
          </p:nvPr>
        </p:nvSpPr>
        <p:spPr/>
        <p:txBody>
          <a:bodyPr>
            <a:normAutofit fontScale="62500" lnSpcReduction="20000"/>
          </a:bodyPr>
          <a:lstStyle/>
          <a:p>
            <a:r>
              <a:rPr lang="en-GB" sz="4600" b="1" i="1" dirty="0"/>
              <a:t>Has your CS/TU network engaged in monitoring of implementation of social protection programmes, for example regarding: </a:t>
            </a:r>
          </a:p>
          <a:p>
            <a:r>
              <a:rPr lang="en-GB" sz="4600" b="1" i="1" dirty="0"/>
              <a:t>adequacy of coverage, </a:t>
            </a:r>
          </a:p>
          <a:p>
            <a:r>
              <a:rPr lang="en-GB" sz="4600" b="1" i="1" dirty="0"/>
              <a:t>exclusion errors in registration, </a:t>
            </a:r>
          </a:p>
          <a:p>
            <a:r>
              <a:rPr lang="en-GB" sz="4600" b="1" i="1" dirty="0"/>
              <a:t>grievances among recipients and </a:t>
            </a:r>
          </a:p>
          <a:p>
            <a:r>
              <a:rPr lang="en-GB" sz="4600" b="1" i="1" dirty="0"/>
              <a:t>use of redress mechanisms? </a:t>
            </a:r>
          </a:p>
          <a:p>
            <a:pPr>
              <a:buNone/>
            </a:pPr>
            <a:r>
              <a:rPr lang="en-GB" sz="4600" dirty="0"/>
              <a:t>[Refer to the experience  of Nepal].</a:t>
            </a:r>
            <a:endParaRPr lang="en-US" sz="4600" dirty="0"/>
          </a:p>
          <a:p>
            <a:pPr>
              <a:buNone/>
            </a:pPr>
            <a:endParaRPr lang="en-GB" b="1" i="1" dirty="0"/>
          </a:p>
          <a:p>
            <a:pPr>
              <a:buNone/>
            </a:pPr>
            <a:r>
              <a:rPr lang="en-GB" dirty="0"/>
              <a:t> </a:t>
            </a:r>
            <a:endParaRPr lang="en-US" dirty="0"/>
          </a:p>
        </p:txBody>
      </p:sp>
      <p:sp>
        <p:nvSpPr>
          <p:cNvPr id="4" name="Date Placeholder 3"/>
          <p:cNvSpPr>
            <a:spLocks noGrp="1"/>
          </p:cNvSpPr>
          <p:nvPr>
            <p:ph type="dt" sz="half" idx="10"/>
          </p:nvPr>
        </p:nvSpPr>
        <p:spPr/>
        <p:txBody>
          <a:bodyPr/>
          <a:lstStyle/>
          <a:p>
            <a:fld id="{A95D5723-BD36-43CD-8D78-2BB05116F550}"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Guide question on Phase 6</a:t>
            </a:r>
            <a:br>
              <a:rPr lang="en-US" sz="4000" dirty="0"/>
            </a:br>
            <a:r>
              <a:rPr lang="en-US" sz="4000" dirty="0"/>
              <a:t> of the Budget cycle</a:t>
            </a:r>
          </a:p>
        </p:txBody>
      </p:sp>
      <p:sp>
        <p:nvSpPr>
          <p:cNvPr id="3" name="Content Placeholder 2"/>
          <p:cNvSpPr>
            <a:spLocks noGrp="1"/>
          </p:cNvSpPr>
          <p:nvPr>
            <p:ph idx="1"/>
          </p:nvPr>
        </p:nvSpPr>
        <p:spPr/>
        <p:txBody>
          <a:bodyPr>
            <a:normAutofit fontScale="92500" lnSpcReduction="20000"/>
          </a:bodyPr>
          <a:lstStyle/>
          <a:p>
            <a:r>
              <a:rPr lang="en-GB" sz="3200" b="1" i="1" dirty="0"/>
              <a:t>Do monitoring mechanisms exist for tracking beneficiaries' access to programmes and services in specific sectors? </a:t>
            </a:r>
          </a:p>
          <a:p>
            <a:r>
              <a:rPr lang="en-GB" sz="3200" b="1" i="1" dirty="0"/>
              <a:t>If yes, do your network members make use of them to assess quality and adequacy of service delivery, and to generate the evidence base for advocacy on social protection? </a:t>
            </a:r>
            <a:r>
              <a:rPr lang="en-GB" sz="3200" dirty="0"/>
              <a:t>  </a:t>
            </a:r>
          </a:p>
          <a:p>
            <a:pPr>
              <a:buNone/>
            </a:pPr>
            <a:r>
              <a:rPr lang="en-GB" sz="3200" dirty="0"/>
              <a:t>[Refer to the experience  of Senegal].</a:t>
            </a:r>
            <a:endParaRPr lang="en-US" sz="3200" dirty="0"/>
          </a:p>
          <a:p>
            <a:pPr>
              <a:buNone/>
            </a:pPr>
            <a:r>
              <a:rPr lang="en-GB" dirty="0"/>
              <a:t> </a:t>
            </a:r>
            <a:endParaRPr lang="en-US" dirty="0"/>
          </a:p>
          <a:p>
            <a:endParaRPr lang="en-US" dirty="0"/>
          </a:p>
        </p:txBody>
      </p:sp>
      <p:sp>
        <p:nvSpPr>
          <p:cNvPr id="4" name="Date Placeholder 3"/>
          <p:cNvSpPr>
            <a:spLocks noGrp="1"/>
          </p:cNvSpPr>
          <p:nvPr>
            <p:ph type="dt" sz="half" idx="10"/>
          </p:nvPr>
        </p:nvSpPr>
        <p:spPr/>
        <p:txBody>
          <a:bodyPr/>
          <a:lstStyle/>
          <a:p>
            <a:fld id="{579CA620-D37A-4E3A-A9A6-973E1FBADB85}"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noAutofit/>
          </a:bodyPr>
          <a:lstStyle/>
          <a:p>
            <a:pPr algn="ctr"/>
            <a:br>
              <a:rPr lang="en-US" sz="3600" dirty="0"/>
            </a:br>
            <a:r>
              <a:rPr lang="en-GB" sz="3600" b="1" dirty="0"/>
              <a:t> Achieving fiscal space to maintain and scale up social protection programmes</a:t>
            </a:r>
            <a:endParaRPr lang="en-US" sz="3600" dirty="0"/>
          </a:p>
        </p:txBody>
      </p:sp>
      <p:sp>
        <p:nvSpPr>
          <p:cNvPr id="3" name="Content Placeholder 2"/>
          <p:cNvSpPr>
            <a:spLocks noGrp="1"/>
          </p:cNvSpPr>
          <p:nvPr>
            <p:ph idx="1"/>
          </p:nvPr>
        </p:nvSpPr>
        <p:spPr/>
        <p:txBody>
          <a:bodyPr>
            <a:normAutofit/>
          </a:bodyPr>
          <a:lstStyle/>
          <a:p>
            <a:r>
              <a:rPr lang="en-GB" sz="2800" u="sng" dirty="0"/>
              <a:t>Fiscal space</a:t>
            </a:r>
            <a:r>
              <a:rPr lang="en-GB" sz="2800" dirty="0"/>
              <a:t> has been defined by the IMF as “the availability of budgetary room that allows a government to provide resources for the desired purpose without any prejudice to the sustainability of a government’s financial position.”</a:t>
            </a:r>
          </a:p>
          <a:p>
            <a:r>
              <a:rPr lang="en-GB" sz="2800" u="sng" dirty="0"/>
              <a:t>Expanding fiscal space</a:t>
            </a:r>
            <a:r>
              <a:rPr lang="en-GB" sz="2800" dirty="0"/>
              <a:t> for social protection is essentially about finding opportunities to mobilize additional revenue and to allocate additional funds to social protection expenditure.</a:t>
            </a:r>
            <a:endParaRPr lang="en-US" sz="2800" dirty="0"/>
          </a:p>
        </p:txBody>
      </p:sp>
      <p:sp>
        <p:nvSpPr>
          <p:cNvPr id="4" name="Date Placeholder 3"/>
          <p:cNvSpPr>
            <a:spLocks noGrp="1"/>
          </p:cNvSpPr>
          <p:nvPr>
            <p:ph type="dt" sz="half" idx="10"/>
          </p:nvPr>
        </p:nvSpPr>
        <p:spPr/>
        <p:txBody>
          <a:bodyPr/>
          <a:lstStyle/>
          <a:p>
            <a:fld id="{BC08B5FF-CB1A-4D1B-8713-5585CD5AF6BF}"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Understanding the concept of expanding fiscal space</a:t>
            </a:r>
          </a:p>
        </p:txBody>
      </p:sp>
      <p:sp>
        <p:nvSpPr>
          <p:cNvPr id="3" name="Content Placeholder 2"/>
          <p:cNvSpPr>
            <a:spLocks noGrp="1"/>
          </p:cNvSpPr>
          <p:nvPr>
            <p:ph idx="1"/>
          </p:nvPr>
        </p:nvSpPr>
        <p:spPr/>
        <p:txBody>
          <a:bodyPr>
            <a:normAutofit/>
          </a:bodyPr>
          <a:lstStyle/>
          <a:p>
            <a:r>
              <a:rPr lang="en-US" sz="2800" dirty="0"/>
              <a:t>It is important for CSOs/TUs  to understand the concept of </a:t>
            </a:r>
            <a:r>
              <a:rPr lang="en-US" sz="2800" u="sng" dirty="0"/>
              <a:t>expanding fiscal space </a:t>
            </a:r>
            <a:r>
              <a:rPr lang="en-US" sz="2800" dirty="0"/>
              <a:t>. It is key to their advocacy strategies for increased financing of social protection. </a:t>
            </a:r>
          </a:p>
          <a:p>
            <a:r>
              <a:rPr lang="en-US" sz="2800" dirty="0"/>
              <a:t>In this regard, they must develop the arguments to back their calls for governments to fulfill their human rights obligations and their </a:t>
            </a:r>
            <a:r>
              <a:rPr lang="en-GB" sz="2800" dirty="0"/>
              <a:t>commitment to achieve the Sustainable Development Goals(SDGs).</a:t>
            </a:r>
            <a:endParaRPr lang="en-US" sz="2800" dirty="0"/>
          </a:p>
        </p:txBody>
      </p:sp>
      <p:sp>
        <p:nvSpPr>
          <p:cNvPr id="4" name="Date Placeholder 3"/>
          <p:cNvSpPr>
            <a:spLocks noGrp="1"/>
          </p:cNvSpPr>
          <p:nvPr>
            <p:ph type="dt" sz="half" idx="10"/>
          </p:nvPr>
        </p:nvSpPr>
        <p:spPr/>
        <p:txBody>
          <a:bodyPr/>
          <a:lstStyle/>
          <a:p>
            <a:fld id="{F880B4EC-2ADE-450B-83D4-AE724F7D627C}"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Expanding fiscal space – the antidote </a:t>
            </a:r>
            <a:br>
              <a:rPr lang="en-US" sz="4000" dirty="0"/>
            </a:br>
            <a:r>
              <a:rPr lang="en-US" sz="4000" dirty="0"/>
              <a:t>to fiscal consolidation</a:t>
            </a:r>
          </a:p>
        </p:txBody>
      </p:sp>
      <p:sp>
        <p:nvSpPr>
          <p:cNvPr id="3" name="Content Placeholder 2"/>
          <p:cNvSpPr>
            <a:spLocks noGrp="1"/>
          </p:cNvSpPr>
          <p:nvPr>
            <p:ph idx="1"/>
          </p:nvPr>
        </p:nvSpPr>
        <p:spPr/>
        <p:txBody>
          <a:bodyPr>
            <a:normAutofit/>
          </a:bodyPr>
          <a:lstStyle/>
          <a:p>
            <a:r>
              <a:rPr lang="en-GB" sz="2900" dirty="0"/>
              <a:t>CSOs/TUs must insist that their governments make every effort to ensure that social protection programmes are maintained, despite economic downturns in times of crisis. </a:t>
            </a:r>
          </a:p>
          <a:p>
            <a:r>
              <a:rPr lang="en-GB" sz="2900" dirty="0"/>
              <a:t>Governments should not cut back on pre-planned social protection expenditure in the name of austerity or </a:t>
            </a:r>
            <a:r>
              <a:rPr lang="en-GB" sz="2900" u="sng" dirty="0"/>
              <a:t>fiscal consolidation</a:t>
            </a:r>
            <a:r>
              <a:rPr lang="en-GB" sz="2900" dirty="0"/>
              <a:t>. Rather, they should explore options for expanding fiscal space. </a:t>
            </a:r>
            <a:endParaRPr lang="en-US" sz="2900" dirty="0"/>
          </a:p>
        </p:txBody>
      </p:sp>
      <p:sp>
        <p:nvSpPr>
          <p:cNvPr id="4" name="Date Placeholder 3"/>
          <p:cNvSpPr>
            <a:spLocks noGrp="1"/>
          </p:cNvSpPr>
          <p:nvPr>
            <p:ph type="dt" sz="half" idx="10"/>
          </p:nvPr>
        </p:nvSpPr>
        <p:spPr/>
        <p:txBody>
          <a:bodyPr/>
          <a:lstStyle/>
          <a:p>
            <a:fld id="{4BBB9BB1-69DF-4CE8-8520-9D0B8B4E90DC}"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Crucial Role of Civil Society and Trade Union Advocates</a:t>
            </a:r>
          </a:p>
        </p:txBody>
      </p:sp>
      <p:sp>
        <p:nvSpPr>
          <p:cNvPr id="6" name="Content Placeholder 5"/>
          <p:cNvSpPr>
            <a:spLocks noGrp="1"/>
          </p:cNvSpPr>
          <p:nvPr>
            <p:ph idx="1"/>
          </p:nvPr>
        </p:nvSpPr>
        <p:spPr/>
        <p:txBody>
          <a:bodyPr>
            <a:normAutofit/>
          </a:bodyPr>
          <a:lstStyle/>
          <a:p>
            <a:r>
              <a:rPr lang="en-US" sz="3600" dirty="0"/>
              <a:t>They must remind their governments that social protection is central to the realization of </a:t>
            </a:r>
            <a:r>
              <a:rPr lang="en-GB" sz="3600" dirty="0"/>
              <a:t>important national economic and social goals: economic growth, sustainable development, decent livelihoods and wellbeing for national populations.</a:t>
            </a:r>
            <a:endParaRPr lang="en-US" sz="3600" dirty="0"/>
          </a:p>
        </p:txBody>
      </p:sp>
      <p:sp>
        <p:nvSpPr>
          <p:cNvPr id="4" name="Date Placeholder 3"/>
          <p:cNvSpPr>
            <a:spLocks noGrp="1"/>
          </p:cNvSpPr>
          <p:nvPr>
            <p:ph type="dt" sz="half" idx="10"/>
          </p:nvPr>
        </p:nvSpPr>
        <p:spPr/>
        <p:txBody>
          <a:bodyPr/>
          <a:lstStyle/>
          <a:p>
            <a:fld id="{9E316AE5-90B1-47DD-B236-BEF04A5A8BB8}" type="datetime1">
              <a:rPr lang="en-US" smtClean="0"/>
              <a:t>4/8/2021</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a:p>
        </p:txBody>
      </p:sp>
      <p:sp>
        <p:nvSpPr>
          <p:cNvPr id="8" name="Footer Placeholder 7"/>
          <p:cNvSpPr>
            <a:spLocks noGrp="1"/>
          </p:cNvSpPr>
          <p:nvPr>
            <p:ph type="ftr" sz="quarter" idx="11"/>
          </p:nvPr>
        </p:nvSpPr>
        <p:spPr/>
        <p:txBody>
          <a:bodyPr/>
          <a:lstStyle/>
          <a:p>
            <a:r>
              <a:rPr lang="en-US"/>
              <a:t>GCSPF-1</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What is Fiscal Consolidation?</a:t>
            </a:r>
          </a:p>
        </p:txBody>
      </p:sp>
      <p:sp>
        <p:nvSpPr>
          <p:cNvPr id="3" name="Content Placeholder 2"/>
          <p:cNvSpPr>
            <a:spLocks noGrp="1"/>
          </p:cNvSpPr>
          <p:nvPr>
            <p:ph idx="1"/>
          </p:nvPr>
        </p:nvSpPr>
        <p:spPr/>
        <p:txBody>
          <a:bodyPr/>
          <a:lstStyle/>
          <a:p>
            <a:r>
              <a:rPr lang="en-GB" u="sng" dirty="0"/>
              <a:t>Fiscal Consolidation</a:t>
            </a:r>
            <a:r>
              <a:rPr lang="en-GB" dirty="0"/>
              <a:t> refers to the set of austerity measures used by many governments to reduce budget deficits following times of crisis (economic downturns, natural disasters, public health crises such as the COVID-19 pandemic). </a:t>
            </a:r>
          </a:p>
          <a:p>
            <a:r>
              <a:rPr lang="en-GB" dirty="0"/>
              <a:t>Primarily, it involves cuts in public expenditure, in particular social expenditure (health, education, the wage bill, social protection).  </a:t>
            </a:r>
            <a:endParaRPr lang="en-US" dirty="0"/>
          </a:p>
          <a:p>
            <a:pPr>
              <a:buNone/>
            </a:pPr>
            <a:r>
              <a:rPr lang="en-US" dirty="0"/>
              <a:t>[Refer to the definition of “fiscal consolidation” in the accompanying Glossary of Terms]. </a:t>
            </a:r>
          </a:p>
        </p:txBody>
      </p:sp>
      <p:sp>
        <p:nvSpPr>
          <p:cNvPr id="4" name="Date Placeholder 3"/>
          <p:cNvSpPr>
            <a:spLocks noGrp="1"/>
          </p:cNvSpPr>
          <p:nvPr>
            <p:ph type="dt" sz="half" idx="10"/>
          </p:nvPr>
        </p:nvSpPr>
        <p:spPr/>
        <p:txBody>
          <a:bodyPr/>
          <a:lstStyle/>
          <a:p>
            <a:fld id="{4941D66A-39BD-4A1A-83D1-33A70B816B8B}"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3505200" cy="1371602"/>
          </a:xfrm>
        </p:spPr>
        <p:txBody>
          <a:bodyPr/>
          <a:lstStyle/>
          <a:p>
            <a:pPr algn="ctr"/>
            <a:r>
              <a:rPr lang="en-US" sz="2400" dirty="0"/>
              <a:t>Illustration of CSO/TU engagement in initiatives to expand fiscal space</a:t>
            </a:r>
          </a:p>
        </p:txBody>
      </p:sp>
      <p:sp>
        <p:nvSpPr>
          <p:cNvPr id="3" name="Text Placeholder 2"/>
          <p:cNvSpPr>
            <a:spLocks noGrp="1"/>
          </p:cNvSpPr>
          <p:nvPr>
            <p:ph type="body" idx="2"/>
          </p:nvPr>
        </p:nvSpPr>
        <p:spPr>
          <a:xfrm>
            <a:off x="228600" y="1676400"/>
            <a:ext cx="3505200" cy="4572000"/>
          </a:xfrm>
        </p:spPr>
        <p:txBody>
          <a:bodyPr>
            <a:normAutofit fontScale="92500"/>
          </a:bodyPr>
          <a:lstStyle/>
          <a:p>
            <a:r>
              <a:rPr lang="en-US" sz="2400" dirty="0"/>
              <a:t>The CSO/trade union network in Cambodia plans to engage in dialogue with relevant government bodies to explore the question of expanding fiscal space for increased social protection coverage for informal economy workers under the NSPPF (National Social Protection Policy Framework).</a:t>
            </a:r>
          </a:p>
          <a:p>
            <a:endParaRPr lang="en-US" dirty="0"/>
          </a:p>
        </p:txBody>
      </p:sp>
      <p:pic>
        <p:nvPicPr>
          <p:cNvPr id="5" name="Content Placeholder 4" descr="Flag Cambodia-tn_cb-flag.gif"/>
          <p:cNvPicPr>
            <a:picLocks noGrp="1" noChangeAspect="1"/>
          </p:cNvPicPr>
          <p:nvPr>
            <p:ph sz="half" idx="1"/>
          </p:nvPr>
        </p:nvPicPr>
        <p:blipFill>
          <a:blip r:embed="rId2" cstate="print"/>
          <a:stretch>
            <a:fillRect/>
          </a:stretch>
        </p:blipFill>
        <p:spPr>
          <a:xfrm>
            <a:off x="3886200" y="1295400"/>
            <a:ext cx="5105400" cy="3657600"/>
          </a:xfrm>
        </p:spPr>
      </p:pic>
      <p:sp>
        <p:nvSpPr>
          <p:cNvPr id="6" name="Date Placeholder 5"/>
          <p:cNvSpPr>
            <a:spLocks noGrp="1"/>
          </p:cNvSpPr>
          <p:nvPr>
            <p:ph type="dt" sz="half" idx="10"/>
          </p:nvPr>
        </p:nvSpPr>
        <p:spPr/>
        <p:txBody>
          <a:bodyPr/>
          <a:lstStyle/>
          <a:p>
            <a:fld id="{B7370291-E71C-4A3C-A15A-4C6A9E2F7592}" type="datetime1">
              <a:rPr lang="en-US" smtClean="0"/>
              <a:t>4/8/2021</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41</a:t>
            </a:fld>
            <a:endParaRPr lang="en-US"/>
          </a:p>
        </p:txBody>
      </p:sp>
      <p:sp>
        <p:nvSpPr>
          <p:cNvPr id="8" name="Footer Placeholder 7"/>
          <p:cNvSpPr>
            <a:spLocks noGrp="1"/>
          </p:cNvSpPr>
          <p:nvPr>
            <p:ph type="ftr" sz="quarter" idx="11"/>
          </p:nvPr>
        </p:nvSpPr>
        <p:spPr/>
        <p:txBody>
          <a:bodyPr/>
          <a:lstStyle/>
          <a:p>
            <a:r>
              <a:rPr lang="en-US"/>
              <a:t>GCSPF-1</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CSO/TU initiative to expand </a:t>
            </a:r>
            <a:br>
              <a:rPr lang="en-US" sz="4000" dirty="0"/>
            </a:br>
            <a:r>
              <a:rPr lang="en-US" sz="4000" dirty="0"/>
              <a:t>fiscal space contd.</a:t>
            </a:r>
          </a:p>
        </p:txBody>
      </p:sp>
      <p:sp>
        <p:nvSpPr>
          <p:cNvPr id="3" name="Content Placeholder 2"/>
          <p:cNvSpPr>
            <a:spLocks noGrp="1"/>
          </p:cNvSpPr>
          <p:nvPr>
            <p:ph idx="1"/>
          </p:nvPr>
        </p:nvSpPr>
        <p:spPr/>
        <p:txBody>
          <a:bodyPr>
            <a:normAutofit fontScale="92500" lnSpcReduction="10000"/>
          </a:bodyPr>
          <a:lstStyle/>
          <a:p>
            <a:endParaRPr lang="en-US" dirty="0"/>
          </a:p>
          <a:p>
            <a:r>
              <a:rPr lang="en-US" sz="2700" dirty="0"/>
              <a:t>In the context of this initiative, a particular emphasis will be placed on women workers. </a:t>
            </a:r>
          </a:p>
          <a:p>
            <a:r>
              <a:rPr lang="en-US" sz="2700" dirty="0"/>
              <a:t>On the revenue side, the capacity of informal economy workers to contribute to the social insurance scheme will be explored by means of a survey.</a:t>
            </a:r>
          </a:p>
          <a:p>
            <a:r>
              <a:rPr lang="en-US" sz="2700" dirty="0"/>
              <a:t>This activity of the CSO/TU network in Cambodia  is relevant to overall policy formulation, in particular fiscal policy.</a:t>
            </a:r>
          </a:p>
          <a:p>
            <a:r>
              <a:rPr lang="en-US" sz="2700" dirty="0"/>
              <a:t> It can therefore be used as a relevant entry point into Phase 1 of an upcoming budgetary cycle.</a:t>
            </a:r>
          </a:p>
        </p:txBody>
      </p:sp>
      <p:sp>
        <p:nvSpPr>
          <p:cNvPr id="4" name="Date Placeholder 3"/>
          <p:cNvSpPr>
            <a:spLocks noGrp="1"/>
          </p:cNvSpPr>
          <p:nvPr>
            <p:ph type="dt" sz="half" idx="10"/>
          </p:nvPr>
        </p:nvSpPr>
        <p:spPr/>
        <p:txBody>
          <a:bodyPr/>
          <a:lstStyle/>
          <a:p>
            <a:fld id="{F7F789A8-FA6E-4A9F-8E55-6CFF18889827}"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42</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Guide question on </a:t>
            </a:r>
            <a:r>
              <a:rPr lang="en-GB" sz="4000" dirty="0"/>
              <a:t>strategies </a:t>
            </a:r>
            <a:br>
              <a:rPr lang="en-GB" sz="4000" dirty="0"/>
            </a:br>
            <a:r>
              <a:rPr lang="en-GB" sz="4000" dirty="0"/>
              <a:t>to expand fiscal space</a:t>
            </a:r>
            <a:endParaRPr lang="en-US" sz="4000" dirty="0"/>
          </a:p>
        </p:txBody>
      </p:sp>
      <p:sp>
        <p:nvSpPr>
          <p:cNvPr id="3" name="Content Placeholder 2"/>
          <p:cNvSpPr>
            <a:spLocks noGrp="1"/>
          </p:cNvSpPr>
          <p:nvPr>
            <p:ph idx="1"/>
          </p:nvPr>
        </p:nvSpPr>
        <p:spPr/>
        <p:txBody>
          <a:bodyPr>
            <a:normAutofit/>
          </a:bodyPr>
          <a:lstStyle/>
          <a:p>
            <a:pPr>
              <a:buNone/>
            </a:pPr>
            <a:r>
              <a:rPr lang="en-GB" sz="3400" b="1" i="1" dirty="0"/>
              <a:t>Has your CS/TU network been involved in policy dialogue with your government on the question of expanding fiscal space to increase coverage of social protection programmes? </a:t>
            </a:r>
          </a:p>
          <a:p>
            <a:pPr>
              <a:buNone/>
            </a:pPr>
            <a:r>
              <a:rPr lang="en-GB" sz="3400" dirty="0"/>
              <a:t>[Refer to the experience of  Cambodia, Slides 41-42]</a:t>
            </a:r>
            <a:r>
              <a:rPr lang="en-GB" sz="3400" b="1" i="1" dirty="0"/>
              <a:t>.</a:t>
            </a:r>
            <a:endParaRPr lang="en-US" sz="3400" dirty="0"/>
          </a:p>
        </p:txBody>
      </p:sp>
      <p:sp>
        <p:nvSpPr>
          <p:cNvPr id="4" name="Date Placeholder 3"/>
          <p:cNvSpPr>
            <a:spLocks noGrp="1"/>
          </p:cNvSpPr>
          <p:nvPr>
            <p:ph type="dt" sz="half" idx="10"/>
          </p:nvPr>
        </p:nvSpPr>
        <p:spPr/>
        <p:txBody>
          <a:bodyPr/>
          <a:lstStyle/>
          <a:p>
            <a:fld id="{B2415A4E-A6CD-4D58-99CE-346A66B7AE42}"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43</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Essential Principles of </a:t>
            </a:r>
            <a:br>
              <a:rPr lang="en-US" sz="4000" dirty="0"/>
            </a:br>
            <a:r>
              <a:rPr lang="en-US" sz="4000" dirty="0"/>
              <a:t>Public Finance Management (PFM)</a:t>
            </a:r>
          </a:p>
        </p:txBody>
      </p:sp>
      <p:sp>
        <p:nvSpPr>
          <p:cNvPr id="3" name="Content Placeholder 2"/>
          <p:cNvSpPr>
            <a:spLocks noGrp="1"/>
          </p:cNvSpPr>
          <p:nvPr>
            <p:ph idx="1"/>
          </p:nvPr>
        </p:nvSpPr>
        <p:spPr/>
        <p:txBody>
          <a:bodyPr>
            <a:normAutofit lnSpcReduction="10000"/>
          </a:bodyPr>
          <a:lstStyle/>
          <a:p>
            <a:pPr>
              <a:buNone/>
            </a:pPr>
            <a:r>
              <a:rPr lang="en-GB" sz="2400" dirty="0"/>
              <a:t>A well-functioning PFM system should be informed by the following 9 principles:</a:t>
            </a:r>
          </a:p>
          <a:p>
            <a:pPr marL="514350" indent="-514350">
              <a:buAutoNum type="arabicPeriod"/>
            </a:pPr>
            <a:r>
              <a:rPr lang="en-GB" sz="2400" dirty="0"/>
              <a:t>Budgets should be managed within clear, credible and predictable limits to ensure a sustainable fiscal policy. The maintenance of fiscal discipline is an important objective of a PFM system. It should ensure that levels of tax collection and public spending are consistent with targets for the fiscal deficit and avoiding unsustainable levels of public borrowing.</a:t>
            </a:r>
          </a:p>
          <a:p>
            <a:pPr marL="514350" indent="-514350">
              <a:buNone/>
            </a:pPr>
            <a:r>
              <a:rPr lang="en-GB" sz="2400" dirty="0"/>
              <a:t>2. Budgets should be closely aligned with the medium-term strategic priorities of government, responding to national development objectives for all citizens</a:t>
            </a:r>
          </a:p>
          <a:p>
            <a:pPr marL="514350" indent="-514350">
              <a:buAutoNum type="arabicPeriod"/>
            </a:pPr>
            <a:endParaRPr lang="en-US" dirty="0"/>
          </a:p>
        </p:txBody>
      </p:sp>
      <p:sp>
        <p:nvSpPr>
          <p:cNvPr id="4" name="Date Placeholder 3"/>
          <p:cNvSpPr>
            <a:spLocks noGrp="1"/>
          </p:cNvSpPr>
          <p:nvPr>
            <p:ph type="dt" sz="half" idx="10"/>
          </p:nvPr>
        </p:nvSpPr>
        <p:spPr/>
        <p:txBody>
          <a:bodyPr/>
          <a:lstStyle/>
          <a:p>
            <a:fld id="{C24571FD-1169-441C-8D62-F3FC1D1D6930}"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Essential Principles of PFM contd.</a:t>
            </a:r>
          </a:p>
        </p:txBody>
      </p:sp>
      <p:sp>
        <p:nvSpPr>
          <p:cNvPr id="3" name="Content Placeholder 2"/>
          <p:cNvSpPr>
            <a:spLocks noGrp="1"/>
          </p:cNvSpPr>
          <p:nvPr>
            <p:ph idx="1"/>
          </p:nvPr>
        </p:nvSpPr>
        <p:spPr/>
        <p:txBody>
          <a:bodyPr/>
          <a:lstStyle/>
          <a:p>
            <a:pPr>
              <a:buNone/>
            </a:pPr>
            <a:r>
              <a:rPr lang="en-US" dirty="0"/>
              <a:t>3. </a:t>
            </a:r>
            <a:r>
              <a:rPr lang="en-GB" dirty="0"/>
              <a:t>Budget documents and data should be open, transparent and accessible. The budget cycle should follow due process, applying checks and balances as an accountability mechanism.  </a:t>
            </a:r>
            <a:endParaRPr lang="en-US" dirty="0"/>
          </a:p>
          <a:p>
            <a:pPr>
              <a:buNone/>
            </a:pPr>
            <a:r>
              <a:rPr lang="en-GB" dirty="0"/>
              <a:t>4. Debate on budgetary choices should be inclusive, participative and realistic .</a:t>
            </a:r>
            <a:endParaRPr lang="en-US" dirty="0"/>
          </a:p>
          <a:p>
            <a:pPr>
              <a:buNone/>
            </a:pPr>
            <a:r>
              <a:rPr lang="en-GB" dirty="0"/>
              <a:t>5. Budgets should present a comprehensive, accurate and reliable account of the public finances .</a:t>
            </a:r>
            <a:endParaRPr lang="en-US" dirty="0"/>
          </a:p>
          <a:p>
            <a:pPr>
              <a:buNone/>
            </a:pPr>
            <a:r>
              <a:rPr lang="en-GB" dirty="0"/>
              <a:t>6. Budget execution should be actively planned, managed and monitored.</a:t>
            </a:r>
            <a:endParaRPr lang="en-US" dirty="0"/>
          </a:p>
          <a:p>
            <a:pPr>
              <a:buNone/>
            </a:pPr>
            <a:endParaRPr lang="en-US" dirty="0"/>
          </a:p>
        </p:txBody>
      </p:sp>
      <p:sp>
        <p:nvSpPr>
          <p:cNvPr id="4" name="Date Placeholder 3"/>
          <p:cNvSpPr>
            <a:spLocks noGrp="1"/>
          </p:cNvSpPr>
          <p:nvPr>
            <p:ph type="dt" sz="half" idx="10"/>
          </p:nvPr>
        </p:nvSpPr>
        <p:spPr/>
        <p:txBody>
          <a:bodyPr/>
          <a:lstStyle/>
          <a:p>
            <a:fld id="{1B1DE01A-A2CD-4840-8695-B245509D086D}"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Essential Principles of PFM contd.</a:t>
            </a:r>
          </a:p>
        </p:txBody>
      </p:sp>
      <p:sp>
        <p:nvSpPr>
          <p:cNvPr id="3" name="Content Placeholder 2"/>
          <p:cNvSpPr>
            <a:spLocks noGrp="1"/>
          </p:cNvSpPr>
          <p:nvPr>
            <p:ph idx="1"/>
          </p:nvPr>
        </p:nvSpPr>
        <p:spPr/>
        <p:txBody>
          <a:bodyPr/>
          <a:lstStyle/>
          <a:p>
            <a:pPr>
              <a:buNone/>
            </a:pPr>
            <a:r>
              <a:rPr lang="en-US" dirty="0"/>
              <a:t>7.</a:t>
            </a:r>
            <a:r>
              <a:rPr lang="en-GB" dirty="0"/>
              <a:t> </a:t>
            </a:r>
            <a:r>
              <a:rPr lang="en-GB" sz="2800" dirty="0"/>
              <a:t>Performance, evaluation and “value for money” should be integral to the budget process.</a:t>
            </a:r>
          </a:p>
          <a:p>
            <a:pPr>
              <a:buNone/>
            </a:pPr>
            <a:r>
              <a:rPr lang="en-GB" sz="2800" dirty="0"/>
              <a:t>8. Longer-term sustainability and other fiscal risks should be identified, assessed and managed prudently </a:t>
            </a:r>
            <a:endParaRPr lang="en-US" sz="2800" dirty="0"/>
          </a:p>
          <a:p>
            <a:pPr>
              <a:buNone/>
            </a:pPr>
            <a:r>
              <a:rPr lang="en-GB" sz="2800" dirty="0"/>
              <a:t>9. The integrity and quality of budgetary forecasts, fiscal plans and budgetary implementation should be promoted through rigorous quality assurance including independent audit</a:t>
            </a:r>
            <a:endParaRPr lang="en-US" sz="2800" dirty="0"/>
          </a:p>
        </p:txBody>
      </p:sp>
      <p:sp>
        <p:nvSpPr>
          <p:cNvPr id="4" name="Date Placeholder 3"/>
          <p:cNvSpPr>
            <a:spLocks noGrp="1"/>
          </p:cNvSpPr>
          <p:nvPr>
            <p:ph type="dt" sz="half" idx="10"/>
          </p:nvPr>
        </p:nvSpPr>
        <p:spPr/>
        <p:txBody>
          <a:bodyPr/>
          <a:lstStyle/>
          <a:p>
            <a:fld id="{FB7FC851-FBF2-48F0-85F8-C974B2816F60}"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t>Benefits of good public finance management for social protection</a:t>
            </a:r>
          </a:p>
        </p:txBody>
      </p:sp>
      <p:sp>
        <p:nvSpPr>
          <p:cNvPr id="3" name="Content Placeholder 2"/>
          <p:cNvSpPr>
            <a:spLocks noGrp="1"/>
          </p:cNvSpPr>
          <p:nvPr>
            <p:ph idx="1"/>
          </p:nvPr>
        </p:nvSpPr>
        <p:spPr/>
        <p:txBody>
          <a:bodyPr/>
          <a:lstStyle/>
          <a:p>
            <a:r>
              <a:rPr lang="en-US" dirty="0"/>
              <a:t>While  engaging with governments and institutional partners on specific areas of social protection, it is important to keep these overall principles in mind, with a view to assessing PFM performance in relation to social protection.</a:t>
            </a:r>
          </a:p>
          <a:p>
            <a:r>
              <a:rPr lang="en-US" dirty="0"/>
              <a:t>Social protection systems underpinned by good public finance management can help ensure predictable budget allocations, timely budget execution, better financial accountability and transparency. </a:t>
            </a:r>
          </a:p>
        </p:txBody>
      </p:sp>
      <p:sp>
        <p:nvSpPr>
          <p:cNvPr id="4" name="Date Placeholder 3"/>
          <p:cNvSpPr>
            <a:spLocks noGrp="1"/>
          </p:cNvSpPr>
          <p:nvPr>
            <p:ph type="dt" sz="half" idx="10"/>
          </p:nvPr>
        </p:nvSpPr>
        <p:spPr/>
        <p:txBody>
          <a:bodyPr/>
          <a:lstStyle/>
          <a:p>
            <a:fld id="{635EFDEF-298A-4F4D-A74F-9F9C927ED4AE}"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47</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Monitoring and Evaluation (M&amp;E)</a:t>
            </a:r>
          </a:p>
        </p:txBody>
      </p:sp>
      <p:sp>
        <p:nvSpPr>
          <p:cNvPr id="3" name="Content Placeholder 2"/>
          <p:cNvSpPr>
            <a:spLocks noGrp="1"/>
          </p:cNvSpPr>
          <p:nvPr>
            <p:ph idx="1"/>
          </p:nvPr>
        </p:nvSpPr>
        <p:spPr/>
        <p:txBody>
          <a:bodyPr>
            <a:normAutofit fontScale="92500" lnSpcReduction="10000"/>
          </a:bodyPr>
          <a:lstStyle/>
          <a:p>
            <a:r>
              <a:rPr lang="en-GB" u="sng" dirty="0"/>
              <a:t>Monitoring and Evaluation (M&amp;E)</a:t>
            </a:r>
            <a:r>
              <a:rPr lang="en-GB" dirty="0"/>
              <a:t> of implementation constitutes a critical phase in the budgetary cycle.</a:t>
            </a:r>
          </a:p>
          <a:p>
            <a:r>
              <a:rPr lang="en-GB" dirty="0"/>
              <a:t>Applied to social protection programmes, it helps to reveal:</a:t>
            </a:r>
          </a:p>
          <a:p>
            <a:pPr>
              <a:buFont typeface="Wingdings" pitchFamily="2" charset="2"/>
              <a:buChar char="v"/>
            </a:pPr>
            <a:r>
              <a:rPr lang="en-GB" dirty="0"/>
              <a:t>the strengths and weaknesses of the social protection system, </a:t>
            </a:r>
          </a:p>
          <a:p>
            <a:pPr>
              <a:buFont typeface="Wingdings" pitchFamily="2" charset="2"/>
              <a:buChar char="v"/>
            </a:pPr>
            <a:r>
              <a:rPr lang="en-GB" dirty="0"/>
              <a:t>the funding shortfalls and coverage gaps, </a:t>
            </a:r>
          </a:p>
          <a:p>
            <a:pPr>
              <a:buFont typeface="Wingdings" pitchFamily="2" charset="2"/>
              <a:buChar char="v"/>
            </a:pPr>
            <a:r>
              <a:rPr lang="en-GB" dirty="0"/>
              <a:t>the level of effectiveness and efficiency of social delivery,</a:t>
            </a:r>
          </a:p>
          <a:p>
            <a:pPr>
              <a:buFont typeface="Wingdings" pitchFamily="2" charset="2"/>
              <a:buChar char="v"/>
            </a:pPr>
            <a:r>
              <a:rPr lang="en-GB" dirty="0"/>
              <a:t> the adequacy of benefits to end-users, </a:t>
            </a:r>
          </a:p>
          <a:p>
            <a:pPr>
              <a:buFont typeface="Wingdings" pitchFamily="2" charset="2"/>
              <a:buChar char="v"/>
            </a:pPr>
            <a:r>
              <a:rPr lang="en-GB" dirty="0"/>
              <a:t>the effectiveness of strategies along the cycle from policy formulation through revenue raising, expenditure allocations, and service delivery.</a:t>
            </a:r>
            <a:endParaRPr lang="en-US" dirty="0"/>
          </a:p>
        </p:txBody>
      </p:sp>
      <p:sp>
        <p:nvSpPr>
          <p:cNvPr id="4" name="Date Placeholder 3"/>
          <p:cNvSpPr>
            <a:spLocks noGrp="1"/>
          </p:cNvSpPr>
          <p:nvPr>
            <p:ph type="dt" sz="half" idx="10"/>
          </p:nvPr>
        </p:nvSpPr>
        <p:spPr/>
        <p:txBody>
          <a:bodyPr/>
          <a:lstStyle/>
          <a:p>
            <a:fld id="{A701AB4B-371F-4C1A-AC5B-7863B99BDB10}"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Importance of CSO/TU </a:t>
            </a:r>
            <a:br>
              <a:rPr lang="en-US" sz="4000" dirty="0"/>
            </a:br>
            <a:r>
              <a:rPr lang="en-US" sz="4000" dirty="0"/>
              <a:t>engagement in M&amp;E</a:t>
            </a:r>
          </a:p>
        </p:txBody>
      </p:sp>
      <p:sp>
        <p:nvSpPr>
          <p:cNvPr id="3" name="Content Placeholder 2"/>
          <p:cNvSpPr>
            <a:spLocks noGrp="1"/>
          </p:cNvSpPr>
          <p:nvPr>
            <p:ph idx="1"/>
          </p:nvPr>
        </p:nvSpPr>
        <p:spPr/>
        <p:txBody>
          <a:bodyPr/>
          <a:lstStyle/>
          <a:p>
            <a:r>
              <a:rPr lang="en-US" sz="3200" dirty="0"/>
              <a:t>A good M&amp;E system can serve, </a:t>
            </a:r>
            <a:r>
              <a:rPr lang="en-GB" sz="3200" dirty="0"/>
              <a:t>progressively, to build up the evidence base for comprehensive programmes that deliver quality services to identified priority sectors. </a:t>
            </a:r>
          </a:p>
          <a:p>
            <a:r>
              <a:rPr lang="en-GB" sz="3200" dirty="0"/>
              <a:t>Multi-stakeholder dialogue should be a key component of this phase, and CSOs/trade unions have an important role to play in this regard.</a:t>
            </a:r>
            <a:endParaRPr lang="en-US" sz="3200" dirty="0"/>
          </a:p>
          <a:p>
            <a:endParaRPr lang="en-US" dirty="0"/>
          </a:p>
        </p:txBody>
      </p:sp>
      <p:sp>
        <p:nvSpPr>
          <p:cNvPr id="4" name="Date Placeholder 3"/>
          <p:cNvSpPr>
            <a:spLocks noGrp="1"/>
          </p:cNvSpPr>
          <p:nvPr>
            <p:ph type="dt" sz="half" idx="10"/>
          </p:nvPr>
        </p:nvSpPr>
        <p:spPr/>
        <p:txBody>
          <a:bodyPr/>
          <a:lstStyle/>
          <a:p>
            <a:fld id="{83387963-E9E4-4EC8-9E2A-7AF12FA0C561}"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49</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Training Session</a:t>
            </a:r>
          </a:p>
        </p:txBody>
      </p:sp>
      <p:sp>
        <p:nvSpPr>
          <p:cNvPr id="3" name="Content Placeholder 2"/>
          <p:cNvSpPr>
            <a:spLocks noGrp="1"/>
          </p:cNvSpPr>
          <p:nvPr>
            <p:ph idx="1"/>
          </p:nvPr>
        </p:nvSpPr>
        <p:spPr/>
        <p:txBody>
          <a:bodyPr>
            <a:normAutofit fontScale="92500"/>
          </a:bodyPr>
          <a:lstStyle/>
          <a:p>
            <a:r>
              <a:rPr lang="en-US" dirty="0"/>
              <a:t>To </a:t>
            </a:r>
            <a:r>
              <a:rPr lang="en-GB" dirty="0"/>
              <a:t>explore the basic concepts, processes and tools that underpin public finance management. </a:t>
            </a:r>
          </a:p>
          <a:p>
            <a:r>
              <a:rPr lang="en-GB" dirty="0"/>
              <a:t>Through presentations and interactive discussion, to demonstrate their relevance for the strengthening of social protection systems, and for the progressive universalizing of social protection regimes.</a:t>
            </a:r>
            <a:endParaRPr lang="en-US" dirty="0"/>
          </a:p>
          <a:p>
            <a:r>
              <a:rPr lang="en-GB" dirty="0"/>
              <a:t>Training sessions will be conducted virtually, at country level, in the four participating countries of the GCSPF EU-DEVCO project: </a:t>
            </a:r>
            <a:r>
              <a:rPr lang="en-GB" i="1" dirty="0"/>
              <a:t>Improving Synergies between Social Protection and Public Finance Management</a:t>
            </a:r>
            <a:r>
              <a:rPr lang="en-GB" dirty="0"/>
              <a:t>, namely: Cambodia, Nepal, Senegal, and Uganda.</a:t>
            </a:r>
            <a:endParaRPr lang="en-US" dirty="0"/>
          </a:p>
        </p:txBody>
      </p:sp>
      <p:sp>
        <p:nvSpPr>
          <p:cNvPr id="4" name="Date Placeholder 3"/>
          <p:cNvSpPr>
            <a:spLocks noGrp="1"/>
          </p:cNvSpPr>
          <p:nvPr>
            <p:ph type="dt" sz="half" idx="10"/>
          </p:nvPr>
        </p:nvSpPr>
        <p:spPr/>
        <p:txBody>
          <a:bodyPr/>
          <a:lstStyle/>
          <a:p>
            <a:fld id="{8B69383F-4869-4FA4-B190-2AB602D68D69}"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a:t>M&amp;E and the “PEFA” Framework (Public Expenditure and Financial Accountability)</a:t>
            </a:r>
            <a:endParaRPr lang="en-US" sz="3600" dirty="0"/>
          </a:p>
        </p:txBody>
      </p:sp>
      <p:sp>
        <p:nvSpPr>
          <p:cNvPr id="3" name="Content Placeholder 2"/>
          <p:cNvSpPr>
            <a:spLocks noGrp="1"/>
          </p:cNvSpPr>
          <p:nvPr>
            <p:ph idx="1"/>
          </p:nvPr>
        </p:nvSpPr>
        <p:spPr/>
        <p:txBody>
          <a:bodyPr/>
          <a:lstStyle/>
          <a:p>
            <a:r>
              <a:rPr lang="en-GB" dirty="0"/>
              <a:t>A standard methodology has been developed for M&amp;E, codified in the PEFA framework. </a:t>
            </a:r>
          </a:p>
          <a:p>
            <a:r>
              <a:rPr lang="en-GB" dirty="0"/>
              <a:t>PEFA uses quantitative indicators to measure performance, and addresses both financial management and social/developmental concerns.</a:t>
            </a:r>
          </a:p>
          <a:p>
            <a:r>
              <a:rPr lang="en-GB" dirty="0"/>
              <a:t> PEFA identifies seven broad categories of performance (pillars), broken down into 31 components of public financial management (performance indicators).</a:t>
            </a:r>
            <a:endParaRPr lang="en-US" dirty="0"/>
          </a:p>
        </p:txBody>
      </p:sp>
      <p:sp>
        <p:nvSpPr>
          <p:cNvPr id="4" name="Date Placeholder 3"/>
          <p:cNvSpPr>
            <a:spLocks noGrp="1"/>
          </p:cNvSpPr>
          <p:nvPr>
            <p:ph type="dt" sz="half" idx="10"/>
          </p:nvPr>
        </p:nvSpPr>
        <p:spPr/>
        <p:txBody>
          <a:bodyPr/>
          <a:lstStyle/>
          <a:p>
            <a:fld id="{16F0CC8D-C49D-4F41-A3DB-DF9ACE5873A7}"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t>The Seven Pillars of the PEFA Framework – Figure 2</a:t>
            </a:r>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2251304"/>
            <a:ext cx="8229600" cy="3757155"/>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652EC891-AF9A-42C9-8F81-0E3BC9CAD18C}"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PEFA Country Assessments</a:t>
            </a:r>
            <a:endParaRPr lang="en-US" dirty="0"/>
          </a:p>
        </p:txBody>
      </p:sp>
      <p:sp>
        <p:nvSpPr>
          <p:cNvPr id="3" name="Content Placeholder 2"/>
          <p:cNvSpPr>
            <a:spLocks noGrp="1"/>
          </p:cNvSpPr>
          <p:nvPr>
            <p:ph idx="1"/>
          </p:nvPr>
        </p:nvSpPr>
        <p:spPr/>
        <p:txBody>
          <a:bodyPr>
            <a:normAutofit lnSpcReduction="10000"/>
          </a:bodyPr>
          <a:lstStyle/>
          <a:p>
            <a:r>
              <a:rPr lang="en-GB" sz="3600" dirty="0"/>
              <a:t>PEFA assessments are done periodically, on a country by county basis. </a:t>
            </a:r>
          </a:p>
          <a:p>
            <a:r>
              <a:rPr lang="en-GB" sz="3600" dirty="0"/>
              <a:t>CSO/Trade union researchers and advocates can make use of these country assessments for their own analyses, M&amp;E studies and advocacy activities.  </a:t>
            </a:r>
            <a:endParaRPr lang="en-US" sz="3600" dirty="0"/>
          </a:p>
          <a:p>
            <a:endParaRPr lang="en-US" dirty="0"/>
          </a:p>
          <a:p>
            <a:endParaRPr lang="en-US" dirty="0"/>
          </a:p>
        </p:txBody>
      </p:sp>
      <p:sp>
        <p:nvSpPr>
          <p:cNvPr id="4" name="Date Placeholder 3"/>
          <p:cNvSpPr>
            <a:spLocks noGrp="1"/>
          </p:cNvSpPr>
          <p:nvPr>
            <p:ph type="dt" sz="half" idx="10"/>
          </p:nvPr>
        </p:nvSpPr>
        <p:spPr/>
        <p:txBody>
          <a:bodyPr/>
          <a:lstStyle/>
          <a:p>
            <a:fld id="{5655AC16-F3C8-4FD9-9957-FBBF98A8F0CB}"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52</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Main Components of the</a:t>
            </a:r>
            <a:br>
              <a:rPr lang="en-US" sz="4000" dirty="0"/>
            </a:br>
            <a:r>
              <a:rPr lang="en-US" sz="4000" dirty="0"/>
              <a:t> Training Session</a:t>
            </a:r>
          </a:p>
        </p:txBody>
      </p:sp>
      <p:sp>
        <p:nvSpPr>
          <p:cNvPr id="3" name="Content Placeholder 2"/>
          <p:cNvSpPr>
            <a:spLocks noGrp="1"/>
          </p:cNvSpPr>
          <p:nvPr>
            <p:ph idx="1"/>
          </p:nvPr>
        </p:nvSpPr>
        <p:spPr/>
        <p:txBody>
          <a:bodyPr/>
          <a:lstStyle/>
          <a:p>
            <a:r>
              <a:rPr lang="en-GB" dirty="0"/>
              <a:t>Introduction to resource materials, </a:t>
            </a:r>
          </a:p>
          <a:p>
            <a:r>
              <a:rPr lang="en-GB" dirty="0"/>
              <a:t>Illustrative examples of relevant country experiences, </a:t>
            </a:r>
          </a:p>
          <a:p>
            <a:r>
              <a:rPr lang="en-GB" dirty="0"/>
              <a:t>Guide questions,</a:t>
            </a:r>
          </a:p>
          <a:p>
            <a:r>
              <a:rPr lang="en-GB" dirty="0"/>
              <a:t>Accompanying  glossary of terms. </a:t>
            </a:r>
          </a:p>
          <a:p>
            <a:pPr>
              <a:buNone/>
            </a:pPr>
            <a:r>
              <a:rPr lang="en-GB" dirty="0"/>
              <a:t>All are meant to inform and to stimulate highly interactive discussions in which participants will share relevant experiences and learn from each other and from facilitators.</a:t>
            </a:r>
            <a:endParaRPr lang="en-US" dirty="0"/>
          </a:p>
        </p:txBody>
      </p:sp>
      <p:sp>
        <p:nvSpPr>
          <p:cNvPr id="4" name="Date Placeholder 3"/>
          <p:cNvSpPr>
            <a:spLocks noGrp="1"/>
          </p:cNvSpPr>
          <p:nvPr>
            <p:ph type="dt" sz="half" idx="10"/>
          </p:nvPr>
        </p:nvSpPr>
        <p:spPr/>
        <p:txBody>
          <a:bodyPr/>
          <a:lstStyle/>
          <a:p>
            <a:fld id="{D3B7403C-1B4B-4168-BE1A-3CA775CF614C}" type="datetime1">
              <a:rPr lang="en-US" smtClean="0"/>
              <a:t>4/8/2021</a:t>
            </a:fld>
            <a:endParaRPr lang="en-US"/>
          </a:p>
        </p:txBody>
      </p:sp>
      <p:sp>
        <p:nvSpPr>
          <p:cNvPr id="5" name="Footer Placeholder 4"/>
          <p:cNvSpPr>
            <a:spLocks noGrp="1"/>
          </p:cNvSpPr>
          <p:nvPr>
            <p:ph type="ftr" sz="quarter" idx="11"/>
          </p:nvPr>
        </p:nvSpPr>
        <p:spPr/>
        <p:txBody>
          <a:bodyPr/>
          <a:lstStyle/>
          <a:p>
            <a:r>
              <a:rPr lang="en-US"/>
              <a:t>GCSPF-1</a:t>
            </a:r>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Desired Outcomes</a:t>
            </a:r>
          </a:p>
        </p:txBody>
      </p:sp>
      <p:sp>
        <p:nvSpPr>
          <p:cNvPr id="3" name="Content Placeholder 2"/>
          <p:cNvSpPr>
            <a:spLocks noGrp="1"/>
          </p:cNvSpPr>
          <p:nvPr>
            <p:ph idx="1"/>
          </p:nvPr>
        </p:nvSpPr>
        <p:spPr/>
        <p:txBody>
          <a:bodyPr/>
          <a:lstStyle/>
          <a:p>
            <a:r>
              <a:rPr lang="en-GB" dirty="0"/>
              <a:t>At the end of the session, CSO/TU advocates and activists will be better equipped to engage with their governments and institutional partners. </a:t>
            </a:r>
          </a:p>
          <a:p>
            <a:r>
              <a:rPr lang="en-GB" dirty="0"/>
              <a:t>The aim is to develop capacity for effective participation in dialogues on the building and strengthening of social protection regimes, on sustainably financing them, and on monitoring for desired results, all with a PFM lens. </a:t>
            </a:r>
            <a:endParaRPr lang="en-US" dirty="0"/>
          </a:p>
          <a:p>
            <a:endParaRPr lang="en-US" dirty="0"/>
          </a:p>
        </p:txBody>
      </p:sp>
      <p:sp>
        <p:nvSpPr>
          <p:cNvPr id="4" name="Date Placeholder 3"/>
          <p:cNvSpPr>
            <a:spLocks noGrp="1"/>
          </p:cNvSpPr>
          <p:nvPr>
            <p:ph type="dt" sz="half" idx="10"/>
          </p:nvPr>
        </p:nvSpPr>
        <p:spPr/>
        <p:txBody>
          <a:bodyPr/>
          <a:lstStyle/>
          <a:p>
            <a:fld id="{DDEF698C-1E7A-4847-AA9C-A78161EDEB65}"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PFM Process</a:t>
            </a:r>
          </a:p>
        </p:txBody>
      </p:sp>
      <p:sp>
        <p:nvSpPr>
          <p:cNvPr id="3" name="Content Placeholder 2"/>
          <p:cNvSpPr>
            <a:spLocks noGrp="1"/>
          </p:cNvSpPr>
          <p:nvPr>
            <p:ph idx="1"/>
          </p:nvPr>
        </p:nvSpPr>
        <p:spPr/>
        <p:txBody>
          <a:bodyPr>
            <a:normAutofit/>
          </a:bodyPr>
          <a:lstStyle/>
          <a:p>
            <a:pPr>
              <a:buFont typeface="Wingdings" pitchFamily="2" charset="2"/>
              <a:buChar char="§"/>
            </a:pPr>
            <a:r>
              <a:rPr lang="en-US" sz="3200" dirty="0"/>
              <a:t>PFM can be conceived as a process in six phases. </a:t>
            </a:r>
          </a:p>
          <a:p>
            <a:pPr>
              <a:buFont typeface="Wingdings" pitchFamily="2" charset="2"/>
              <a:buChar char="§"/>
            </a:pPr>
            <a:r>
              <a:rPr lang="en-US" sz="3200" dirty="0"/>
              <a:t>These correspond, essentially to the six phases of the annual budget cycle. </a:t>
            </a:r>
          </a:p>
          <a:p>
            <a:pPr>
              <a:buFont typeface="Wingdings" pitchFamily="2" charset="2"/>
              <a:buChar char="§"/>
            </a:pPr>
            <a:r>
              <a:rPr lang="en-US" sz="3200" dirty="0"/>
              <a:t>Note, however, that the full PFM cycle typically goes beyond the annual budgetary cycle, and is more often a multi-year process. </a:t>
            </a:r>
          </a:p>
        </p:txBody>
      </p:sp>
      <p:sp>
        <p:nvSpPr>
          <p:cNvPr id="4" name="Date Placeholder 3"/>
          <p:cNvSpPr>
            <a:spLocks noGrp="1"/>
          </p:cNvSpPr>
          <p:nvPr>
            <p:ph type="dt" sz="half" idx="10"/>
          </p:nvPr>
        </p:nvSpPr>
        <p:spPr/>
        <p:txBody>
          <a:bodyPr/>
          <a:lstStyle/>
          <a:p>
            <a:fld id="{60DC5D33-655B-4DDC-8CC9-8CA5DD55EC15}"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normAutofit/>
          </a:bodyPr>
          <a:lstStyle/>
          <a:p>
            <a:pPr algn="ctr"/>
            <a:r>
              <a:rPr lang="en-US" sz="4000" dirty="0"/>
              <a:t>The PFM Process – </a:t>
            </a:r>
            <a:br>
              <a:rPr lang="en-US" sz="4000" dirty="0"/>
            </a:br>
            <a:r>
              <a:rPr lang="en-US" sz="4000" dirty="0"/>
              <a:t>The Government Budget Cycle-Figure 1  </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1066800" y="1676400"/>
            <a:ext cx="6972300" cy="4648200"/>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84BC0F09-6581-4018-AE3B-CCC57DD9A1C8}" type="datetime1">
              <a:rPr lang="en-US" smtClean="0"/>
              <a:t>4/8/2021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6" name="Footer Placeholder 5"/>
          <p:cNvSpPr>
            <a:spLocks noGrp="1"/>
          </p:cNvSpPr>
          <p:nvPr>
            <p:ph type="ftr" sz="quarter" idx="11"/>
          </p:nvPr>
        </p:nvSpPr>
        <p:spPr/>
        <p:txBody>
          <a:bodyPr/>
          <a:lstStyle/>
          <a:p>
            <a:r>
              <a:rPr lang="en-US"/>
              <a:t>GCSPF-1</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1494</TotalTime>
  <Words>3595</Words>
  <Application>Microsoft Office PowerPoint</Application>
  <PresentationFormat>On-screen Show (4:3)</PresentationFormat>
  <Paragraphs>369</Paragraphs>
  <Slides>52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Calibri</vt:lpstr>
      <vt:lpstr>Constantia</vt:lpstr>
      <vt:lpstr>Wingdings</vt:lpstr>
      <vt:lpstr>Wingdings 2</vt:lpstr>
      <vt:lpstr>Flow</vt:lpstr>
      <vt:lpstr>Civil Society Training on Public Finance Management for Social Protection </vt:lpstr>
      <vt:lpstr>WHAT IS PUBLIC FINANCE MANAGEMENT (PFM)?</vt:lpstr>
      <vt:lpstr>Civil Society and Trade Union Advocates  Have A Crucial Role to Play</vt:lpstr>
      <vt:lpstr>Crucial Role of Civil Society and Trade Union Advocates</vt:lpstr>
      <vt:lpstr>Purpose of the Training Session</vt:lpstr>
      <vt:lpstr>Main Components of the  Training Session</vt:lpstr>
      <vt:lpstr>Desired Outcomes</vt:lpstr>
      <vt:lpstr>The PFM Process</vt:lpstr>
      <vt:lpstr>The PFM Process –  The Government Budget Cycle-Figure 1  </vt:lpstr>
      <vt:lpstr>The PFM Process –  The Government Budget Cycle-contd. </vt:lpstr>
      <vt:lpstr>The PFM Process –  The Government Budget Cycle-contd. </vt:lpstr>
      <vt:lpstr>Multi-stakeholder Dialogue and the Annual Budget Cycle</vt:lpstr>
      <vt:lpstr>PFM Principles make provision for multi-stakeholder dialogue</vt:lpstr>
      <vt:lpstr>Review of the Budget Cycle</vt:lpstr>
      <vt:lpstr>Review of the Budget Cycle contd.</vt:lpstr>
      <vt:lpstr>How can CSOs/Trade unions  engage in Phase 1 of the budget cycle?</vt:lpstr>
      <vt:lpstr>CSO/Trade union engagement in Phase 1 of the budget cycle contd.</vt:lpstr>
      <vt:lpstr>Phase 1 of the Budget Cycle. Topic for Discussion</vt:lpstr>
      <vt:lpstr>Review of the  Budget Cycle contd.</vt:lpstr>
      <vt:lpstr>Illustration of Phases 1 and 2  of the Budget cycle:</vt:lpstr>
      <vt:lpstr>Shock-responsive approaches  to Social Protection contd.</vt:lpstr>
      <vt:lpstr>Applying shock-responsive approaches  to the Covid-19 crisis</vt:lpstr>
      <vt:lpstr>Guide topic and questions on shock-responsive approaches to social protection</vt:lpstr>
      <vt:lpstr>Review of the  Budget Cycle contd.</vt:lpstr>
      <vt:lpstr>Critical need for advocacy at Phases  2 and 3 of the Budget cycle</vt:lpstr>
      <vt:lpstr>   The Nine Contingencies of Social Security </vt:lpstr>
      <vt:lpstr>The Nine Contingencies of  Social Security contd.</vt:lpstr>
      <vt:lpstr>Guide question on Phases 2 and 3 of the budget cycle</vt:lpstr>
      <vt:lpstr>Review of the  Budget Cycle contd.</vt:lpstr>
      <vt:lpstr>Illustration of Phases 5 and 6 of the Budget cycle: Implementation, and Monitoring &amp; Evaluation</vt:lpstr>
      <vt:lpstr>Illustration of Phases 5 and 6  of the Budget cycle contd.</vt:lpstr>
      <vt:lpstr>Illustration of CSO/TU Entry points into Phases 5 and 6  of the Budget cycle</vt:lpstr>
      <vt:lpstr>Illustration of CSO/TU Entry point into Phase 5 of the Budget cycle</vt:lpstr>
      <vt:lpstr>Illustration of CSO/TU Entry point into Phase 6 of the Budget cycle</vt:lpstr>
      <vt:lpstr>Guide questions on Phases 5 and 6  of the Budget cycle</vt:lpstr>
      <vt:lpstr>Guide question on Phase 6  of the Budget cycle</vt:lpstr>
      <vt:lpstr>  Achieving fiscal space to maintain and scale up social protection programmes</vt:lpstr>
      <vt:lpstr>Understanding the concept of expanding fiscal space</vt:lpstr>
      <vt:lpstr>Expanding fiscal space – the antidote  to fiscal consolidation</vt:lpstr>
      <vt:lpstr>What is Fiscal Consolidation?</vt:lpstr>
      <vt:lpstr>Illustration of CSO/TU engagement in initiatives to expand fiscal space</vt:lpstr>
      <vt:lpstr>CSO/TU initiative to expand  fiscal space contd.</vt:lpstr>
      <vt:lpstr>Guide question on strategies  to expand fiscal space</vt:lpstr>
      <vt:lpstr>Essential Principles of  Public Finance Management (PFM)</vt:lpstr>
      <vt:lpstr>Essential Principles of PFM contd.</vt:lpstr>
      <vt:lpstr>Essential Principles of PFM contd.</vt:lpstr>
      <vt:lpstr>Benefits of good public finance management for social protection</vt:lpstr>
      <vt:lpstr>Monitoring and Evaluation (M&amp;E)</vt:lpstr>
      <vt:lpstr>Importance of CSO/TU  engagement in M&amp;E</vt:lpstr>
      <vt:lpstr>M&amp;E and the “PEFA” Framework (Public Expenditure and Financial Accountability)</vt:lpstr>
      <vt:lpstr>The Seven Pillars of the PEFA Framework – Figure 2</vt:lpstr>
      <vt:lpstr>PEFA Country Assessments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GCSPF TRAINING SESSION</dc:title>
  <dc:creator>GEMMA</dc:creator>
  <cp:lastModifiedBy>Florian Juergens</cp:lastModifiedBy>
  <cp:revision>177</cp:revision>
  <dcterms:created xsi:type="dcterms:W3CDTF">2006-08-16T00:00:00Z</dcterms:created>
  <dcterms:modified xsi:type="dcterms:W3CDTF">2021-04-08T12:56:43Z</dcterms:modified>
</cp:coreProperties>
</file>