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7"/>
  </p:notesMasterIdLst>
  <p:handoutMasterIdLst>
    <p:handoutMasterId r:id="rId18"/>
  </p:handoutMasterIdLst>
  <p:sldIdLst>
    <p:sldId id="282" r:id="rId2"/>
    <p:sldId id="260" r:id="rId3"/>
    <p:sldId id="262" r:id="rId4"/>
    <p:sldId id="263" r:id="rId5"/>
    <p:sldId id="267" r:id="rId6"/>
    <p:sldId id="268" r:id="rId7"/>
    <p:sldId id="283" r:id="rId8"/>
    <p:sldId id="285" r:id="rId9"/>
    <p:sldId id="270" r:id="rId10"/>
    <p:sldId id="274" r:id="rId11"/>
    <p:sldId id="275" r:id="rId12"/>
    <p:sldId id="273" r:id="rId13"/>
    <p:sldId id="277" r:id="rId14"/>
    <p:sldId id="279" r:id="rId15"/>
    <p:sldId id="276" r:id="rId16"/>
  </p:sldIdLst>
  <p:sldSz cx="12192000" cy="6858000"/>
  <p:notesSz cx="6797675" cy="9926638"/>
  <p:custDataLst>
    <p:tags r:id="rId19"/>
  </p:custDataLst>
  <p:defaultTextStyle>
    <a:defPPr>
      <a:defRPr lang="id-ID"/>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FIORE" initials="" lastIdx="0" clrIdx="0"/>
  <p:cmAuthor id="1" name="ecocentric" initials="e" lastIdx="16" clrIdx="1"/>
  <p:cmAuthor id="2" name="Maikel Lieuw-Kie-Song" initials="ML"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F98"/>
    <a:srgbClr val="82A8B6"/>
    <a:srgbClr val="269610"/>
    <a:srgbClr val="B11B86"/>
    <a:srgbClr val="F2650E"/>
    <a:srgbClr val="993366"/>
    <a:srgbClr val="98C306"/>
    <a:srgbClr val="EB9915"/>
    <a:srgbClr val="FFE48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62039" autoAdjust="0"/>
  </p:normalViewPr>
  <p:slideViewPr>
    <p:cSldViewPr>
      <p:cViewPr varScale="1">
        <p:scale>
          <a:sx n="26" d="100"/>
          <a:sy n="26" d="100"/>
        </p:scale>
        <p:origin x="1544"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2102"/>
    </p:cViewPr>
  </p:sorterViewPr>
  <p:notesViewPr>
    <p:cSldViewPr>
      <p:cViewPr varScale="1">
        <p:scale>
          <a:sx n="76" d="100"/>
          <a:sy n="76" d="100"/>
        </p:scale>
        <p:origin x="-22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5123" name="Rectangle 3"/>
          <p:cNvSpPr>
            <a:spLocks noGrp="1" noChangeArrowheads="1"/>
          </p:cNvSpPr>
          <p:nvPr>
            <p:ph type="dt" sz="quarter"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D96F2457-ACE3-BA4A-873A-FD29B17A1D12}" type="datetime1">
              <a:rPr lang="id-ID"/>
              <a:pPr/>
              <a:t>03/10/2021</a:t>
            </a:fld>
            <a:endParaRPr lang="id-ID"/>
          </a:p>
        </p:txBody>
      </p:sp>
      <p:sp>
        <p:nvSpPr>
          <p:cNvPr id="5124" name="Rectangle 4"/>
          <p:cNvSpPr>
            <a:spLocks noGrp="1" noChangeArrowheads="1"/>
          </p:cNvSpPr>
          <p:nvPr>
            <p:ph type="ftr" sz="quarter" idx="2"/>
          </p:nvPr>
        </p:nvSpPr>
        <p:spPr bwMode="auto">
          <a:xfrm>
            <a:off x="1"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5125" name="Rectangle 5"/>
          <p:cNvSpPr>
            <a:spLocks noGrp="1" noChangeArrowheads="1"/>
          </p:cNvSpPr>
          <p:nvPr>
            <p:ph type="sldNum" sz="quarter" idx="3"/>
          </p:nvPr>
        </p:nvSpPr>
        <p:spPr bwMode="auto">
          <a:xfrm>
            <a:off x="3850444"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1E29981-8FE8-C344-88CF-A3DAF804C809}" type="slidenum">
              <a:rPr lang="id-ID"/>
              <a:pPr/>
              <a:t>‹Nº›</a:t>
            </a:fld>
            <a:endParaRPr lang="id-ID"/>
          </a:p>
        </p:txBody>
      </p:sp>
    </p:spTree>
    <p:extLst>
      <p:ext uri="{BB962C8B-B14F-4D97-AF65-F5344CB8AC3E}">
        <p14:creationId xmlns:p14="http://schemas.microsoft.com/office/powerpoint/2010/main" val="2293672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21507" name="Rectangle 3"/>
          <p:cNvSpPr>
            <a:spLocks noGrp="1" noChangeArrowheads="1"/>
          </p:cNvSpPr>
          <p:nvPr>
            <p:ph type="dt"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A2CEB4C-364C-674E-A933-C3977187AE0B}" type="datetime1">
              <a:rPr lang="id-ID"/>
              <a:pPr/>
              <a:t>03/10/2021</a:t>
            </a:fld>
            <a:endParaRPr lang="id-ID"/>
          </a:p>
        </p:txBody>
      </p:sp>
      <p:sp>
        <p:nvSpPr>
          <p:cNvPr id="2150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a:t>Click to edit Master text styles</a:t>
            </a:r>
          </a:p>
          <a:p>
            <a:pPr lvl="1"/>
            <a:r>
              <a:rPr lang="id-ID"/>
              <a:t>Second level</a:t>
            </a:r>
          </a:p>
          <a:p>
            <a:pPr lvl="2"/>
            <a:r>
              <a:rPr lang="id-ID"/>
              <a:t>Third level</a:t>
            </a:r>
          </a:p>
          <a:p>
            <a:pPr lvl="3"/>
            <a:r>
              <a:rPr lang="id-ID"/>
              <a:t>Fourth level</a:t>
            </a:r>
          </a:p>
          <a:p>
            <a:pPr lvl="4"/>
            <a:r>
              <a:rPr lang="id-ID"/>
              <a:t>Fifth level</a:t>
            </a:r>
          </a:p>
        </p:txBody>
      </p:sp>
      <p:sp>
        <p:nvSpPr>
          <p:cNvPr id="21510" name="Rectangle 6"/>
          <p:cNvSpPr>
            <a:spLocks noGrp="1" noChangeArrowheads="1"/>
          </p:cNvSpPr>
          <p:nvPr>
            <p:ph type="ftr" sz="quarter" idx="4"/>
          </p:nvPr>
        </p:nvSpPr>
        <p:spPr bwMode="auto">
          <a:xfrm>
            <a:off x="1"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21511" name="Rectangle 7"/>
          <p:cNvSpPr>
            <a:spLocks noGrp="1" noChangeArrowheads="1"/>
          </p:cNvSpPr>
          <p:nvPr>
            <p:ph type="sldNum" sz="quarter" idx="5"/>
          </p:nvPr>
        </p:nvSpPr>
        <p:spPr bwMode="auto">
          <a:xfrm>
            <a:off x="3850444"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DA8B1A-13F2-1446-8603-74185E46CFC5}" type="slidenum">
              <a:rPr lang="id-ID"/>
              <a:pPr/>
              <a:t>‹Nº›</a:t>
            </a:fld>
            <a:endParaRPr lang="id-ID"/>
          </a:p>
        </p:txBody>
      </p:sp>
    </p:spTree>
    <p:extLst>
      <p:ext uri="{BB962C8B-B14F-4D97-AF65-F5344CB8AC3E}">
        <p14:creationId xmlns:p14="http://schemas.microsoft.com/office/powerpoint/2010/main" val="872164325"/>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r-CH"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8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10</a:t>
            </a:fld>
            <a:endParaRPr lang="id-ID"/>
          </a:p>
        </p:txBody>
      </p:sp>
    </p:spTree>
    <p:extLst>
      <p:ext uri="{BB962C8B-B14F-4D97-AF65-F5344CB8AC3E}">
        <p14:creationId xmlns:p14="http://schemas.microsoft.com/office/powerpoint/2010/main" val="118519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Arial" charset="0"/>
                <a:cs typeface="Arial" charset="0"/>
              </a:rPr>
              <a:t>Hence, if we want to achieve human rights to social protection and health by 2030, </a:t>
            </a:r>
            <a:r>
              <a:rPr lang="en-GB" sz="1200" kern="1200" dirty="0">
                <a:solidFill>
                  <a:schemeClr val="tx1"/>
                </a:solidFill>
                <a:effectLst/>
                <a:latin typeface="Arial" charset="0"/>
                <a:ea typeface="Arial" charset="0"/>
                <a:cs typeface="Arial" charset="0"/>
              </a:rPr>
              <a:t>we need to </a:t>
            </a:r>
            <a:r>
              <a:rPr lang="en-GB" sz="1200" b="1" kern="1200" dirty="0">
                <a:solidFill>
                  <a:schemeClr val="tx1"/>
                </a:solidFill>
                <a:effectLst/>
                <a:latin typeface="Arial" charset="0"/>
                <a:ea typeface="Arial" charset="0"/>
                <a:cs typeface="Arial" charset="0"/>
              </a:rPr>
              <a:t>invest more</a:t>
            </a:r>
            <a:r>
              <a:rPr lang="en-GB" sz="1200" kern="1200" dirty="0">
                <a:solidFill>
                  <a:schemeClr val="tx1"/>
                </a:solidFill>
                <a:effectLst/>
                <a:latin typeface="Arial" charset="0"/>
                <a:ea typeface="Arial" charset="0"/>
                <a:cs typeface="Arial" charset="0"/>
              </a:rPr>
              <a:t> in social protection.</a:t>
            </a:r>
          </a:p>
          <a:p>
            <a:r>
              <a:rPr lang="en-GB" sz="1200" kern="1200" dirty="0">
                <a:solidFill>
                  <a:schemeClr val="tx1"/>
                </a:solidFill>
                <a:effectLst/>
                <a:latin typeface="Arial" charset="0"/>
                <a:ea typeface="Arial" charset="0"/>
                <a:cs typeface="Arial" charset="0"/>
              </a:rPr>
              <a:t>These additional investments should come primarily </a:t>
            </a:r>
            <a:r>
              <a:rPr lang="en-GB" sz="1200" b="1" kern="1200" dirty="0">
                <a:solidFill>
                  <a:schemeClr val="tx1"/>
                </a:solidFill>
                <a:effectLst/>
                <a:latin typeface="Arial" charset="0"/>
                <a:ea typeface="Arial" charset="0"/>
                <a:cs typeface="Arial" charset="0"/>
              </a:rPr>
              <a:t>from national sources</a:t>
            </a:r>
            <a:r>
              <a:rPr lang="en-GB" sz="1200" kern="1200" dirty="0">
                <a:solidFill>
                  <a:schemeClr val="tx1"/>
                </a:solidFill>
                <a:effectLst/>
                <a:latin typeface="Arial" charset="0"/>
                <a:ea typeface="Arial" charset="0"/>
                <a:cs typeface="Arial" charset="0"/>
              </a:rPr>
              <a:t>.</a:t>
            </a:r>
          </a:p>
          <a:p>
            <a:r>
              <a:rPr lang="en-GB" sz="1200" kern="1200" dirty="0">
                <a:solidFill>
                  <a:schemeClr val="tx1"/>
                </a:solidFill>
                <a:effectLst/>
                <a:latin typeface="Arial" charset="0"/>
                <a:ea typeface="Arial" charset="0"/>
                <a:cs typeface="Arial" charset="0"/>
              </a:rPr>
              <a:t>Countries have shown that there are many ways to </a:t>
            </a:r>
            <a:r>
              <a:rPr lang="en-GB" sz="1200" b="1" kern="1200" dirty="0">
                <a:solidFill>
                  <a:schemeClr val="tx1"/>
                </a:solidFill>
                <a:effectLst/>
                <a:latin typeface="Arial" charset="0"/>
                <a:ea typeface="Arial" charset="0"/>
                <a:cs typeface="Arial" charset="0"/>
              </a:rPr>
              <a:t>increase domestic resource mobilization</a:t>
            </a:r>
            <a:r>
              <a:rPr lang="en-GB" sz="1200" kern="1200" dirty="0">
                <a:solidFill>
                  <a:schemeClr val="tx1"/>
                </a:solidFill>
                <a:effectLst/>
                <a:latin typeface="Arial" charset="0"/>
                <a:ea typeface="Arial" charset="0"/>
                <a:cs typeface="Arial" charset="0"/>
              </a:rPr>
              <a:t>, through reallocation of public spending (such as from fuel subsidies to social protection), the creation of new earmarked taxes (such as on natural resources), new income taxes or the extension of contributory social protection to workers in the informal economy. </a:t>
            </a:r>
          </a:p>
          <a:p>
            <a:r>
              <a:rPr lang="en-GB" sz="1200" kern="1200" dirty="0">
                <a:solidFill>
                  <a:schemeClr val="tx1"/>
                </a:solidFill>
                <a:effectLst/>
                <a:latin typeface="Arial" charset="0"/>
                <a:ea typeface="Arial" charset="0"/>
                <a:cs typeface="Arial" charset="0"/>
              </a:rPr>
              <a:t>One promising path is the extension of contributory social protection to workers in the </a:t>
            </a:r>
            <a:r>
              <a:rPr lang="en-GB" sz="1200" b="1" kern="1200" dirty="0">
                <a:solidFill>
                  <a:schemeClr val="tx1"/>
                </a:solidFill>
                <a:effectLst/>
                <a:latin typeface="Arial" charset="0"/>
                <a:ea typeface="Arial" charset="0"/>
                <a:cs typeface="Arial" charset="0"/>
              </a:rPr>
              <a:t>informal economy</a:t>
            </a:r>
            <a:r>
              <a:rPr lang="en-GB" sz="1200" kern="1200" dirty="0">
                <a:solidFill>
                  <a:schemeClr val="tx1"/>
                </a:solidFill>
                <a:effectLst/>
                <a:latin typeface="Arial" charset="0"/>
                <a:ea typeface="Arial" charset="0"/>
                <a:cs typeface="Arial" charset="0"/>
              </a:rPr>
              <a:t>, which would reduce the need for social assistance, while increasing the contribution and tax base in the country, and formalizing the economy. For instance, for the </a:t>
            </a:r>
            <a:r>
              <a:rPr lang="en-GB" sz="1200" kern="1200" dirty="0" err="1">
                <a:solidFill>
                  <a:schemeClr val="tx1"/>
                </a:solidFill>
                <a:effectLst/>
                <a:latin typeface="Arial" charset="0"/>
                <a:ea typeface="Arial" charset="0"/>
                <a:cs typeface="Arial" charset="0"/>
              </a:rPr>
              <a:t>Novissi</a:t>
            </a:r>
            <a:r>
              <a:rPr lang="en-GB" sz="1200" kern="1200" dirty="0">
                <a:solidFill>
                  <a:schemeClr val="tx1"/>
                </a:solidFill>
                <a:effectLst/>
                <a:latin typeface="Arial" charset="0"/>
                <a:ea typeface="Arial" charset="0"/>
                <a:cs typeface="Arial" charset="0"/>
              </a:rPr>
              <a:t> programme in Togo that I mentioned at the beginning, discussions are underway on how to </a:t>
            </a:r>
            <a:r>
              <a:rPr lang="en-GB" sz="1200" b="1" kern="1200" dirty="0">
                <a:solidFill>
                  <a:schemeClr val="tx1"/>
                </a:solidFill>
                <a:effectLst/>
                <a:latin typeface="Arial" charset="0"/>
                <a:ea typeface="Arial" charset="0"/>
                <a:cs typeface="Arial" charset="0"/>
              </a:rPr>
              <a:t>build on this measure</a:t>
            </a:r>
            <a:r>
              <a:rPr lang="en-GB" sz="1200" kern="1200" dirty="0">
                <a:solidFill>
                  <a:schemeClr val="tx1"/>
                </a:solidFill>
                <a:effectLst/>
                <a:latin typeface="Arial" charset="0"/>
                <a:ea typeface="Arial" charset="0"/>
                <a:cs typeface="Arial" charset="0"/>
              </a:rPr>
              <a:t> and incentivise informal workers </a:t>
            </a:r>
            <a:r>
              <a:rPr lang="en-GB" sz="1200" b="1" kern="1200" dirty="0">
                <a:solidFill>
                  <a:schemeClr val="tx1"/>
                </a:solidFill>
                <a:effectLst/>
                <a:latin typeface="Arial" charset="0"/>
                <a:ea typeface="Arial" charset="0"/>
                <a:cs typeface="Arial" charset="0"/>
              </a:rPr>
              <a:t>to join the contributory social insurance scheme</a:t>
            </a:r>
            <a:r>
              <a:rPr lang="en-GB" sz="1200" kern="1200" dirty="0">
                <a:solidFill>
                  <a:schemeClr val="tx1"/>
                </a:solidFill>
                <a:effectLst/>
                <a:latin typeface="Arial" charset="0"/>
                <a:ea typeface="Arial" charset="0"/>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Arial" charset="0"/>
                <a:ea typeface="Arial" charset="0"/>
                <a:cs typeface="Arial" charset="0"/>
              </a:rPr>
              <a:t>Many more options exist</a:t>
            </a:r>
            <a:r>
              <a:rPr lang="en-GB" sz="1200" kern="1200" dirty="0">
                <a:solidFill>
                  <a:schemeClr val="tx1"/>
                </a:solidFill>
                <a:effectLst/>
                <a:latin typeface="Arial" charset="0"/>
                <a:ea typeface="Arial" charset="0"/>
                <a:cs typeface="Arial" charset="0"/>
              </a:rPr>
              <a:t> but have not yet been fully explored. </a:t>
            </a:r>
          </a:p>
          <a:p>
            <a:r>
              <a:rPr lang="en-GB" sz="1200" kern="1200" dirty="0">
                <a:solidFill>
                  <a:schemeClr val="tx1"/>
                </a:solidFill>
                <a:effectLst/>
                <a:latin typeface="Arial" charset="0"/>
                <a:ea typeface="Arial" charset="0"/>
                <a:cs typeface="Arial" charset="0"/>
              </a:rPr>
              <a:t>Nonetheless,  for the </a:t>
            </a:r>
            <a:r>
              <a:rPr lang="en-GB" sz="1200" b="1" kern="1200" dirty="0">
                <a:solidFill>
                  <a:schemeClr val="tx1"/>
                </a:solidFill>
                <a:effectLst/>
                <a:latin typeface="Arial" charset="0"/>
                <a:ea typeface="Arial" charset="0"/>
                <a:cs typeface="Arial" charset="0"/>
              </a:rPr>
              <a:t>low-income countries</a:t>
            </a:r>
            <a:r>
              <a:rPr lang="en-GB" sz="1200" kern="1200" dirty="0">
                <a:solidFill>
                  <a:schemeClr val="tx1"/>
                </a:solidFill>
                <a:effectLst/>
                <a:latin typeface="Arial" charset="0"/>
                <a:ea typeface="Arial" charset="0"/>
                <a:cs typeface="Arial" charset="0"/>
              </a:rPr>
              <a:t>, where the social protection financing gap is extremely high compared to their limited fiscal capacity, domestic resource mobilization will not be enough.</a:t>
            </a:r>
          </a:p>
          <a:p>
            <a:r>
              <a:rPr lang="en-GB" sz="1200" kern="1200" dirty="0">
                <a:solidFill>
                  <a:schemeClr val="tx1"/>
                </a:solidFill>
                <a:effectLst/>
                <a:latin typeface="Arial" charset="0"/>
                <a:ea typeface="Arial" charset="0"/>
                <a:cs typeface="Arial" charset="0"/>
              </a:rPr>
              <a:t>These countries should be able to seek </a:t>
            </a:r>
            <a:r>
              <a:rPr lang="en-GB" sz="1200" b="1" kern="1200" dirty="0">
                <a:solidFill>
                  <a:schemeClr val="tx1"/>
                </a:solidFill>
                <a:effectLst/>
                <a:latin typeface="Arial" charset="0"/>
                <a:ea typeface="Arial" charset="0"/>
                <a:cs typeface="Arial" charset="0"/>
              </a:rPr>
              <a:t>international support</a:t>
            </a:r>
            <a:r>
              <a:rPr lang="en-GB" sz="1200" kern="1200" dirty="0">
                <a:solidFill>
                  <a:schemeClr val="tx1"/>
                </a:solidFill>
                <a:effectLst/>
                <a:latin typeface="Arial" charset="0"/>
                <a:ea typeface="Arial" charset="0"/>
                <a:cs typeface="Arial" charset="0"/>
              </a:rPr>
              <a:t>, at least for a temporary period.</a:t>
            </a:r>
          </a:p>
          <a:p>
            <a:r>
              <a:rPr lang="en-GB" sz="1200" kern="1200" dirty="0">
                <a:solidFill>
                  <a:schemeClr val="tx1"/>
                </a:solidFill>
                <a:effectLst/>
                <a:latin typeface="Arial" charset="0"/>
                <a:ea typeface="Arial" charset="0"/>
                <a:cs typeface="Arial" charset="0"/>
              </a:rPr>
              <a:t>This should not be mere “</a:t>
            </a:r>
            <a:r>
              <a:rPr lang="en-GB" sz="1200" b="1" kern="1200" dirty="0">
                <a:solidFill>
                  <a:schemeClr val="tx1"/>
                </a:solidFill>
                <a:effectLst/>
                <a:latin typeface="Arial" charset="0"/>
                <a:ea typeface="Arial" charset="0"/>
                <a:cs typeface="Arial" charset="0"/>
              </a:rPr>
              <a:t>helicopter money</a:t>
            </a:r>
            <a:r>
              <a:rPr lang="en-GB" sz="1200" kern="1200" dirty="0">
                <a:solidFill>
                  <a:schemeClr val="tx1"/>
                </a:solidFill>
                <a:effectLst/>
                <a:latin typeface="Arial" charset="0"/>
                <a:ea typeface="Arial" charset="0"/>
                <a:cs typeface="Arial" charset="0"/>
              </a:rPr>
              <a:t>” but should be used to support national counterparts in mobilizing </a:t>
            </a:r>
            <a:r>
              <a:rPr lang="en-GB" sz="1200" b="1" kern="1200" dirty="0">
                <a:solidFill>
                  <a:schemeClr val="tx1"/>
                </a:solidFill>
                <a:effectLst/>
                <a:latin typeface="Arial" charset="0"/>
                <a:ea typeface="Arial" charset="0"/>
                <a:cs typeface="Arial" charset="0"/>
              </a:rPr>
              <a:t>domestic resources</a:t>
            </a:r>
            <a:r>
              <a:rPr lang="en-GB" sz="1200" kern="1200" dirty="0">
                <a:solidFill>
                  <a:schemeClr val="tx1"/>
                </a:solidFill>
                <a:effectLst/>
                <a:latin typeface="Arial" charset="0"/>
                <a:ea typeface="Arial" charset="0"/>
                <a:cs typeface="Arial" charset="0"/>
              </a:rPr>
              <a:t> for social protection, and </a:t>
            </a:r>
            <a:r>
              <a:rPr lang="en-GB" sz="1200" b="1" kern="1200" dirty="0">
                <a:solidFill>
                  <a:schemeClr val="tx1"/>
                </a:solidFill>
                <a:effectLst/>
                <a:latin typeface="Arial" charset="0"/>
                <a:ea typeface="Arial" charset="0"/>
                <a:cs typeface="Arial" charset="0"/>
              </a:rPr>
              <a:t>sustainable social protection systems</a:t>
            </a:r>
            <a:r>
              <a:rPr lang="en-GB" sz="1200" kern="1200" dirty="0">
                <a:solidFill>
                  <a:schemeClr val="tx1"/>
                </a:solidFill>
                <a:effectLst/>
                <a:latin typeface="Arial" charset="0"/>
                <a:ea typeface="Arial" charset="0"/>
                <a:cs typeface="Arial" charset="0"/>
              </a:rPr>
              <a:t>. </a:t>
            </a:r>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11</a:t>
            </a:fld>
            <a:endParaRPr lang="id-ID"/>
          </a:p>
        </p:txBody>
      </p:sp>
    </p:spTree>
    <p:extLst>
      <p:ext uri="{BB962C8B-B14F-4D97-AF65-F5344CB8AC3E}">
        <p14:creationId xmlns:p14="http://schemas.microsoft.com/office/powerpoint/2010/main" val="168862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dirty="0"/>
              <a:t>Investing better means that social protection reflects a national consensus -- It is of course the primary responsibility of states to set up national social protection systems. However, these should not be built unilaterally, rather through social dialogue between government, trade unions and employers’ organizations, with consultations with civil society organizations. Tripartite dialogue not only allows the views and interests of the different parties to be taken into account, but also enables to reach a </a:t>
            </a:r>
            <a:r>
              <a:rPr lang="en-US" b="1" u="none" dirty="0"/>
              <a:t>national consensus on social protection policies and reforms</a:t>
            </a:r>
            <a:r>
              <a:rPr lang="en-US" u="none" dirty="0"/>
              <a:t>, which is a guarantee of social peace. Such involvement also increases </a:t>
            </a:r>
            <a:r>
              <a:rPr lang="en-US" b="1" u="none" dirty="0"/>
              <a:t>national ownership, compliance and accountability</a:t>
            </a:r>
            <a:r>
              <a:rPr lang="en-US" u="none" dirty="0"/>
              <a:t>, which are necessary for achieving universal coverage and financial sustainability. </a:t>
            </a:r>
            <a:endParaRPr lang="en-GB" u="none" dirty="0"/>
          </a:p>
          <a:p>
            <a:endParaRPr lang="fr-CH" u="non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kern="1200" dirty="0">
                <a:solidFill>
                  <a:schemeClr val="tx1"/>
                </a:solidFill>
                <a:effectLst/>
                <a:latin typeface="Arial" charset="0"/>
                <a:ea typeface="Arial" charset="0"/>
                <a:cs typeface="Arial" charset="0"/>
              </a:rPr>
              <a:t>One of the fundamental reasons for social protection is </a:t>
            </a:r>
            <a:r>
              <a:rPr lang="en-US" sz="1200" b="1" u="none" kern="1200" dirty="0">
                <a:solidFill>
                  <a:schemeClr val="tx1"/>
                </a:solidFill>
                <a:effectLst/>
                <a:latin typeface="Arial" charset="0"/>
                <a:ea typeface="Arial" charset="0"/>
                <a:cs typeface="Arial" charset="0"/>
              </a:rPr>
              <a:t>redistribution,</a:t>
            </a:r>
            <a:r>
              <a:rPr lang="en-US" sz="1200" u="none" kern="1200" dirty="0">
                <a:solidFill>
                  <a:schemeClr val="tx1"/>
                </a:solidFill>
                <a:effectLst/>
                <a:latin typeface="Arial" charset="0"/>
                <a:ea typeface="Arial" charset="0"/>
                <a:cs typeface="Arial" charset="0"/>
              </a:rPr>
              <a:t> between rich and poor, healthy and sick, male and female, active and inactive. Social protection systems are based on mutual aid and social solidarity, they are not mere individual savings accounts that do not share the risks nor redistribute income. Investing better means choosing policy options that allow for </a:t>
            </a:r>
            <a:r>
              <a:rPr lang="en-US" sz="1200" b="1" u="none" kern="1200" dirty="0">
                <a:solidFill>
                  <a:schemeClr val="tx1"/>
                </a:solidFill>
                <a:effectLst/>
                <a:latin typeface="Arial" charset="0"/>
                <a:ea typeface="Arial" charset="0"/>
                <a:cs typeface="Arial" charset="0"/>
              </a:rPr>
              <a:t>such redistribution and solidarity.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CH" u="none" dirty="0"/>
          </a:p>
          <a:p>
            <a:r>
              <a:rPr lang="en-US" u="none" dirty="0"/>
              <a:t>To protect people, social protection systems not only need to be well designed, but also well managed. This is why the standards also offer advice on </a:t>
            </a:r>
            <a:r>
              <a:rPr lang="en-US" b="1" u="none" dirty="0"/>
              <a:t>good administrative and financial management </a:t>
            </a:r>
            <a:r>
              <a:rPr lang="en-US" u="none" dirty="0"/>
              <a:t>of schemes, so that social protection systems can be and remain sustainable. </a:t>
            </a:r>
            <a:r>
              <a:rPr lang="en-GB" sz="1200" kern="1200" dirty="0">
                <a:solidFill>
                  <a:schemeClr val="tx1"/>
                </a:solidFill>
                <a:effectLst/>
                <a:latin typeface="Arial" charset="0"/>
                <a:ea typeface="Arial" charset="0"/>
                <a:cs typeface="Arial" charset="0"/>
              </a:rPr>
              <a:t>First, transparent, accountable and sound financial management and administration ensure that social protection objectives are achieved in the most cost-effective and efficient way.</a:t>
            </a:r>
            <a:r>
              <a:rPr lang="en-GB" sz="1200" kern="1200" baseline="0" dirty="0">
                <a:solidFill>
                  <a:schemeClr val="tx1"/>
                </a:solidFill>
                <a:effectLst/>
                <a:latin typeface="Arial" charset="0"/>
                <a:ea typeface="Arial" charset="0"/>
                <a:cs typeface="Arial" charset="0"/>
              </a:rPr>
              <a:t> </a:t>
            </a:r>
            <a:r>
              <a:rPr lang="en-GB" sz="1200" kern="1200" dirty="0">
                <a:solidFill>
                  <a:schemeClr val="tx1"/>
                </a:solidFill>
                <a:effectLst/>
                <a:latin typeface="Arial" charset="0"/>
                <a:ea typeface="Arial" charset="0"/>
                <a:cs typeface="Arial" charset="0"/>
              </a:rPr>
              <a:t>Transparency is also key to facilitating affiliation and access to benefits and enhancing trust in the system. Second, regular monitoring of implementation and periodic evaluation are needed to determine the extent to which strategies to extend social protection have been successful, are on track, and where policy adjustments are necessary to reflect changing realities or ensure the achievement of protective outcomes.</a:t>
            </a:r>
          </a:p>
          <a:p>
            <a:endParaRPr lang="en-GB" dirty="0"/>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12</a:t>
            </a:fld>
            <a:endParaRPr lang="id-ID"/>
          </a:p>
        </p:txBody>
      </p:sp>
    </p:spTree>
    <p:extLst>
      <p:ext uri="{BB962C8B-B14F-4D97-AF65-F5344CB8AC3E}">
        <p14:creationId xmlns:p14="http://schemas.microsoft.com/office/powerpoint/2010/main" val="3330648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13</a:t>
            </a:fld>
            <a:endParaRPr lang="id-ID"/>
          </a:p>
        </p:txBody>
      </p:sp>
    </p:spTree>
    <p:extLst>
      <p:ext uri="{BB962C8B-B14F-4D97-AF65-F5344CB8AC3E}">
        <p14:creationId xmlns:p14="http://schemas.microsoft.com/office/powerpoint/2010/main" val="2263747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GB" b="1" i="1" dirty="0"/>
              <a:t>Countries are at a crossroads</a:t>
            </a:r>
            <a:r>
              <a:rPr lang="en-GB" dirty="0"/>
              <a:t> </a:t>
            </a:r>
            <a:r>
              <a:rPr lang="en-GB" b="1" i="1" dirty="0"/>
              <a:t>with regard to the trajectory of their social protection systems</a:t>
            </a:r>
            <a:endParaRPr lang="en-GB" dirty="0"/>
          </a:p>
          <a:p>
            <a:pPr marL="171399" indent="-171399" algn="just">
              <a:buFont typeface="Arial" panose="020B0604020202020204" pitchFamily="34" charset="0"/>
              <a:buChar char="•"/>
            </a:pPr>
            <a:r>
              <a:rPr lang="en-GB" dirty="0"/>
              <a:t>Countries can use the policy window prised open by the pandemic and build on their crisis-response measures to strengthen their social protection systems and progressively close protection gaps, in particular for workers in the informal economy, thereby ensuring social protection for workers in all types of employment and facilitating transitions to the formal economy. </a:t>
            </a:r>
          </a:p>
          <a:p>
            <a:pPr marL="171399" indent="-171399" algn="just">
              <a:buFont typeface="Arial" panose="020B0604020202020204" pitchFamily="34" charset="0"/>
              <a:buChar char="•"/>
            </a:pPr>
            <a:r>
              <a:rPr lang="en-GB" dirty="0"/>
              <a:t>Such a high-road approach will ensure  that everyone is protected against both systemic shocks and ordinary life-cycle risks. Adequate social protection is critical not only for workers, but also for employers, as COVID-19 has demonstrated, as a key stabilizing factor for societies and economies. </a:t>
            </a:r>
          </a:p>
          <a:p>
            <a:pPr marL="171399" indent="-171399" algn="just">
              <a:buFont typeface="Arial" panose="020B0604020202020204" pitchFamily="34" charset="0"/>
              <a:buChar char="•"/>
            </a:pPr>
            <a:r>
              <a:rPr lang="en-GB" dirty="0"/>
              <a:t>The alternative would be to acquiesce in a ‘’low-road’’ approach that fails to invest in social protection, thereby perpetuating large protection gaps and providing minimal provision insufficient to ensure a dignified life. This traps countries in a “low cost–low human development” trajectory that represents a lost opportunity for  reconfiguring societies for a better future.</a:t>
            </a:r>
          </a:p>
          <a:p>
            <a:endParaRPr lang="en-GB" dirty="0"/>
          </a:p>
          <a:p>
            <a:endParaRPr lang="en-GB" dirty="0"/>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14</a:t>
            </a:fld>
            <a:endParaRPr lang="id-ID"/>
          </a:p>
        </p:txBody>
      </p:sp>
    </p:spTree>
    <p:extLst>
      <p:ext uri="{BB962C8B-B14F-4D97-AF65-F5344CB8AC3E}">
        <p14:creationId xmlns:p14="http://schemas.microsoft.com/office/powerpoint/2010/main" val="177421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15</a:t>
            </a:fld>
            <a:endParaRPr lang="id-ID"/>
          </a:p>
        </p:txBody>
      </p:sp>
    </p:spTree>
    <p:extLst>
      <p:ext uri="{BB962C8B-B14F-4D97-AF65-F5344CB8AC3E}">
        <p14:creationId xmlns:p14="http://schemas.microsoft.com/office/powerpoint/2010/main" val="9597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2</a:t>
            </a:fld>
            <a:endParaRPr lang="id-ID"/>
          </a:p>
        </p:txBody>
      </p:sp>
    </p:spTree>
    <p:extLst>
      <p:ext uri="{BB962C8B-B14F-4D97-AF65-F5344CB8AC3E}">
        <p14:creationId xmlns:p14="http://schemas.microsoft.com/office/powerpoint/2010/main" val="152700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The </a:t>
            </a:r>
            <a:r>
              <a:rPr lang="fr-CH" b="1" dirty="0" err="1"/>
              <a:t>universal</a:t>
            </a:r>
            <a:r>
              <a:rPr lang="fr-CH" b="1" dirty="0"/>
              <a:t> </a:t>
            </a:r>
            <a:r>
              <a:rPr lang="fr-CH" b="1" dirty="0" err="1"/>
              <a:t>declaration</a:t>
            </a:r>
            <a:r>
              <a:rPr lang="fr-CH" b="1" dirty="0"/>
              <a:t> of </a:t>
            </a:r>
            <a:r>
              <a:rPr lang="fr-CH" b="1" dirty="0" err="1"/>
              <a:t>human</a:t>
            </a:r>
            <a:r>
              <a:rPr lang="fr-CH" b="1" dirty="0"/>
              <a:t> </a:t>
            </a:r>
            <a:r>
              <a:rPr lang="fr-CH" b="1" dirty="0" err="1"/>
              <a:t>rights</a:t>
            </a:r>
            <a:r>
              <a:rPr lang="fr-CH" b="1" dirty="0"/>
              <a:t> </a:t>
            </a:r>
            <a:r>
              <a:rPr lang="fr-CH" dirty="0" err="1"/>
              <a:t>recognizes</a:t>
            </a:r>
            <a:r>
              <a:rPr lang="fr-CH" baseline="0" dirty="0"/>
              <a:t> the right to social securit in </a:t>
            </a:r>
            <a:r>
              <a:rPr lang="fr-CH" baseline="0" dirty="0" err="1"/>
              <a:t>its</a:t>
            </a:r>
            <a:r>
              <a:rPr lang="fr-CH" baseline="0" dirty="0"/>
              <a:t> article 22, as </a:t>
            </a:r>
            <a:r>
              <a:rPr lang="fr-CH" baseline="0" dirty="0" err="1"/>
              <a:t>well</a:t>
            </a:r>
            <a:r>
              <a:rPr lang="fr-CH" baseline="0" dirty="0"/>
              <a:t> as the </a:t>
            </a:r>
            <a:r>
              <a:rPr lang="fr-CH" baseline="0" dirty="0" err="1"/>
              <a:t>responsibility</a:t>
            </a:r>
            <a:r>
              <a:rPr lang="fr-CH" baseline="0" dirty="0"/>
              <a:t> of national effort and </a:t>
            </a:r>
            <a:r>
              <a:rPr lang="fr-CH" b="1" baseline="0" dirty="0"/>
              <a:t>international </a:t>
            </a:r>
            <a:r>
              <a:rPr lang="fr-CH" b="1" baseline="0" dirty="0" err="1"/>
              <a:t>cooperation</a:t>
            </a:r>
            <a:r>
              <a:rPr lang="fr-CH" b="1" baseline="0" dirty="0"/>
              <a:t> </a:t>
            </a:r>
            <a:r>
              <a:rPr lang="fr-CH" baseline="0" dirty="0"/>
              <a:t>to </a:t>
            </a:r>
            <a:r>
              <a:rPr lang="fr-CH" baseline="0" dirty="0" err="1"/>
              <a:t>realize</a:t>
            </a:r>
            <a:r>
              <a:rPr lang="fr-CH" baseline="0" dirty="0"/>
              <a:t> this right.</a:t>
            </a:r>
          </a:p>
          <a:p>
            <a:r>
              <a:rPr lang="fr-CH" baseline="0" dirty="0"/>
              <a:t>Article 25 </a:t>
            </a:r>
            <a:r>
              <a:rPr lang="fr-CH" baseline="0" dirty="0" err="1"/>
              <a:t>is</a:t>
            </a:r>
            <a:r>
              <a:rPr lang="fr-CH" baseline="0" dirty="0"/>
              <a:t> </a:t>
            </a:r>
            <a:r>
              <a:rPr lang="fr-CH" baseline="0" dirty="0" err="1"/>
              <a:t>equally</a:t>
            </a:r>
            <a:r>
              <a:rPr lang="fr-CH" baseline="0" dirty="0"/>
              <a:t> important as </a:t>
            </a:r>
            <a:r>
              <a:rPr lang="fr-CH" baseline="0" dirty="0" err="1"/>
              <a:t>it</a:t>
            </a:r>
            <a:r>
              <a:rPr lang="fr-CH" baseline="0" dirty="0"/>
              <a:t> mentions the importance of </a:t>
            </a:r>
            <a:r>
              <a:rPr lang="fr-CH" baseline="0" dirty="0" err="1"/>
              <a:t>income</a:t>
            </a:r>
            <a:r>
              <a:rPr lang="fr-CH" baseline="0" dirty="0"/>
              <a:t> </a:t>
            </a:r>
            <a:r>
              <a:rPr lang="fr-CH" baseline="0" dirty="0" err="1"/>
              <a:t>security</a:t>
            </a:r>
            <a:r>
              <a:rPr lang="fr-CH" baseline="0" dirty="0"/>
              <a:t> (</a:t>
            </a:r>
            <a:r>
              <a:rPr lang="fr-CH" baseline="0" dirty="0" err="1"/>
              <a:t>adequate</a:t>
            </a:r>
            <a:r>
              <a:rPr lang="fr-CH" baseline="0" dirty="0"/>
              <a:t> standard of living) and </a:t>
            </a:r>
            <a:r>
              <a:rPr lang="fr-CH" baseline="0" dirty="0" err="1"/>
              <a:t>lists</a:t>
            </a:r>
            <a:r>
              <a:rPr lang="fr-CH" baseline="0" dirty="0"/>
              <a:t> a </a:t>
            </a:r>
            <a:r>
              <a:rPr lang="fr-CH" baseline="0" dirty="0" err="1"/>
              <a:t>number</a:t>
            </a:r>
            <a:r>
              <a:rPr lang="fr-CH" baseline="0" dirty="0"/>
              <a:t> of </a:t>
            </a:r>
            <a:r>
              <a:rPr lang="fr-CH" baseline="0" dirty="0" err="1"/>
              <a:t>risks</a:t>
            </a:r>
            <a:r>
              <a:rPr lang="fr-CH" baseline="0" dirty="0"/>
              <a:t> or </a:t>
            </a:r>
            <a:r>
              <a:rPr lang="fr-CH" baseline="0" dirty="0" err="1"/>
              <a:t>contingencies</a:t>
            </a:r>
            <a:r>
              <a:rPr lang="fr-CH" baseline="0" dirty="0"/>
              <a:t> </a:t>
            </a:r>
            <a:r>
              <a:rPr lang="fr-CH" baseline="0" dirty="0" err="1"/>
              <a:t>that</a:t>
            </a:r>
            <a:r>
              <a:rPr lang="fr-CH" baseline="0" dirty="0"/>
              <a:t> </a:t>
            </a:r>
            <a:r>
              <a:rPr lang="fr-CH" baseline="0" dirty="0" err="1"/>
              <a:t>will</a:t>
            </a:r>
            <a:r>
              <a:rPr lang="fr-CH" baseline="0" dirty="0"/>
              <a:t> </a:t>
            </a:r>
            <a:r>
              <a:rPr lang="fr-CH" baseline="0" dirty="0" err="1"/>
              <a:t>form</a:t>
            </a:r>
            <a:r>
              <a:rPr lang="fr-CH" baseline="0" dirty="0"/>
              <a:t> the branches of social </a:t>
            </a:r>
            <a:r>
              <a:rPr lang="fr-CH" baseline="0" dirty="0" err="1"/>
              <a:t>security</a:t>
            </a:r>
            <a:r>
              <a:rPr lang="fr-CH" baseline="0" dirty="0"/>
              <a:t> </a:t>
            </a:r>
            <a:r>
              <a:rPr lang="fr-CH" baseline="0" dirty="0" err="1"/>
              <a:t>systems</a:t>
            </a:r>
            <a:r>
              <a:rPr lang="fr-CH" baseline="0" dirty="0"/>
              <a:t> </a:t>
            </a:r>
            <a:r>
              <a:rPr lang="fr-CH" baseline="0" dirty="0" err="1"/>
              <a:t>such</a:t>
            </a:r>
            <a:r>
              <a:rPr lang="fr-CH" baseline="0" dirty="0"/>
              <a:t> as </a:t>
            </a:r>
            <a:r>
              <a:rPr lang="fr-CH" baseline="0" dirty="0" err="1"/>
              <a:t>unemployment</a:t>
            </a:r>
            <a:r>
              <a:rPr lang="fr-CH" baseline="0" dirty="0"/>
              <a:t>, </a:t>
            </a:r>
            <a:r>
              <a:rPr lang="fr-CH" baseline="0" dirty="0" err="1"/>
              <a:t>sickness</a:t>
            </a:r>
            <a:r>
              <a:rPr lang="fr-CH" baseline="0" dirty="0"/>
              <a:t>, </a:t>
            </a:r>
            <a:r>
              <a:rPr lang="fr-CH" baseline="0" dirty="0" err="1"/>
              <a:t>disability</a:t>
            </a:r>
            <a:r>
              <a:rPr lang="fr-CH" baseline="0" dirty="0"/>
              <a:t>, </a:t>
            </a:r>
            <a:r>
              <a:rPr lang="fr-CH" baseline="0" dirty="0" err="1"/>
              <a:t>old</a:t>
            </a:r>
            <a:r>
              <a:rPr lang="fr-CH" baseline="0" dirty="0"/>
              <a:t> </a:t>
            </a:r>
            <a:r>
              <a:rPr lang="fr-CH" baseline="0" dirty="0" err="1"/>
              <a:t>age</a:t>
            </a:r>
            <a:r>
              <a:rPr lang="fr-CH" baseline="0" dirty="0"/>
              <a:t>.</a:t>
            </a:r>
          </a:p>
          <a:p>
            <a:endParaRPr lang="fr-CH" baseline="0" dirty="0"/>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3</a:t>
            </a:fld>
            <a:endParaRPr lang="id-ID"/>
          </a:p>
        </p:txBody>
      </p:sp>
    </p:spTree>
    <p:extLst>
      <p:ext uri="{BB962C8B-B14F-4D97-AF65-F5344CB8AC3E}">
        <p14:creationId xmlns:p14="http://schemas.microsoft.com/office/powerpoint/2010/main" val="31987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charset="0"/>
                <a:ea typeface="Arial" charset="0"/>
                <a:cs typeface="Arial" charset="0"/>
              </a:rPr>
              <a:t>Social protection </a:t>
            </a:r>
            <a:r>
              <a:rPr lang="en-GB" sz="1200" b="1" kern="1200" dirty="0">
                <a:solidFill>
                  <a:schemeClr val="tx1"/>
                </a:solidFill>
                <a:effectLst/>
                <a:latin typeface="Arial" charset="0"/>
                <a:ea typeface="Arial" charset="0"/>
                <a:cs typeface="Arial" charset="0"/>
              </a:rPr>
              <a:t>reduces poverty </a:t>
            </a:r>
            <a:r>
              <a:rPr lang="en-GB" sz="1200" kern="1200" dirty="0">
                <a:solidFill>
                  <a:schemeClr val="tx1"/>
                </a:solidFill>
                <a:effectLst/>
                <a:latin typeface="Arial" charset="0"/>
                <a:ea typeface="Arial" charset="0"/>
                <a:cs typeface="Arial" charset="0"/>
              </a:rPr>
              <a:t>– this graph </a:t>
            </a:r>
            <a:r>
              <a:rPr lang="en-GB" sz="1200" dirty="0"/>
              <a:t>illustrates how higher levels of social protection expenditure are associated with lower levels of poverty</a:t>
            </a:r>
            <a:r>
              <a:rPr lang="fr-FR" sz="1200" dirty="0">
                <a:latin typeface="Arial Narrow" panose="020B0606020202030204" pitchFamily="34" charset="0"/>
              </a:rPr>
              <a:t>. </a:t>
            </a:r>
            <a:endParaRPr lang="en-GB" sz="1200"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charset="0"/>
                <a:ea typeface="Arial" charset="0"/>
                <a:cs typeface="Arial" charset="0"/>
              </a:rPr>
              <a:t>Social protection transfers are a key tool used by governments to redistribute wealth and, as a result, can be very effective in </a:t>
            </a:r>
            <a:r>
              <a:rPr lang="en-GB" sz="1200" b="1" kern="1200" dirty="0">
                <a:solidFill>
                  <a:schemeClr val="tx1"/>
                </a:solidFill>
                <a:effectLst/>
                <a:latin typeface="Arial" charset="0"/>
                <a:ea typeface="Arial" charset="0"/>
                <a:cs typeface="Arial" charset="0"/>
              </a:rPr>
              <a:t>tackling inequality</a:t>
            </a:r>
            <a:r>
              <a:rPr lang="en-GB" sz="1200" kern="1200" dirty="0">
                <a:solidFill>
                  <a:schemeClr val="tx1"/>
                </a:solidFill>
                <a:effectLst/>
                <a:latin typeface="Arial" charset="0"/>
                <a:ea typeface="Arial" charset="0"/>
                <a:cs typeface="Arial" charset="0"/>
              </a:rPr>
              <a:t>.</a:t>
            </a:r>
            <a:r>
              <a:rPr lang="en-US" baseline="0" dirty="0"/>
              <a:t> Well-designed social protection policies address not only income inequality, but also various other dimensions of inequality.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Social protection contributes to a number of </a:t>
            </a:r>
            <a:r>
              <a:rPr lang="en-US" b="1" baseline="0" dirty="0"/>
              <a:t>other development objectives </a:t>
            </a:r>
            <a:r>
              <a:rPr lang="en-US" baseline="0" dirty="0"/>
              <a:t>– it facilitates access to health care and education, if well designed it can contribute to gender equality, it contributes to just transition to greener economies, it supports enterprises and workers during crises and structural transformations of the economy, it is an enabler of the transition from the informal to the formal economy, it is a necessary building block for countries to be able to respond to natural disasters and epidemics. This is why it is a target of several SDGs.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4</a:t>
            </a:fld>
            <a:endParaRPr lang="id-ID"/>
          </a:p>
        </p:txBody>
      </p:sp>
    </p:spTree>
    <p:extLst>
      <p:ext uri="{BB962C8B-B14F-4D97-AF65-F5344CB8AC3E}">
        <p14:creationId xmlns:p14="http://schemas.microsoft.com/office/powerpoint/2010/main" val="187495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lvl="2" indent="0" algn="just" defTabSz="457200">
              <a:spcBef>
                <a:spcPts val="300"/>
              </a:spcBef>
              <a:spcAft>
                <a:spcPts val="300"/>
              </a:spcAft>
              <a:buClr>
                <a:srgbClr val="FA3C4B"/>
              </a:buClr>
              <a:buFont typeface="Arial" panose="020B0604020202020204" pitchFamily="34" charset="0"/>
              <a:buNone/>
            </a:pPr>
            <a:r>
              <a:rPr lang="en-GB" dirty="0">
                <a:solidFill>
                  <a:schemeClr val="accent1"/>
                </a:solidFill>
              </a:rPr>
              <a:t>Regional differences – highest exclusion in Africa</a:t>
            </a:r>
          </a:p>
          <a:p>
            <a:pPr marL="107950" lvl="2" indent="0" algn="just" defTabSz="457200">
              <a:spcBef>
                <a:spcPts val="300"/>
              </a:spcBef>
              <a:spcAft>
                <a:spcPts val="300"/>
              </a:spcAft>
              <a:buClr>
                <a:srgbClr val="FA3C4B"/>
              </a:buClr>
              <a:buFont typeface="Arial" panose="020B0604020202020204" pitchFamily="34" charset="0"/>
              <a:buNone/>
            </a:pPr>
            <a:endParaRPr lang="en-GB" dirty="0">
              <a:solidFill>
                <a:schemeClr val="accent1"/>
              </a:solidFill>
            </a:endParaRPr>
          </a:p>
          <a:p>
            <a:pPr marL="107950" lvl="2" indent="0" algn="just" defTabSz="457200">
              <a:spcBef>
                <a:spcPts val="300"/>
              </a:spcBef>
              <a:spcAft>
                <a:spcPts val="300"/>
              </a:spcAft>
              <a:buClr>
                <a:srgbClr val="FA3C4B"/>
              </a:buClr>
              <a:buFont typeface="Arial" panose="020B0604020202020204" pitchFamily="34" charset="0"/>
              <a:buNone/>
            </a:pPr>
            <a:r>
              <a:rPr lang="en-GB" dirty="0">
                <a:solidFill>
                  <a:schemeClr val="accent1"/>
                </a:solidFill>
              </a:rPr>
              <a:t>The vast majority of </a:t>
            </a:r>
            <a:r>
              <a:rPr lang="en-GB" b="1" dirty="0">
                <a:solidFill>
                  <a:schemeClr val="accent1"/>
                </a:solidFill>
              </a:rPr>
              <a:t>children</a:t>
            </a:r>
            <a:r>
              <a:rPr lang="en-GB" dirty="0">
                <a:solidFill>
                  <a:schemeClr val="accent1"/>
                </a:solidFill>
              </a:rPr>
              <a:t> globally — </a:t>
            </a:r>
            <a:r>
              <a:rPr lang="en-GB" b="1" dirty="0">
                <a:solidFill>
                  <a:schemeClr val="accent1"/>
                </a:solidFill>
              </a:rPr>
              <a:t>73.6%  </a:t>
            </a:r>
            <a:r>
              <a:rPr lang="en-GB" sz="1200" b="1" dirty="0">
                <a:solidFill>
                  <a:schemeClr val="accent1"/>
                </a:solidFill>
              </a:rPr>
              <a:t>or 1.5 billion </a:t>
            </a:r>
            <a:r>
              <a:rPr lang="en-GB" sz="1200" dirty="0">
                <a:solidFill>
                  <a:schemeClr val="accent1"/>
                </a:solidFill>
              </a:rPr>
              <a:t>—</a:t>
            </a:r>
            <a:r>
              <a:rPr lang="en-GB" dirty="0">
                <a:solidFill>
                  <a:schemeClr val="accent1"/>
                </a:solidFill>
              </a:rPr>
              <a:t>—  receive no social protection benefits.</a:t>
            </a:r>
          </a:p>
          <a:p>
            <a:pPr marL="107950" lvl="2" indent="0" algn="just" defTabSz="457200">
              <a:spcBef>
                <a:spcPts val="300"/>
              </a:spcBef>
              <a:spcAft>
                <a:spcPts val="300"/>
              </a:spcAft>
              <a:buClr>
                <a:srgbClr val="FA3C4B"/>
              </a:buClr>
              <a:buFont typeface="Arial" panose="020B0604020202020204" pitchFamily="34" charset="0"/>
              <a:buNone/>
            </a:pPr>
            <a:r>
              <a:rPr lang="en-GB" dirty="0">
                <a:solidFill>
                  <a:schemeClr val="accent1"/>
                </a:solidFill>
              </a:rPr>
              <a:t>Only </a:t>
            </a:r>
            <a:r>
              <a:rPr lang="en-GB" b="1" dirty="0">
                <a:solidFill>
                  <a:schemeClr val="accent1"/>
                </a:solidFill>
              </a:rPr>
              <a:t>44.9% </a:t>
            </a:r>
            <a:r>
              <a:rPr lang="en-GB" dirty="0">
                <a:solidFill>
                  <a:schemeClr val="accent1"/>
                </a:solidFill>
              </a:rPr>
              <a:t>of </a:t>
            </a:r>
            <a:r>
              <a:rPr lang="en-GB" b="1" dirty="0">
                <a:solidFill>
                  <a:schemeClr val="accent1"/>
                </a:solidFill>
              </a:rPr>
              <a:t>pregnant and childbearing women </a:t>
            </a:r>
            <a:r>
              <a:rPr lang="en-GB" dirty="0">
                <a:solidFill>
                  <a:schemeClr val="accent1"/>
                </a:solidFill>
              </a:rPr>
              <a:t>receive a cash maternity benefit.</a:t>
            </a:r>
          </a:p>
          <a:p>
            <a:pPr marL="107950" lvl="2" indent="0" algn="just" defTabSz="457200">
              <a:spcBef>
                <a:spcPts val="300"/>
              </a:spcBef>
              <a:spcAft>
                <a:spcPts val="300"/>
              </a:spcAft>
              <a:buClr>
                <a:srgbClr val="FA3C4B"/>
              </a:buClr>
              <a:buFont typeface="Arial" panose="020B0604020202020204" pitchFamily="34" charset="0"/>
              <a:buNone/>
            </a:pPr>
            <a:r>
              <a:rPr lang="en-GB" dirty="0">
                <a:solidFill>
                  <a:schemeClr val="accent1"/>
                </a:solidFill>
              </a:rPr>
              <a:t>Just </a:t>
            </a:r>
            <a:r>
              <a:rPr lang="en-GB" b="1" dirty="0">
                <a:solidFill>
                  <a:schemeClr val="accent1"/>
                </a:solidFill>
              </a:rPr>
              <a:t>33% </a:t>
            </a:r>
            <a:r>
              <a:rPr lang="en-GB" dirty="0">
                <a:solidFill>
                  <a:schemeClr val="accent1"/>
                </a:solidFill>
              </a:rPr>
              <a:t>of the working-age population is </a:t>
            </a:r>
            <a:r>
              <a:rPr lang="en-GB" b="1" dirty="0">
                <a:solidFill>
                  <a:schemeClr val="accent1"/>
                </a:solidFill>
              </a:rPr>
              <a:t>legally entitled to sickness benefits</a:t>
            </a:r>
            <a:r>
              <a:rPr lang="en-GB" dirty="0">
                <a:solidFill>
                  <a:schemeClr val="accent1"/>
                </a:solidFill>
              </a:rPr>
              <a:t>. </a:t>
            </a:r>
          </a:p>
          <a:p>
            <a:pPr marL="107950" lvl="2" indent="0" algn="just" defTabSz="457200">
              <a:spcBef>
                <a:spcPts val="300"/>
              </a:spcBef>
              <a:spcAft>
                <a:spcPts val="300"/>
              </a:spcAft>
              <a:buClr>
                <a:srgbClr val="FA3C4B"/>
              </a:buClr>
              <a:buFont typeface="Arial" panose="020B0604020202020204" pitchFamily="34" charset="0"/>
              <a:buNone/>
            </a:pPr>
            <a:r>
              <a:rPr lang="en-GB" dirty="0">
                <a:solidFill>
                  <a:schemeClr val="accent1"/>
                </a:solidFill>
              </a:rPr>
              <a:t>Only </a:t>
            </a:r>
            <a:r>
              <a:rPr lang="en-GB" b="1" dirty="0">
                <a:solidFill>
                  <a:schemeClr val="accent1"/>
                </a:solidFill>
              </a:rPr>
              <a:t>35.4% </a:t>
            </a:r>
            <a:r>
              <a:rPr lang="en-GB" dirty="0">
                <a:solidFill>
                  <a:schemeClr val="accent1"/>
                </a:solidFill>
              </a:rPr>
              <a:t>have </a:t>
            </a:r>
            <a:r>
              <a:rPr lang="en-GB" b="1" dirty="0">
                <a:solidFill>
                  <a:schemeClr val="accent1"/>
                </a:solidFill>
              </a:rPr>
              <a:t>employment injury protection.</a:t>
            </a:r>
          </a:p>
          <a:p>
            <a:pPr marL="107950" lvl="2" indent="0" algn="just" defTabSz="457200">
              <a:spcBef>
                <a:spcPts val="300"/>
              </a:spcBef>
              <a:spcAft>
                <a:spcPts val="300"/>
              </a:spcAft>
              <a:buClr>
                <a:srgbClr val="FA3C4B"/>
              </a:buClr>
              <a:buFont typeface="Arial" panose="020B0604020202020204" pitchFamily="34" charset="0"/>
              <a:buNone/>
            </a:pPr>
            <a:r>
              <a:rPr lang="en-GB" dirty="0">
                <a:solidFill>
                  <a:schemeClr val="accent1"/>
                </a:solidFill>
              </a:rPr>
              <a:t>Fewer than </a:t>
            </a:r>
            <a:r>
              <a:rPr lang="en-GB" b="1" dirty="0">
                <a:solidFill>
                  <a:schemeClr val="accent1"/>
                </a:solidFill>
              </a:rPr>
              <a:t>one-in-five</a:t>
            </a:r>
            <a:r>
              <a:rPr lang="en-GB" dirty="0">
                <a:solidFill>
                  <a:schemeClr val="accent1"/>
                </a:solidFill>
              </a:rPr>
              <a:t> unemployed workers actually receive </a:t>
            </a:r>
            <a:r>
              <a:rPr lang="en-GB" b="1" dirty="0">
                <a:solidFill>
                  <a:schemeClr val="accent1"/>
                </a:solidFill>
              </a:rPr>
              <a:t>unemployment benefits.</a:t>
            </a:r>
          </a:p>
          <a:p>
            <a:pPr marL="107950" lvl="2" indent="0" algn="just" defTabSz="457200">
              <a:spcBef>
                <a:spcPts val="300"/>
              </a:spcBef>
              <a:spcAft>
                <a:spcPts val="300"/>
              </a:spcAft>
              <a:buClr>
                <a:srgbClr val="FA3C4B"/>
              </a:buClr>
              <a:buFont typeface="Arial" panose="020B0604020202020204" pitchFamily="34" charset="0"/>
              <a:buNone/>
            </a:pPr>
            <a:r>
              <a:rPr lang="en-GB" dirty="0">
                <a:solidFill>
                  <a:schemeClr val="accent1"/>
                </a:solidFill>
              </a:rPr>
              <a:t>Just </a:t>
            </a:r>
            <a:r>
              <a:rPr lang="en-GB" b="1" dirty="0">
                <a:solidFill>
                  <a:schemeClr val="accent1"/>
                </a:solidFill>
              </a:rPr>
              <a:t>33.5% </a:t>
            </a:r>
            <a:r>
              <a:rPr lang="en-GB" dirty="0">
                <a:solidFill>
                  <a:schemeClr val="accent1"/>
                </a:solidFill>
              </a:rPr>
              <a:t>of people with severe disabilities receive a </a:t>
            </a:r>
            <a:r>
              <a:rPr lang="en-GB" b="1" dirty="0">
                <a:solidFill>
                  <a:schemeClr val="accent1"/>
                </a:solidFill>
              </a:rPr>
              <a:t>disability benefit. </a:t>
            </a:r>
          </a:p>
          <a:p>
            <a:pPr marL="107950" lvl="2" indent="0" algn="just" defTabSz="457200">
              <a:spcBef>
                <a:spcPts val="300"/>
              </a:spcBef>
              <a:spcAft>
                <a:spcPts val="300"/>
              </a:spcAft>
              <a:buClr>
                <a:srgbClr val="FA3C4B"/>
              </a:buClr>
              <a:buFont typeface="Arial" panose="020B0604020202020204" pitchFamily="34" charset="0"/>
              <a:buNone/>
            </a:pPr>
            <a:r>
              <a:rPr lang="en-GB" sz="1200" kern="1200" dirty="0">
                <a:solidFill>
                  <a:schemeClr val="tx1"/>
                </a:solidFill>
                <a:effectLst/>
                <a:latin typeface="Arial" charset="0"/>
                <a:ea typeface="Arial" charset="0"/>
                <a:cs typeface="Arial" charset="0"/>
              </a:rPr>
              <a:t>The most widespread - and so one could say the most successful - form of social protection is the old-age pension. </a:t>
            </a:r>
            <a:r>
              <a:rPr lang="en-GB" sz="1200" b="1" kern="1200" dirty="0">
                <a:solidFill>
                  <a:schemeClr val="tx1"/>
                </a:solidFill>
                <a:effectLst/>
                <a:latin typeface="Arial" charset="0"/>
                <a:ea typeface="Arial" charset="0"/>
                <a:cs typeface="Arial" charset="0"/>
              </a:rPr>
              <a:t>Worldwide, 77.5 per cent of persons above retirement age</a:t>
            </a:r>
            <a:r>
              <a:rPr lang="es-ES_tradnl" sz="700" b="1" kern="1200" dirty="0">
                <a:solidFill>
                  <a:schemeClr val="tx1"/>
                </a:solidFill>
                <a:effectLst/>
                <a:latin typeface="Arial" charset="0"/>
                <a:ea typeface="Arial" charset="0"/>
                <a:cs typeface="Arial" charset="0"/>
              </a:rPr>
              <a:t> </a:t>
            </a:r>
            <a:r>
              <a:rPr lang="en-GB" sz="1200" b="1" kern="1200" dirty="0">
                <a:solidFill>
                  <a:schemeClr val="tx1"/>
                </a:solidFill>
                <a:effectLst/>
                <a:latin typeface="Arial" charset="0"/>
                <a:ea typeface="Arial" charset="0"/>
                <a:cs typeface="Arial" charset="0"/>
              </a:rPr>
              <a:t>receive some form of old-age pension</a:t>
            </a:r>
            <a:r>
              <a:rPr lang="en-GB" sz="1200" kern="1200" dirty="0">
                <a:solidFill>
                  <a:schemeClr val="tx1"/>
                </a:solidFill>
                <a:effectLst/>
                <a:latin typeface="Arial" charset="0"/>
                <a:ea typeface="Arial" charset="0"/>
                <a:cs typeface="Arial" charset="0"/>
              </a:rPr>
              <a:t>, yet benefit levels are often insufficient to meet their needs. </a:t>
            </a:r>
            <a:endParaRPr lang="en-GB" sz="1050" kern="1200" dirty="0">
              <a:solidFill>
                <a:schemeClr val="tx1"/>
              </a:solidFill>
              <a:effectLst/>
              <a:latin typeface="Arial" charset="0"/>
              <a:ea typeface="Arial" charset="0"/>
              <a:cs typeface="Arial" charset="0"/>
            </a:endParaRPr>
          </a:p>
          <a:p>
            <a:pPr marL="107950" lvl="2" indent="0" algn="just" defTabSz="457200">
              <a:spcBef>
                <a:spcPts val="300"/>
              </a:spcBef>
              <a:spcAft>
                <a:spcPts val="300"/>
              </a:spcAft>
              <a:buClr>
                <a:srgbClr val="FA3C4B"/>
              </a:buClr>
              <a:buFont typeface="Arial" panose="020B0604020202020204" pitchFamily="34" charset="0"/>
              <a:buNone/>
            </a:pPr>
            <a:r>
              <a:rPr lang="en-GB" sz="1200" kern="1200" dirty="0">
                <a:solidFill>
                  <a:schemeClr val="tx1"/>
                </a:solidFill>
                <a:effectLst/>
                <a:latin typeface="Arial" charset="0"/>
                <a:ea typeface="Arial" charset="0"/>
                <a:cs typeface="Arial" charset="0"/>
              </a:rPr>
              <a:t>Only </a:t>
            </a:r>
            <a:r>
              <a:rPr lang="en-GB" sz="1200" b="1" kern="1200" dirty="0">
                <a:solidFill>
                  <a:schemeClr val="tx1"/>
                </a:solidFill>
                <a:effectLst/>
                <a:latin typeface="Arial" charset="0"/>
                <a:ea typeface="Arial" charset="0"/>
                <a:cs typeface="Arial" charset="0"/>
              </a:rPr>
              <a:t>two-thirds </a:t>
            </a:r>
            <a:r>
              <a:rPr lang="en-GB" sz="1200" kern="1200" dirty="0">
                <a:solidFill>
                  <a:schemeClr val="tx1"/>
                </a:solidFill>
                <a:effectLst/>
                <a:latin typeface="Arial" charset="0"/>
                <a:ea typeface="Arial" charset="0"/>
                <a:cs typeface="Arial" charset="0"/>
              </a:rPr>
              <a:t>of the global population are protected by any ki</a:t>
            </a:r>
            <a:r>
              <a:rPr lang="en-GB" sz="1200" b="1" kern="1200" dirty="0">
                <a:solidFill>
                  <a:schemeClr val="tx1"/>
                </a:solidFill>
                <a:effectLst/>
                <a:latin typeface="Arial" charset="0"/>
                <a:ea typeface="Arial" charset="0"/>
                <a:cs typeface="Arial" charset="0"/>
              </a:rPr>
              <a:t>nd of health scheme</a:t>
            </a:r>
            <a:r>
              <a:rPr lang="en-GB" sz="1200" kern="1200" dirty="0">
                <a:solidFill>
                  <a:schemeClr val="tx1"/>
                </a:solidFill>
                <a:effectLst/>
                <a:latin typeface="Arial" charset="0"/>
                <a:ea typeface="Arial" charset="0"/>
                <a:cs typeface="Arial" charset="0"/>
              </a:rPr>
              <a:t>; and some of these schemes have significant gaps that threaten people’s health and dignity.</a:t>
            </a:r>
          </a:p>
          <a:p>
            <a:pPr marL="393700" lvl="2" indent="-285750" algn="just" defTabSz="457200">
              <a:spcBef>
                <a:spcPts val="300"/>
              </a:spcBef>
              <a:spcAft>
                <a:spcPts val="300"/>
              </a:spcAft>
              <a:buClr>
                <a:srgbClr val="FA3C4B"/>
              </a:buClr>
              <a:buFont typeface="Arial" panose="020B0604020202020204" pitchFamily="34" charset="0"/>
              <a:buChar char="•"/>
            </a:pPr>
            <a:endParaRPr lang="en-GB" b="1" dirty="0">
              <a:solidFill>
                <a:schemeClr val="accent1"/>
              </a:solidFill>
            </a:endParaRPr>
          </a:p>
          <a:p>
            <a:endParaRPr lang="en-GB" dirty="0"/>
          </a:p>
          <a:p>
            <a:endParaRPr lang="en-GB" dirty="0"/>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5</a:t>
            </a:fld>
            <a:endParaRPr lang="id-ID"/>
          </a:p>
        </p:txBody>
      </p:sp>
    </p:spTree>
    <p:extLst>
      <p:ext uri="{BB962C8B-B14F-4D97-AF65-F5344CB8AC3E}">
        <p14:creationId xmlns:p14="http://schemas.microsoft.com/office/powerpoint/2010/main" val="204265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Arial" charset="0"/>
                <a:cs typeface="Arial" charset="0"/>
              </a:rPr>
              <a:t>The COVID-19 pandemic has alerted the global community to the </a:t>
            </a:r>
            <a:r>
              <a:rPr lang="en-GB" sz="1200" b="1" kern="1200" dirty="0">
                <a:solidFill>
                  <a:schemeClr val="tx1"/>
                </a:solidFill>
                <a:effectLst/>
                <a:latin typeface="Arial" charset="0"/>
                <a:ea typeface="Arial" charset="0"/>
                <a:cs typeface="Arial" charset="0"/>
              </a:rPr>
              <a:t>crucial importance</a:t>
            </a:r>
            <a:r>
              <a:rPr lang="en-GB" sz="1200" kern="1200" dirty="0">
                <a:solidFill>
                  <a:schemeClr val="tx1"/>
                </a:solidFill>
                <a:effectLst/>
                <a:latin typeface="Arial" charset="0"/>
                <a:ea typeface="Arial" charset="0"/>
                <a:cs typeface="Arial" charset="0"/>
              </a:rPr>
              <a:t> of social protection. And it has put social protection </a:t>
            </a:r>
            <a:r>
              <a:rPr lang="en-GB" sz="1200" b="1" kern="1200" dirty="0">
                <a:solidFill>
                  <a:schemeClr val="tx1"/>
                </a:solidFill>
                <a:effectLst/>
                <a:latin typeface="Arial" charset="0"/>
                <a:ea typeface="Arial" charset="0"/>
                <a:cs typeface="Arial" charset="0"/>
              </a:rPr>
              <a:t>high on governments’ agenda</a:t>
            </a:r>
            <a:r>
              <a:rPr lang="en-GB" sz="1200" kern="1200" dirty="0">
                <a:solidFill>
                  <a:schemeClr val="tx1"/>
                </a:solidFill>
                <a:effectLst/>
                <a:latin typeface="Arial" charset="0"/>
                <a:ea typeface="Arial" charset="0"/>
                <a:cs typeface="Arial" charset="0"/>
              </a:rPr>
              <a:t>, and agencies’ response to the crisis. It was the </a:t>
            </a:r>
            <a:r>
              <a:rPr lang="en-GB" sz="1400" dirty="0">
                <a:solidFill>
                  <a:srgbClr val="1E2DBE"/>
                </a:solidFill>
              </a:rPr>
              <a:t>largest ever mobilization of social protection measures, reaching out to those previously unprotected!</a:t>
            </a:r>
          </a:p>
          <a:p>
            <a:endParaRPr lang="en-GB" sz="1400" kern="1200" dirty="0">
              <a:solidFill>
                <a:srgbClr val="1E2DBE"/>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Faced with COVID 19, countries and the international community have mobilized to put in place </a:t>
            </a:r>
            <a:r>
              <a:rPr lang="en-US" sz="1200" b="1" kern="1200" dirty="0">
                <a:solidFill>
                  <a:schemeClr val="tx1"/>
                </a:solidFill>
                <a:effectLst/>
                <a:latin typeface="Arial" charset="0"/>
                <a:ea typeface="Arial" charset="0"/>
                <a:cs typeface="Arial" charset="0"/>
              </a:rPr>
              <a:t>emergency solutions </a:t>
            </a:r>
            <a:r>
              <a:rPr lang="en-US" sz="1200" kern="1200" dirty="0">
                <a:solidFill>
                  <a:schemeClr val="tx1"/>
                </a:solidFill>
                <a:effectLst/>
                <a:latin typeface="Arial" charset="0"/>
                <a:ea typeface="Arial" charset="0"/>
                <a:cs typeface="Arial" charset="0"/>
              </a:rPr>
              <a:t>to facilitate access to health care and provide income security to populations. </a:t>
            </a:r>
            <a:r>
              <a:rPr lang="en-GB" sz="1200" kern="1200" dirty="0">
                <a:solidFill>
                  <a:schemeClr val="tx1"/>
                </a:solidFill>
                <a:effectLst/>
                <a:latin typeface="Arial" charset="0"/>
                <a:ea typeface="Arial" charset="0"/>
                <a:cs typeface="Arial" charset="0"/>
              </a:rPr>
              <a:t>According to ILO Social Protection Monitor, within a few months, </a:t>
            </a:r>
            <a:r>
              <a:rPr lang="en-GB" sz="1200" b="1" kern="1200" dirty="0">
                <a:solidFill>
                  <a:schemeClr val="tx1"/>
                </a:solidFill>
                <a:effectLst/>
                <a:latin typeface="Arial" charset="0"/>
                <a:ea typeface="Arial" charset="0"/>
                <a:cs typeface="Arial" charset="0"/>
              </a:rPr>
              <a:t>nearly 1,600</a:t>
            </a:r>
            <a:r>
              <a:rPr lang="en-GB" sz="1200" kern="1200" dirty="0">
                <a:solidFill>
                  <a:schemeClr val="tx1"/>
                </a:solidFill>
                <a:effectLst/>
                <a:latin typeface="Arial" charset="0"/>
                <a:ea typeface="Arial" charset="0"/>
                <a:cs typeface="Arial" charset="0"/>
              </a:rPr>
              <a:t> social protection emergency measures have been adopted in 209 countries. </a:t>
            </a:r>
            <a:r>
              <a:rPr lang="en-US" sz="1200" kern="1200" dirty="0">
                <a:solidFill>
                  <a:schemeClr val="tx1"/>
                </a:solidFill>
                <a:effectLst/>
                <a:latin typeface="Arial" charset="0"/>
                <a:ea typeface="Arial" charset="0"/>
                <a:cs typeface="Arial" charset="0"/>
              </a:rPr>
              <a:t>Countries that already had </a:t>
            </a:r>
            <a:r>
              <a:rPr lang="en-US" sz="1200" b="1" kern="1200" dirty="0">
                <a:solidFill>
                  <a:schemeClr val="tx1"/>
                </a:solidFill>
                <a:effectLst/>
                <a:latin typeface="Arial" charset="0"/>
                <a:ea typeface="Arial" charset="0"/>
                <a:cs typeface="Arial" charset="0"/>
              </a:rPr>
              <a:t>robust social security systems </a:t>
            </a:r>
            <a:r>
              <a:rPr lang="en-US" sz="1200" kern="1200" dirty="0">
                <a:solidFill>
                  <a:schemeClr val="tx1"/>
                </a:solidFill>
                <a:effectLst/>
                <a:latin typeface="Arial" charset="0"/>
                <a:ea typeface="Arial" charset="0"/>
                <a:cs typeface="Arial" charset="0"/>
              </a:rPr>
              <a:t>were ahead of the game, as they only needed to adapt existing mechanisms. </a:t>
            </a:r>
          </a:p>
          <a:p>
            <a:endParaRPr lang="en-US"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This crisis has sent us at least two messages:</a:t>
            </a:r>
          </a:p>
          <a:p>
            <a:pPr marL="228600" indent="-228600">
              <a:buAutoNum type="arabicParenR"/>
            </a:pPr>
            <a:r>
              <a:rPr lang="en-US" sz="1200" kern="1200" dirty="0">
                <a:solidFill>
                  <a:schemeClr val="tx1"/>
                </a:solidFill>
                <a:effectLst/>
                <a:latin typeface="Arial" charset="0"/>
                <a:ea typeface="Arial" charset="0"/>
                <a:cs typeface="Arial" charset="0"/>
              </a:rPr>
              <a:t>The </a:t>
            </a:r>
            <a:r>
              <a:rPr lang="en-GB" sz="1200" b="1" kern="1200" dirty="0">
                <a:solidFill>
                  <a:schemeClr val="tx1"/>
                </a:solidFill>
                <a:effectLst/>
                <a:latin typeface="Arial" charset="0"/>
                <a:ea typeface="Arial" charset="0"/>
                <a:cs typeface="Arial" charset="0"/>
              </a:rPr>
              <a:t>widespread recognition</a:t>
            </a:r>
            <a:r>
              <a:rPr lang="en-GB" sz="1200" kern="1200" dirty="0">
                <a:solidFill>
                  <a:schemeClr val="tx1"/>
                </a:solidFill>
                <a:effectLst/>
                <a:latin typeface="Arial" charset="0"/>
                <a:ea typeface="Arial" charset="0"/>
                <a:cs typeface="Arial" charset="0"/>
              </a:rPr>
              <a:t> of the necessity and value of social protection</a:t>
            </a:r>
            <a:endParaRPr lang="en-US" sz="1200" kern="1200" dirty="0">
              <a:solidFill>
                <a:schemeClr val="tx1"/>
              </a:solidFill>
              <a:effectLst/>
              <a:latin typeface="Arial" charset="0"/>
              <a:ea typeface="Arial" charset="0"/>
              <a:cs typeface="Arial" charset="0"/>
            </a:endParaRPr>
          </a:p>
          <a:p>
            <a:pPr marL="228600" indent="-228600">
              <a:buAutoNum type="arabicParenR"/>
            </a:pPr>
            <a:r>
              <a:rPr lang="en-US" sz="1200" kern="1200" dirty="0">
                <a:solidFill>
                  <a:schemeClr val="tx1"/>
                </a:solidFill>
                <a:effectLst/>
                <a:latin typeface="Arial" charset="0"/>
                <a:ea typeface="Arial" charset="0"/>
                <a:cs typeface="Arial" charset="0"/>
              </a:rPr>
              <a:t>The </a:t>
            </a:r>
            <a:r>
              <a:rPr lang="en-US" sz="1200" b="1" kern="1200" dirty="0">
                <a:solidFill>
                  <a:schemeClr val="tx1"/>
                </a:solidFill>
                <a:effectLst/>
                <a:latin typeface="Arial" charset="0"/>
                <a:ea typeface="Arial" charset="0"/>
                <a:cs typeface="Arial" charset="0"/>
              </a:rPr>
              <a:t>importance of building robust systems </a:t>
            </a:r>
            <a:r>
              <a:rPr lang="en-US" sz="1200" kern="1200" dirty="0">
                <a:solidFill>
                  <a:schemeClr val="tx1"/>
                </a:solidFill>
                <a:effectLst/>
                <a:latin typeface="Arial" charset="0"/>
                <a:ea typeface="Arial" charset="0"/>
                <a:cs typeface="Arial" charset="0"/>
              </a:rPr>
              <a:t>to meet today's social protection needs and to be better prepared to meet tomorrow's challenges.</a:t>
            </a:r>
            <a:endParaRPr lang="en-GB" sz="1100" kern="1200" dirty="0">
              <a:solidFill>
                <a:schemeClr val="tx1"/>
              </a:solidFill>
              <a:effectLst/>
              <a:latin typeface="Arial" charset="0"/>
              <a:ea typeface="Arial" charset="0"/>
              <a:cs typeface="Arial" charset="0"/>
            </a:endParaRPr>
          </a:p>
          <a:p>
            <a:endParaRPr lang="en-GB" sz="1400" dirty="0">
              <a:solidFill>
                <a:srgbClr val="1E2DBE"/>
              </a:solidFill>
            </a:endParaRPr>
          </a:p>
          <a:p>
            <a:endParaRPr lang="en-GB" sz="1400" dirty="0">
              <a:solidFill>
                <a:srgbClr val="1E2DBE"/>
              </a:solidFill>
            </a:endParaRPr>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6</a:t>
            </a:fld>
            <a:endParaRPr lang="id-ID"/>
          </a:p>
        </p:txBody>
      </p:sp>
    </p:spTree>
    <p:extLst>
      <p:ext uri="{BB962C8B-B14F-4D97-AF65-F5344CB8AC3E}">
        <p14:creationId xmlns:p14="http://schemas.microsoft.com/office/powerpoint/2010/main" val="295465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7</a:t>
            </a:fld>
            <a:endParaRPr lang="id-ID"/>
          </a:p>
        </p:txBody>
      </p:sp>
    </p:spTree>
    <p:extLst>
      <p:ext uri="{BB962C8B-B14F-4D97-AF65-F5344CB8AC3E}">
        <p14:creationId xmlns:p14="http://schemas.microsoft.com/office/powerpoint/2010/main" val="428188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8</a:t>
            </a:fld>
            <a:endParaRPr lang="id-ID"/>
          </a:p>
        </p:txBody>
      </p:sp>
    </p:spTree>
    <p:extLst>
      <p:ext uri="{BB962C8B-B14F-4D97-AF65-F5344CB8AC3E}">
        <p14:creationId xmlns:p14="http://schemas.microsoft.com/office/powerpoint/2010/main" val="405676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a:t>Many</a:t>
            </a:r>
            <a:r>
              <a:rPr lang="fr-CH" dirty="0"/>
              <a:t> countries have </a:t>
            </a:r>
            <a:r>
              <a:rPr lang="fr-CH" dirty="0" err="1"/>
              <a:t>achieved</a:t>
            </a:r>
            <a:r>
              <a:rPr lang="fr-CH" dirty="0"/>
              <a:t> USP for components</a:t>
            </a:r>
            <a:r>
              <a:rPr lang="fr-CH" baseline="0" dirty="0"/>
              <a:t> of the social protection </a:t>
            </a:r>
            <a:r>
              <a:rPr lang="fr-CH" baseline="0" dirty="0" err="1"/>
              <a:t>floor</a:t>
            </a:r>
            <a:r>
              <a:rPr lang="fr-CH" baseline="0" dirty="0"/>
              <a:t>, for instance for </a:t>
            </a:r>
            <a:r>
              <a:rPr lang="fr-CH" baseline="0" dirty="0" err="1"/>
              <a:t>health</a:t>
            </a:r>
            <a:r>
              <a:rPr lang="fr-CH" baseline="0" dirty="0"/>
              <a:t> (Rwanda), </a:t>
            </a:r>
            <a:r>
              <a:rPr lang="fr-CH" baseline="0" dirty="0" err="1"/>
              <a:t>children</a:t>
            </a:r>
            <a:r>
              <a:rPr lang="fr-CH" baseline="0" dirty="0"/>
              <a:t> (Mongolia), </a:t>
            </a:r>
            <a:r>
              <a:rPr lang="fr-CH" baseline="0" dirty="0" err="1"/>
              <a:t>maternity</a:t>
            </a:r>
            <a:r>
              <a:rPr lang="fr-CH" baseline="0" dirty="0"/>
              <a:t> (Argentina), </a:t>
            </a:r>
            <a:r>
              <a:rPr lang="fr-CH" baseline="0" dirty="0" err="1"/>
              <a:t>disability</a:t>
            </a:r>
            <a:r>
              <a:rPr lang="fr-CH" baseline="0" dirty="0"/>
              <a:t> (South </a:t>
            </a:r>
            <a:r>
              <a:rPr lang="fr-CH" baseline="0" dirty="0" err="1"/>
              <a:t>Africa</a:t>
            </a:r>
            <a:r>
              <a:rPr lang="fr-CH" baseline="0" dirty="0"/>
              <a:t>), </a:t>
            </a:r>
            <a:r>
              <a:rPr lang="fr-CH" baseline="0" dirty="0" err="1"/>
              <a:t>old</a:t>
            </a:r>
            <a:r>
              <a:rPr lang="fr-CH" baseline="0" dirty="0"/>
              <a:t> </a:t>
            </a:r>
            <a:r>
              <a:rPr lang="fr-CH" baseline="0" dirty="0" err="1"/>
              <a:t>age</a:t>
            </a:r>
            <a:r>
              <a:rPr lang="fr-CH" baseline="0" dirty="0"/>
              <a:t> (Cabo </a:t>
            </a:r>
            <a:r>
              <a:rPr lang="fr-CH" baseline="0" dirty="0" err="1"/>
              <a:t>verde</a:t>
            </a:r>
            <a:r>
              <a:rPr lang="fr-CH" baseline="0" dirty="0"/>
              <a:t>, Eswatini)</a:t>
            </a:r>
            <a:endParaRPr lang="en-GB" dirty="0"/>
          </a:p>
        </p:txBody>
      </p:sp>
      <p:sp>
        <p:nvSpPr>
          <p:cNvPr id="4" name="Date Placeholder 3"/>
          <p:cNvSpPr>
            <a:spLocks noGrp="1"/>
          </p:cNvSpPr>
          <p:nvPr>
            <p:ph type="dt" idx="10"/>
          </p:nvPr>
        </p:nvSpPr>
        <p:spPr/>
        <p:txBody>
          <a:bodyPr/>
          <a:lstStyle/>
          <a:p>
            <a:fld id="{AA2CEB4C-364C-674E-A933-C3977187AE0B}" type="datetime1">
              <a:rPr lang="id-ID" smtClean="0"/>
              <a:pPr/>
              <a:t>03/10/2021</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9</a:t>
            </a:fld>
            <a:endParaRPr lang="id-ID"/>
          </a:p>
        </p:txBody>
      </p:sp>
    </p:spTree>
    <p:extLst>
      <p:ext uri="{BB962C8B-B14F-4D97-AF65-F5344CB8AC3E}">
        <p14:creationId xmlns:p14="http://schemas.microsoft.com/office/powerpoint/2010/main" val="2909301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1582" y="6145249"/>
            <a:ext cx="1682500" cy="542545"/>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0" y="476673"/>
            <a:ext cx="5384800" cy="4248471"/>
          </a:xfrm>
          <a:prstGeom prst="rect">
            <a:avLst/>
          </a:prstGeom>
        </p:spPr>
        <p:txBody>
          <a:bodyPr/>
          <a:lstStyle>
            <a:lvl1pPr marL="457200" indent="-457200">
              <a:buClr>
                <a:srgbClr val="82A8B6"/>
              </a:buClr>
              <a:buFont typeface="Wingdings" panose="05000000000000000000" pitchFamily="2" charset="2"/>
              <a:buChar cha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4559829" y="4077072"/>
            <a:ext cx="3456384" cy="369332"/>
          </a:xfrm>
          <a:prstGeom prst="rect">
            <a:avLst/>
          </a:prstGeom>
          <a:noFill/>
        </p:spPr>
        <p:txBody>
          <a:bodyPr wrap="square" rtlCol="0">
            <a:spAutoFit/>
          </a:bodyPr>
          <a:lstStyle/>
          <a:p>
            <a:endParaRPr lang="en-GB" dirty="0"/>
          </a:p>
        </p:txBody>
      </p:sp>
      <p:sp>
        <p:nvSpPr>
          <p:cNvPr id="6" name="Content Placeholder 2"/>
          <p:cNvSpPr>
            <a:spLocks noGrp="1"/>
          </p:cNvSpPr>
          <p:nvPr>
            <p:ph sz="half" idx="10"/>
          </p:nvPr>
        </p:nvSpPr>
        <p:spPr>
          <a:xfrm>
            <a:off x="859800" y="481397"/>
            <a:ext cx="5428221" cy="4243747"/>
          </a:xfrm>
          <a:prstGeom prst="rect">
            <a:avLst/>
          </a:prstGeom>
        </p:spPr>
        <p:txBody>
          <a:bodyPr/>
          <a:lstStyle>
            <a:lvl1pPr>
              <a:buClr>
                <a:srgbClr val="82A8B6"/>
              </a:buCl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409681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91477" y="476672"/>
            <a:ext cx="10492747" cy="720080"/>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391477" y="1340768"/>
            <a:ext cx="10465163" cy="4536504"/>
          </a:xfrm>
          <a:prstGeom prst="rect">
            <a:avLst/>
          </a:prstGeom>
        </p:spPr>
        <p:txBody>
          <a:bodyPr/>
          <a:lstStyle>
            <a:lvl1pPr marL="342900" indent="-342900">
              <a:buClr>
                <a:srgbClr val="154F98"/>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lr>
                <a:srgbClr val="154F98"/>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2pPr>
            <a:lvl3pPr marL="1143000" indent="-228600">
              <a:buClr>
                <a:srgbClr val="154F98"/>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67084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623392" y="476673"/>
            <a:ext cx="10972800" cy="4525963"/>
          </a:xfrm>
          <a:prstGeom prst="rect">
            <a:avLst/>
          </a:prstGeom>
        </p:spPr>
        <p:txBody>
          <a:bodyPr vert="eaVert"/>
          <a:lstStyle>
            <a:lvl1pPr>
              <a:buClr>
                <a:srgbClr val="82A8B6"/>
              </a:buClr>
              <a:defRPr/>
            </a:lvl1pPr>
            <a:lvl2pPr>
              <a:buClr>
                <a:srgbClr val="82A8B6"/>
              </a:buClr>
              <a:defRPr/>
            </a:lvl2pPr>
            <a:lvl3pPr>
              <a:buClr>
                <a:srgbClr val="82A8B6"/>
              </a:buClr>
              <a:defRPr/>
            </a:lvl3pPr>
            <a:lvl4pPr>
              <a:buClr>
                <a:srgbClr val="82A8B6"/>
              </a:buClr>
              <a:defRPr/>
            </a:lvl4pPr>
            <a:lvl5pPr>
              <a:buClr>
                <a:srgbClr val="82A8B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84159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928580" y="1874640"/>
            <a:ext cx="10363200" cy="1362075"/>
          </a:xfrm>
          <a:prstGeom prst="rect">
            <a:avLst/>
          </a:prstGeom>
        </p:spPr>
        <p:txBody>
          <a:bodyPr anchor="t"/>
          <a:lstStyle>
            <a:lvl1pPr algn="l">
              <a:defRPr sz="4000" b="1" cap="all">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7" name="Text Placeholder 2"/>
          <p:cNvSpPr>
            <a:spLocks noGrp="1"/>
          </p:cNvSpPr>
          <p:nvPr>
            <p:ph type="body" idx="1"/>
          </p:nvPr>
        </p:nvSpPr>
        <p:spPr>
          <a:xfrm>
            <a:off x="928580" y="332657"/>
            <a:ext cx="103632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82472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88861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3"/>
          <p:cNvSpPr txBox="1">
            <a:spLocks/>
          </p:cNvSpPr>
          <p:nvPr userDrawn="1"/>
        </p:nvSpPr>
        <p:spPr>
          <a:xfrm>
            <a:off x="11280576" y="6453336"/>
            <a:ext cx="719403" cy="3175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fld id="{AC611B22-04DA-49DB-8F00-1DBB662793CA}" type="slidenum">
              <a:rPr lang="it-IT" sz="1400" smtClean="0">
                <a:solidFill>
                  <a:schemeClr val="bg1"/>
                </a:solidFill>
              </a:rPr>
              <a:pPr algn="ctr" eaLnBrk="1" hangingPunct="1">
                <a:defRPr/>
              </a:pPr>
              <a:t>‹Nº›</a:t>
            </a:fld>
            <a:endParaRPr lang="id-ID" sz="1600" dirty="0">
              <a:solidFill>
                <a:schemeClr val="bg1"/>
              </a:solidFill>
            </a:endParaRPr>
          </a:p>
        </p:txBody>
      </p:sp>
      <p:cxnSp>
        <p:nvCxnSpPr>
          <p:cNvPr id="6" name="Straight Connector 5"/>
          <p:cNvCxnSpPr/>
          <p:nvPr userDrawn="1"/>
        </p:nvCxnSpPr>
        <p:spPr>
          <a:xfrm>
            <a:off x="719403" y="476672"/>
            <a:ext cx="0" cy="5400600"/>
          </a:xfrm>
          <a:prstGeom prst="line">
            <a:avLst/>
          </a:prstGeom>
          <a:ln/>
        </p:spPr>
        <p:style>
          <a:lnRef idx="1">
            <a:schemeClr val="dk1"/>
          </a:lnRef>
          <a:fillRef idx="0">
            <a:schemeClr val="dk1"/>
          </a:fillRef>
          <a:effectRef idx="0">
            <a:schemeClr val="dk1"/>
          </a:effectRef>
          <a:fontRef idx="minor">
            <a:schemeClr val="tx1"/>
          </a:fontRef>
        </p:style>
      </p:cxnSp>
    </p:spTree>
    <p:custDataLst>
      <p:tags r:id="rId8"/>
    </p:custData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8" r:id="rId5"/>
    <p:sldLayoutId id="2147483660" r:id="rId6"/>
  </p:sldLayoutIdLst>
  <p:hf hdr="0" ftr="0" dt="0"/>
  <p:txStyles>
    <p:title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p:titleStyle>
    <p:body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ilo.org/wcmsp5/groups/public/---ed_norm/---relconf/documents/meetingdocument/wcms_806099.pdf" TargetMode="External"/><Relationship Id="rId5" Type="http://schemas.openxmlformats.org/officeDocument/2006/relationships/hyperlink" Target="https://www.ilo.org/wcmsp5/groups/public/---ed_norm/---relconf/documents/meetingdocument/wcms_806092.pdf"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8127682" cy="1498570"/>
          </a:xfrm>
        </p:spPr>
        <p:txBody>
          <a:bodyPr/>
          <a:lstStyle/>
          <a:p>
            <a:pPr>
              <a:lnSpc>
                <a:spcPct val="100000"/>
              </a:lnSpc>
              <a:spcAft>
                <a:spcPts val="600"/>
              </a:spcAft>
            </a:pPr>
            <a:r>
              <a:rPr lang="en-GB" sz="4400" b="1" dirty="0">
                <a:latin typeface="Arial Narrow" panose="020B0606020202030204" pitchFamily="34" charset="0"/>
                <a:cs typeface="Arial" panose="020B0604020202020204" pitchFamily="34" charset="0"/>
              </a:rPr>
              <a:t>Investing more and better in universal social protection</a:t>
            </a:r>
            <a:endParaRPr lang="en-GB" sz="1600" b="1" dirty="0">
              <a:latin typeface="Arial Narrow" panose="020B0606020202030204" pitchFamily="34" charset="0"/>
              <a:ea typeface="+mn-ea"/>
              <a:cs typeface="Arial" panose="020B0604020202020204" pitchFamily="34" charset="0"/>
            </a:endParaRPr>
          </a:p>
        </p:txBody>
      </p:sp>
      <p:sp>
        <p:nvSpPr>
          <p:cNvPr id="3" name="Subtitle 2"/>
          <p:cNvSpPr>
            <a:spLocks noGrp="1"/>
          </p:cNvSpPr>
          <p:nvPr>
            <p:ph type="subTitle" idx="1"/>
          </p:nvPr>
        </p:nvSpPr>
        <p:spPr>
          <a:xfrm>
            <a:off x="506709" y="5366292"/>
            <a:ext cx="11210924" cy="971113"/>
          </a:xfrm>
        </p:spPr>
        <p:txBody>
          <a:bodyPr/>
          <a:lstStyle/>
          <a:p>
            <a:pPr lvl="1">
              <a:tabLst>
                <a:tab pos="10768013" algn="r"/>
              </a:tabLst>
            </a:pPr>
            <a:r>
              <a:rPr lang="en-GB" sz="1800" dirty="0">
                <a:solidFill>
                  <a:schemeClr val="accent6"/>
                </a:solidFill>
              </a:rPr>
              <a:t>Valerie Schmitt, Deputy Director</a:t>
            </a:r>
          </a:p>
          <a:p>
            <a:pPr lvl="1">
              <a:tabLst>
                <a:tab pos="10768013" algn="r"/>
              </a:tabLst>
            </a:pPr>
            <a:r>
              <a:rPr lang="en-GB" sz="1800" dirty="0">
                <a:solidFill>
                  <a:schemeClr val="accent6"/>
                </a:solidFill>
              </a:rPr>
              <a:t>ILO Social Protection Department, Geneva</a:t>
            </a:r>
            <a:r>
              <a:rPr lang="fr-CH" sz="1800" i="1" dirty="0">
                <a:solidFill>
                  <a:schemeClr val="accent6"/>
                </a:solidFill>
              </a:rPr>
              <a:t> </a:t>
            </a:r>
          </a:p>
        </p:txBody>
      </p:sp>
      <p:sp>
        <p:nvSpPr>
          <p:cNvPr id="5" name="Footer Placeholder 4"/>
          <p:cNvSpPr>
            <a:spLocks noGrp="1"/>
          </p:cNvSpPr>
          <p:nvPr>
            <p:ph type="ftr" sz="quarter" idx="11"/>
          </p:nvPr>
        </p:nvSpPr>
        <p:spPr>
          <a:xfrm>
            <a:off x="490538" y="7006050"/>
            <a:ext cx="5605462"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no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800" b="0" i="0" u="none" strike="noStrike" kern="1200" cap="none" spc="0" normalizeH="0" baseline="0" noProof="0">
              <a:ln>
                <a:noFill/>
              </a:ln>
              <a:noFill/>
              <a:effectLst/>
              <a:uLnTx/>
              <a:uFillTx/>
              <a:latin typeface="Arial" panose="020B0604020202020204"/>
              <a:ea typeface="+mn-ea"/>
              <a:cs typeface="+mn-cs"/>
            </a:endParaRPr>
          </a:p>
        </p:txBody>
      </p:sp>
      <p:pic>
        <p:nvPicPr>
          <p:cNvPr id="20" name="Picture Placeholder 19"/>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8" t="13362" r="31203" b="17813"/>
          <a:stretch/>
        </p:blipFill>
        <p:spPr>
          <a:xfrm>
            <a:off x="4216031" y="0"/>
            <a:ext cx="7973976" cy="5321300"/>
          </a:xfrm>
        </p:spPr>
      </p:pic>
      <p:sp>
        <p:nvSpPr>
          <p:cNvPr id="4" name="Rectangle 3">
            <a:extLst>
              <a:ext uri="{FF2B5EF4-FFF2-40B4-BE49-F238E27FC236}">
                <a16:creationId xmlns:a16="http://schemas.microsoft.com/office/drawing/2014/main" id="{0ABDB8A3-B77B-9444-8603-43B2E12F5170}"/>
              </a:ext>
            </a:extLst>
          </p:cNvPr>
          <p:cNvSpPr/>
          <p:nvPr/>
        </p:nvSpPr>
        <p:spPr>
          <a:xfrm>
            <a:off x="506709" y="4578563"/>
            <a:ext cx="9596142" cy="461665"/>
          </a:xfrm>
          <a:prstGeom prst="rect">
            <a:avLst/>
          </a:prstGeom>
        </p:spPr>
        <p:txBody>
          <a:bodyPr wrap="square">
            <a:spAutoFit/>
          </a:bodyPr>
          <a:lstStyle/>
          <a:p>
            <a:r>
              <a:rPr lang="en-GB" sz="2400" dirty="0">
                <a:solidFill>
                  <a:schemeClr val="accent6"/>
                </a:solidFill>
              </a:rPr>
              <a:t>Global People’s Assembly, 22 September 2021</a:t>
            </a:r>
          </a:p>
        </p:txBody>
      </p:sp>
    </p:spTree>
    <p:extLst>
      <p:ext uri="{BB962C8B-B14F-4D97-AF65-F5344CB8AC3E}">
        <p14:creationId xmlns:p14="http://schemas.microsoft.com/office/powerpoint/2010/main" val="355468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77" y="476672"/>
            <a:ext cx="9889099" cy="720080"/>
          </a:xfrm>
        </p:spPr>
        <p:txBody>
          <a:bodyPr/>
          <a:lstStyle/>
          <a:p>
            <a:r>
              <a:rPr lang="fr-CH" dirty="0" err="1"/>
              <a:t>Investing</a:t>
            </a:r>
            <a:r>
              <a:rPr lang="fr-CH" dirty="0"/>
              <a:t> more </a:t>
            </a:r>
            <a:r>
              <a:rPr lang="fr-CH" dirty="0" err="1"/>
              <a:t>is</a:t>
            </a:r>
            <a:r>
              <a:rPr lang="fr-CH" dirty="0"/>
              <a:t> </a:t>
            </a:r>
            <a:r>
              <a:rPr lang="fr-CH" dirty="0" err="1"/>
              <a:t>necessary</a:t>
            </a:r>
            <a:r>
              <a:rPr lang="fr-CH" dirty="0"/>
              <a:t> (+3.8% of GDP)</a:t>
            </a:r>
            <a:endParaRPr lang="en-GB" dirty="0"/>
          </a:p>
        </p:txBody>
      </p:sp>
      <p:sp>
        <p:nvSpPr>
          <p:cNvPr id="3" name="Content Placeholder 2"/>
          <p:cNvSpPr>
            <a:spLocks noGrp="1"/>
          </p:cNvSpPr>
          <p:nvPr>
            <p:ph sz="quarter" idx="13"/>
          </p:nvPr>
        </p:nvSpPr>
        <p:spPr>
          <a:xfrm>
            <a:off x="1391477" y="1772816"/>
            <a:ext cx="4488499" cy="4104456"/>
          </a:xfrm>
        </p:spPr>
        <p:txBody>
          <a:bodyPr/>
          <a:lstStyle/>
          <a:p>
            <a:pPr marL="285750" lvl="2" indent="-285750"/>
            <a:r>
              <a:rPr lang="en-US" sz="2000" dirty="0">
                <a:latin typeface="Arial Narrow" panose="020B0606020202030204" pitchFamily="34" charset="0"/>
              </a:rPr>
              <a:t>L</a:t>
            </a:r>
            <a:r>
              <a:rPr lang="en-GB" sz="2000" dirty="0">
                <a:latin typeface="Arial Narrow" panose="020B0606020202030204" pitchFamily="34" charset="0"/>
              </a:rPr>
              <a:t>ow-income countries would need to invest an additional </a:t>
            </a:r>
            <a:r>
              <a:rPr lang="en-GB" sz="2000" b="1" dirty="0">
                <a:solidFill>
                  <a:schemeClr val="accent6"/>
                </a:solidFill>
                <a:latin typeface="Arial Narrow" panose="020B0606020202030204" pitchFamily="34" charset="0"/>
              </a:rPr>
              <a:t>USD 78 billion </a:t>
            </a:r>
            <a:r>
              <a:rPr lang="en-GB" sz="2000" dirty="0">
                <a:latin typeface="Arial Narrow" panose="020B0606020202030204" pitchFamily="34" charset="0"/>
              </a:rPr>
              <a:t>or 16 per cent of their GDP to close the annual financing gap in 2020</a:t>
            </a:r>
            <a:endParaRPr lang="en-US" sz="2000" dirty="0">
              <a:latin typeface="Arial Narrow" panose="020B0606020202030204" pitchFamily="34" charset="0"/>
            </a:endParaRPr>
          </a:p>
          <a:p>
            <a:pPr marL="285750" lvl="2" indent="-285750"/>
            <a:r>
              <a:rPr lang="en-US" sz="2000" dirty="0">
                <a:latin typeface="Arial Narrow" panose="020B0606020202030204" pitchFamily="34" charset="0"/>
              </a:rPr>
              <a:t>The financing gap in low and middle income countries represent </a:t>
            </a:r>
            <a:r>
              <a:rPr lang="en-US" sz="2000" b="1" dirty="0">
                <a:solidFill>
                  <a:schemeClr val="accent6"/>
                </a:solidFill>
                <a:latin typeface="Arial Narrow" panose="020B0606020202030204" pitchFamily="34" charset="0"/>
              </a:rPr>
              <a:t>1.2 trillion USD or 3.8% </a:t>
            </a:r>
            <a:r>
              <a:rPr lang="en-US" sz="2000" dirty="0">
                <a:latin typeface="Arial Narrow" panose="020B0606020202030204" pitchFamily="34" charset="0"/>
              </a:rPr>
              <a:t>of countries GDP on average</a:t>
            </a:r>
          </a:p>
          <a:p>
            <a:pPr marL="285750" lvl="2" indent="-285750"/>
            <a:r>
              <a:rPr lang="fr-CH" sz="2000" dirty="0" err="1">
                <a:latin typeface="Arial Narrow" panose="020B0606020202030204" pitchFamily="34" charset="0"/>
              </a:rPr>
              <a:t>Sub</a:t>
            </a:r>
            <a:r>
              <a:rPr lang="fr-CH" sz="2000" dirty="0">
                <a:latin typeface="Arial Narrow" panose="020B0606020202030204" pitchFamily="34" charset="0"/>
              </a:rPr>
              <a:t> </a:t>
            </a:r>
            <a:r>
              <a:rPr lang="fr-CH" sz="2000" dirty="0" err="1">
                <a:latin typeface="Arial Narrow" panose="020B0606020202030204" pitchFamily="34" charset="0"/>
              </a:rPr>
              <a:t>saharian</a:t>
            </a:r>
            <a:r>
              <a:rPr lang="fr-CH" sz="2000" dirty="0">
                <a:latin typeface="Arial Narrow" panose="020B0606020202030204" pitchFamily="34" charset="0"/>
              </a:rPr>
              <a:t> </a:t>
            </a:r>
            <a:r>
              <a:rPr lang="fr-CH" sz="2000" dirty="0" err="1">
                <a:latin typeface="Arial Narrow" panose="020B0606020202030204" pitchFamily="34" charset="0"/>
              </a:rPr>
              <a:t>African</a:t>
            </a:r>
            <a:r>
              <a:rPr lang="fr-CH" sz="2000" dirty="0">
                <a:latin typeface="Arial Narrow" panose="020B0606020202030204" pitchFamily="34" charset="0"/>
              </a:rPr>
              <a:t> countries </a:t>
            </a:r>
            <a:r>
              <a:rPr lang="fr-CH" sz="2000" dirty="0" err="1">
                <a:latin typeface="Arial Narrow" panose="020B0606020202030204" pitchFamily="34" charset="0"/>
              </a:rPr>
              <a:t>invest</a:t>
            </a:r>
            <a:r>
              <a:rPr lang="fr-CH" sz="2000" dirty="0">
                <a:latin typeface="Arial Narrow" panose="020B0606020202030204" pitchFamily="34" charset="0"/>
              </a:rPr>
              <a:t> </a:t>
            </a:r>
            <a:r>
              <a:rPr lang="fr-CH" sz="2000" dirty="0" err="1">
                <a:latin typeface="Arial Narrow" panose="020B0606020202030204" pitchFamily="34" charset="0"/>
              </a:rPr>
              <a:t>today</a:t>
            </a:r>
            <a:r>
              <a:rPr lang="fr-CH" sz="2000" dirty="0">
                <a:latin typeface="Arial Narrow" panose="020B0606020202030204" pitchFamily="34" charset="0"/>
              </a:rPr>
              <a:t> 5.6 per cent of </a:t>
            </a:r>
            <a:r>
              <a:rPr lang="fr-CH" sz="2000" dirty="0" err="1">
                <a:latin typeface="Arial Narrow" panose="020B0606020202030204" pitchFamily="34" charset="0"/>
              </a:rPr>
              <a:t>their</a:t>
            </a:r>
            <a:r>
              <a:rPr lang="fr-CH" sz="2000" dirty="0">
                <a:latin typeface="Arial Narrow" panose="020B0606020202030204" pitchFamily="34" charset="0"/>
              </a:rPr>
              <a:t> GDP on social protection. </a:t>
            </a:r>
            <a:r>
              <a:rPr lang="fr-CH" sz="2000" dirty="0" err="1">
                <a:latin typeface="Arial Narrow" panose="020B0606020202030204" pitchFamily="34" charset="0"/>
              </a:rPr>
              <a:t>They</a:t>
            </a:r>
            <a:r>
              <a:rPr lang="fr-CH" sz="2000" dirty="0">
                <a:latin typeface="Arial Narrow" panose="020B0606020202030204" pitchFamily="34" charset="0"/>
              </a:rPr>
              <a:t> </a:t>
            </a:r>
            <a:r>
              <a:rPr lang="fr-CH" sz="2000" dirty="0" err="1">
                <a:latin typeface="Arial Narrow" panose="020B0606020202030204" pitchFamily="34" charset="0"/>
              </a:rPr>
              <a:t>should</a:t>
            </a:r>
            <a:r>
              <a:rPr lang="fr-CH" sz="2000" dirty="0">
                <a:latin typeface="Arial Narrow" panose="020B0606020202030204" pitchFamily="34" charset="0"/>
              </a:rPr>
              <a:t> </a:t>
            </a:r>
            <a:r>
              <a:rPr lang="fr-CH" sz="2000" dirty="0" err="1">
                <a:latin typeface="Arial Narrow" panose="020B0606020202030204" pitchFamily="34" charset="0"/>
              </a:rPr>
              <a:t>add</a:t>
            </a:r>
            <a:r>
              <a:rPr lang="fr-CH" sz="2000" dirty="0">
                <a:latin typeface="Arial Narrow" panose="020B0606020202030204" pitchFamily="34" charset="0"/>
              </a:rPr>
              <a:t> 8.2 per cent, to close the </a:t>
            </a:r>
            <a:r>
              <a:rPr lang="fr-CH" sz="2000" dirty="0" err="1">
                <a:latin typeface="Arial Narrow" panose="020B0606020202030204" pitchFamily="34" charset="0"/>
              </a:rPr>
              <a:t>fianncing</a:t>
            </a:r>
            <a:r>
              <a:rPr lang="fr-CH" sz="2000" dirty="0">
                <a:latin typeface="Arial Narrow" panose="020B0606020202030204" pitchFamily="34" charset="0"/>
              </a:rPr>
              <a:t> gap, or </a:t>
            </a:r>
            <a:r>
              <a:rPr lang="fr-CH" sz="2000" b="1" dirty="0" err="1">
                <a:solidFill>
                  <a:schemeClr val="accent6"/>
                </a:solidFill>
                <a:latin typeface="Arial Narrow" panose="020B0606020202030204" pitchFamily="34" charset="0"/>
              </a:rPr>
              <a:t>multiply</a:t>
            </a:r>
            <a:r>
              <a:rPr lang="fr-CH" sz="2000" b="1" dirty="0">
                <a:solidFill>
                  <a:schemeClr val="accent6"/>
                </a:solidFill>
                <a:latin typeface="Arial Narrow" panose="020B0606020202030204" pitchFamily="34" charset="0"/>
              </a:rPr>
              <a:t> by 2.5 </a:t>
            </a:r>
            <a:r>
              <a:rPr lang="fr-CH" sz="2000" dirty="0" err="1">
                <a:latin typeface="Arial Narrow" panose="020B0606020202030204" pitchFamily="34" charset="0"/>
              </a:rPr>
              <a:t>their</a:t>
            </a:r>
            <a:r>
              <a:rPr lang="fr-CH" sz="2000" dirty="0">
                <a:latin typeface="Arial Narrow" panose="020B0606020202030204" pitchFamily="34" charset="0"/>
              </a:rPr>
              <a:t> </a:t>
            </a:r>
            <a:r>
              <a:rPr lang="fr-CH" sz="2000" dirty="0" err="1">
                <a:latin typeface="Arial Narrow" panose="020B0606020202030204" pitchFamily="34" charset="0"/>
              </a:rPr>
              <a:t>current</a:t>
            </a:r>
            <a:r>
              <a:rPr lang="fr-CH" sz="2000" dirty="0">
                <a:latin typeface="Arial Narrow" panose="020B0606020202030204" pitchFamily="34" charset="0"/>
              </a:rPr>
              <a:t> </a:t>
            </a:r>
            <a:r>
              <a:rPr lang="fr-CH" sz="2000" dirty="0" err="1">
                <a:latin typeface="Arial Narrow" panose="020B0606020202030204" pitchFamily="34" charset="0"/>
              </a:rPr>
              <a:t>investment</a:t>
            </a:r>
            <a:r>
              <a:rPr lang="fr-CH" sz="2000" dirty="0">
                <a:latin typeface="Arial Narrow" panose="020B0606020202030204" pitchFamily="34" charset="0"/>
              </a:rPr>
              <a:t>.</a:t>
            </a:r>
            <a:endParaRPr lang="en-GB" sz="2000" dirty="0">
              <a:latin typeface="Arial Narrow" panose="020B0606020202030204" pitchFamily="34" charset="0"/>
            </a:endParaRPr>
          </a:p>
          <a:p>
            <a:endParaRPr lang="en-GB" sz="2800" dirty="0">
              <a:latin typeface="Arial Narrow" panose="020B0606020202030204" pitchFamily="34" charset="0"/>
            </a:endParaRPr>
          </a:p>
        </p:txBody>
      </p:sp>
      <p:graphicFrame>
        <p:nvGraphicFramePr>
          <p:cNvPr id="4" name="Table 3"/>
          <p:cNvGraphicFramePr>
            <a:graphicFrameLocks noGrp="1"/>
          </p:cNvGraphicFramePr>
          <p:nvPr/>
        </p:nvGraphicFramePr>
        <p:xfrm>
          <a:off x="6168008" y="1844824"/>
          <a:ext cx="5330160" cy="4138405"/>
        </p:xfrm>
        <a:graphic>
          <a:graphicData uri="http://schemas.openxmlformats.org/drawingml/2006/table">
            <a:tbl>
              <a:tblPr firstRow="1" firstCol="1" bandRow="1">
                <a:tableStyleId>{93296810-A885-4BE3-A3E7-6D5BEEA58F35}</a:tableStyleId>
              </a:tblPr>
              <a:tblGrid>
                <a:gridCol w="2721511">
                  <a:extLst>
                    <a:ext uri="{9D8B030D-6E8A-4147-A177-3AD203B41FA5}">
                      <a16:colId xmlns:a16="http://schemas.microsoft.com/office/drawing/2014/main" val="483469666"/>
                    </a:ext>
                  </a:extLst>
                </a:gridCol>
                <a:gridCol w="1262001">
                  <a:extLst>
                    <a:ext uri="{9D8B030D-6E8A-4147-A177-3AD203B41FA5}">
                      <a16:colId xmlns:a16="http://schemas.microsoft.com/office/drawing/2014/main" val="2436145927"/>
                    </a:ext>
                  </a:extLst>
                </a:gridCol>
                <a:gridCol w="1346648">
                  <a:extLst>
                    <a:ext uri="{9D8B030D-6E8A-4147-A177-3AD203B41FA5}">
                      <a16:colId xmlns:a16="http://schemas.microsoft.com/office/drawing/2014/main" val="1345409059"/>
                    </a:ext>
                  </a:extLst>
                </a:gridCol>
              </a:tblGrid>
              <a:tr h="1134725">
                <a:tc>
                  <a:txBody>
                    <a:bodyPr/>
                    <a:lstStyle/>
                    <a:p>
                      <a:endParaRPr lang="en-GB" sz="1600" dirty="0">
                        <a:effectLst/>
                        <a:latin typeface="Arial Narrow" panose="020B0606020202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en-US" sz="1600">
                          <a:effectLst/>
                          <a:latin typeface="Arial Narrow" panose="020B0606020202030204" pitchFamily="34" charset="0"/>
                        </a:rPr>
                        <a:t>Total gap (billions of US$)</a:t>
                      </a:r>
                      <a:endParaRPr lang="en-GB" sz="1600">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600">
                          <a:effectLst/>
                          <a:latin typeface="Arial Narrow" panose="020B0606020202030204" pitchFamily="34" charset="0"/>
                        </a:rPr>
                        <a:t>Total gap (percentage of GDP)</a:t>
                      </a:r>
                      <a:endParaRPr lang="en-GB" sz="160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0288126"/>
                  </a:ext>
                </a:extLst>
              </a:tr>
              <a:tr h="600736">
                <a:tc>
                  <a:txBody>
                    <a:bodyPr/>
                    <a:lstStyle/>
                    <a:p>
                      <a:pPr>
                        <a:spcBef>
                          <a:spcPts val="600"/>
                        </a:spcBef>
                        <a:spcAft>
                          <a:spcPts val="600"/>
                        </a:spcAft>
                      </a:pPr>
                      <a:r>
                        <a:rPr lang="en-US" sz="1600">
                          <a:effectLst/>
                          <a:latin typeface="Arial Narrow" panose="020B0606020202030204" pitchFamily="34" charset="0"/>
                        </a:rPr>
                        <a:t>All low- and middle-income countries</a:t>
                      </a:r>
                      <a:endParaRPr lang="en-GB" sz="1600">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600" b="1" dirty="0">
                          <a:effectLst/>
                          <a:latin typeface="Arial Narrow" panose="020B0606020202030204" pitchFamily="34" charset="0"/>
                        </a:rPr>
                        <a:t>1,191.6</a:t>
                      </a:r>
                      <a:endParaRPr lang="en-GB" sz="1600" b="1" dirty="0">
                        <a:solidFill>
                          <a:schemeClr val="accent2"/>
                        </a:solidFill>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600" b="1" dirty="0">
                          <a:effectLst/>
                          <a:latin typeface="Arial Narrow" panose="020B0606020202030204" pitchFamily="34" charset="0"/>
                        </a:rPr>
                        <a:t>3.8</a:t>
                      </a:r>
                      <a:endParaRPr lang="en-GB" sz="1600" b="1" dirty="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2572095"/>
                  </a:ext>
                </a:extLst>
              </a:tr>
              <a:tr h="600736">
                <a:tc>
                  <a:txBody>
                    <a:bodyPr/>
                    <a:lstStyle/>
                    <a:p>
                      <a:pPr>
                        <a:spcBef>
                          <a:spcPts val="600"/>
                        </a:spcBef>
                        <a:spcAft>
                          <a:spcPts val="600"/>
                        </a:spcAft>
                      </a:pPr>
                      <a:r>
                        <a:rPr lang="en-US" sz="1600">
                          <a:effectLst/>
                          <a:latin typeface="Arial Narrow" panose="020B0606020202030204" pitchFamily="34" charset="0"/>
                        </a:rPr>
                        <a:t>Low-income countries</a:t>
                      </a:r>
                      <a:endParaRPr lang="en-GB" sz="1600">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600" dirty="0">
                          <a:effectLst/>
                          <a:latin typeface="Arial Narrow" panose="020B0606020202030204" pitchFamily="34" charset="0"/>
                        </a:rPr>
                        <a:t>77.9</a:t>
                      </a:r>
                      <a:endParaRPr lang="en-GB" sz="1600" b="1" dirty="0">
                        <a:solidFill>
                          <a:schemeClr val="accent2"/>
                        </a:solidFill>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600">
                          <a:effectLst/>
                          <a:latin typeface="Arial Narrow" panose="020B0606020202030204" pitchFamily="34" charset="0"/>
                        </a:rPr>
                        <a:t>15.9</a:t>
                      </a:r>
                      <a:endParaRPr lang="en-GB" sz="160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2687732"/>
                  </a:ext>
                </a:extLst>
              </a:tr>
              <a:tr h="600736">
                <a:tc>
                  <a:txBody>
                    <a:bodyPr/>
                    <a:lstStyle/>
                    <a:p>
                      <a:pPr>
                        <a:spcBef>
                          <a:spcPts val="600"/>
                        </a:spcBef>
                        <a:spcAft>
                          <a:spcPts val="600"/>
                        </a:spcAft>
                      </a:pPr>
                      <a:r>
                        <a:rPr lang="en-US" sz="1600">
                          <a:effectLst/>
                          <a:latin typeface="Arial Narrow" panose="020B0606020202030204" pitchFamily="34" charset="0"/>
                        </a:rPr>
                        <a:t>Lower-middle-income countries</a:t>
                      </a:r>
                      <a:endParaRPr lang="en-GB" sz="1600">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600">
                          <a:effectLst/>
                          <a:latin typeface="Arial Narrow" panose="020B0606020202030204" pitchFamily="34" charset="0"/>
                        </a:rPr>
                        <a:t>362.9</a:t>
                      </a:r>
                      <a:endParaRPr lang="en-GB" sz="1600">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600">
                          <a:effectLst/>
                          <a:latin typeface="Arial Narrow" panose="020B0606020202030204" pitchFamily="34" charset="0"/>
                        </a:rPr>
                        <a:t>5.1</a:t>
                      </a:r>
                      <a:endParaRPr lang="en-GB" sz="160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3031469"/>
                  </a:ext>
                </a:extLst>
              </a:tr>
              <a:tr h="600736">
                <a:tc>
                  <a:txBody>
                    <a:bodyPr/>
                    <a:lstStyle/>
                    <a:p>
                      <a:pPr>
                        <a:spcBef>
                          <a:spcPts val="600"/>
                        </a:spcBef>
                        <a:spcAft>
                          <a:spcPts val="600"/>
                        </a:spcAft>
                      </a:pPr>
                      <a:r>
                        <a:rPr lang="en-US" sz="1600" dirty="0">
                          <a:effectLst/>
                          <a:latin typeface="Arial Narrow" panose="020B0606020202030204" pitchFamily="34" charset="0"/>
                        </a:rPr>
                        <a:t>Upper-middle-income countries</a:t>
                      </a:r>
                      <a:endParaRPr lang="en-GB" sz="1600" dirty="0">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600">
                          <a:effectLst/>
                          <a:latin typeface="Arial Narrow" panose="020B0606020202030204" pitchFamily="34" charset="0"/>
                        </a:rPr>
                        <a:t>750.8</a:t>
                      </a:r>
                      <a:endParaRPr lang="en-GB" sz="1600">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600">
                          <a:effectLst/>
                          <a:latin typeface="Arial Narrow" panose="020B0606020202030204" pitchFamily="34" charset="0"/>
                        </a:rPr>
                        <a:t>3.1</a:t>
                      </a:r>
                      <a:endParaRPr lang="en-GB" sz="160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090533"/>
                  </a:ext>
                </a:extLst>
              </a:tr>
              <a:tr h="600736">
                <a:tc>
                  <a:txBody>
                    <a:bodyPr/>
                    <a:lstStyle/>
                    <a:p>
                      <a:pPr>
                        <a:spcBef>
                          <a:spcPts val="600"/>
                        </a:spcBef>
                        <a:spcAft>
                          <a:spcPts val="600"/>
                        </a:spcAft>
                      </a:pPr>
                      <a:r>
                        <a:rPr lang="en-US" sz="1600">
                          <a:effectLst/>
                          <a:latin typeface="Arial Narrow" panose="020B0606020202030204" pitchFamily="34" charset="0"/>
                        </a:rPr>
                        <a:t>Sub-Saharan Africa</a:t>
                      </a:r>
                      <a:endParaRPr lang="en-GB" sz="1600">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600">
                          <a:effectLst/>
                          <a:latin typeface="Arial Narrow" panose="020B0606020202030204" pitchFamily="34" charset="0"/>
                        </a:rPr>
                        <a:t>136.9</a:t>
                      </a:r>
                      <a:endParaRPr lang="en-GB" sz="1600">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600" dirty="0">
                          <a:effectLst/>
                          <a:latin typeface="Arial Narrow" panose="020B0606020202030204" pitchFamily="34" charset="0"/>
                        </a:rPr>
                        <a:t>8.2</a:t>
                      </a:r>
                      <a:endParaRPr lang="en-GB" sz="1600" b="1" dirty="0">
                        <a:solidFill>
                          <a:schemeClr val="accent2"/>
                        </a:solidFill>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4985141"/>
                  </a:ext>
                </a:extLst>
              </a:tr>
            </a:tbl>
          </a:graphicData>
        </a:graphic>
      </p:graphicFrame>
    </p:spTree>
    <p:extLst>
      <p:ext uri="{BB962C8B-B14F-4D97-AF65-F5344CB8AC3E}">
        <p14:creationId xmlns:p14="http://schemas.microsoft.com/office/powerpoint/2010/main" val="304763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Investing</a:t>
            </a:r>
            <a:r>
              <a:rPr lang="fr-CH" dirty="0"/>
              <a:t> more </a:t>
            </a:r>
            <a:r>
              <a:rPr lang="fr-CH" dirty="0" err="1"/>
              <a:t>is</a:t>
            </a:r>
            <a:r>
              <a:rPr lang="fr-CH" dirty="0"/>
              <a:t> </a:t>
            </a:r>
            <a:r>
              <a:rPr lang="fr-CH" dirty="0" err="1"/>
              <a:t>necessary</a:t>
            </a:r>
            <a:r>
              <a:rPr lang="fr-CH" dirty="0"/>
              <a:t> – </a:t>
            </a:r>
            <a:r>
              <a:rPr lang="fr-CH" dirty="0" err="1"/>
              <a:t>available</a:t>
            </a:r>
            <a:r>
              <a:rPr lang="fr-CH" dirty="0"/>
              <a:t> options</a:t>
            </a:r>
            <a:endParaRPr lang="en-GB" dirty="0"/>
          </a:p>
        </p:txBody>
      </p:sp>
      <p:pic>
        <p:nvPicPr>
          <p:cNvPr id="7" name="Picture 6"/>
          <p:cNvPicPr>
            <a:picLocks noChangeAspect="1"/>
          </p:cNvPicPr>
          <p:nvPr/>
        </p:nvPicPr>
        <p:blipFill rotWithShape="1">
          <a:blip r:embed="rId3"/>
          <a:srcRect l="38412" t="32198" r="46687" b="35859"/>
          <a:stretch/>
        </p:blipFill>
        <p:spPr>
          <a:xfrm>
            <a:off x="5879976" y="1414707"/>
            <a:ext cx="6480720" cy="3285950"/>
          </a:xfrm>
          <a:prstGeom prst="rect">
            <a:avLst/>
          </a:prstGeom>
        </p:spPr>
      </p:pic>
      <p:sp>
        <p:nvSpPr>
          <p:cNvPr id="3" name="Content Placeholder 2"/>
          <p:cNvSpPr>
            <a:spLocks noGrp="1"/>
          </p:cNvSpPr>
          <p:nvPr>
            <p:ph sz="quarter" idx="13"/>
          </p:nvPr>
        </p:nvSpPr>
        <p:spPr>
          <a:xfrm>
            <a:off x="1491261" y="1412776"/>
            <a:ext cx="4488499" cy="4536504"/>
          </a:xfrm>
        </p:spPr>
        <p:txBody>
          <a:bodyPr/>
          <a:lstStyle/>
          <a:p>
            <a:r>
              <a:rPr lang="en-US" sz="2200" dirty="0">
                <a:latin typeface="Arial Narrow" panose="020B0606020202030204" pitchFamily="34" charset="0"/>
              </a:rPr>
              <a:t>Expanding social security contributions (compliance, extension to informal economy)</a:t>
            </a:r>
          </a:p>
          <a:p>
            <a:r>
              <a:rPr lang="en-US" sz="2200" dirty="0">
                <a:latin typeface="Arial Narrow" panose="020B0606020202030204" pitchFamily="34" charset="0"/>
              </a:rPr>
              <a:t>Increasing tax revenues</a:t>
            </a:r>
          </a:p>
          <a:p>
            <a:r>
              <a:rPr lang="en-US" sz="2200" dirty="0">
                <a:latin typeface="Arial Narrow" panose="020B0606020202030204" pitchFamily="34" charset="0"/>
              </a:rPr>
              <a:t>Eliminating illicit financial flows</a:t>
            </a:r>
          </a:p>
          <a:p>
            <a:r>
              <a:rPr lang="en-US" sz="2200" dirty="0">
                <a:latin typeface="Arial Narrow" panose="020B0606020202030204" pitchFamily="34" charset="0"/>
              </a:rPr>
              <a:t>Reallocation of public spending</a:t>
            </a:r>
          </a:p>
          <a:p>
            <a:r>
              <a:rPr lang="en-US" sz="2200" dirty="0">
                <a:latin typeface="Arial Narrow" panose="020B0606020202030204" pitchFamily="34" charset="0"/>
              </a:rPr>
              <a:t>Using fiscal and central bank foreign exchange reserves</a:t>
            </a:r>
          </a:p>
          <a:p>
            <a:r>
              <a:rPr lang="en-US" sz="2200" dirty="0">
                <a:latin typeface="Arial Narrow" panose="020B0606020202030204" pitchFamily="34" charset="0"/>
              </a:rPr>
              <a:t>Managing debt: borrowing or restructuring sovereign debt (ex: debt swap)</a:t>
            </a:r>
          </a:p>
          <a:p>
            <a:r>
              <a:rPr lang="en-US" sz="2200" dirty="0">
                <a:latin typeface="Arial Narrow" panose="020B0606020202030204" pitchFamily="34" charset="0"/>
              </a:rPr>
              <a:t>More accommodating macroeconomic framework</a:t>
            </a:r>
            <a:endParaRPr lang="en-GB" sz="2200" dirty="0">
              <a:latin typeface="Arial Narrow" panose="020B0606020202030204" pitchFamily="34" charset="0"/>
            </a:endParaRPr>
          </a:p>
        </p:txBody>
      </p:sp>
      <p:sp>
        <p:nvSpPr>
          <p:cNvPr id="8" name="Content Placeholder 2"/>
          <p:cNvSpPr txBox="1">
            <a:spLocks/>
          </p:cNvSpPr>
          <p:nvPr/>
        </p:nvSpPr>
        <p:spPr>
          <a:xfrm>
            <a:off x="5979760" y="4941168"/>
            <a:ext cx="5732864" cy="1152128"/>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r>
              <a:rPr lang="en-US" sz="2200" kern="0" dirty="0">
                <a:latin typeface="Arial Narrow" panose="020B0606020202030204" pitchFamily="34" charset="0"/>
              </a:rPr>
              <a:t>International solidarity: increasing ODA &amp; innovative financing (SDR, GAFA taxes, billionaires tax…) </a:t>
            </a:r>
          </a:p>
          <a:p>
            <a:endParaRPr lang="en-GB" sz="2200" kern="0" dirty="0">
              <a:latin typeface="Arial Narrow" panose="020B0606020202030204" pitchFamily="34" charset="0"/>
            </a:endParaRPr>
          </a:p>
        </p:txBody>
      </p:sp>
    </p:spTree>
    <p:extLst>
      <p:ext uri="{BB962C8B-B14F-4D97-AF65-F5344CB8AC3E}">
        <p14:creationId xmlns:p14="http://schemas.microsoft.com/office/powerpoint/2010/main" val="390277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It </a:t>
            </a:r>
            <a:r>
              <a:rPr lang="fr-CH" dirty="0" err="1"/>
              <a:t>is</a:t>
            </a:r>
            <a:r>
              <a:rPr lang="fr-CH" dirty="0"/>
              <a:t> </a:t>
            </a:r>
            <a:r>
              <a:rPr lang="fr-CH" dirty="0" err="1"/>
              <a:t>equaly</a:t>
            </a:r>
            <a:r>
              <a:rPr lang="fr-CH" dirty="0"/>
              <a:t> important to </a:t>
            </a:r>
            <a:r>
              <a:rPr lang="fr-CH" dirty="0" err="1"/>
              <a:t>invest</a:t>
            </a:r>
            <a:r>
              <a:rPr lang="fr-CH" dirty="0"/>
              <a:t> </a:t>
            </a:r>
            <a:r>
              <a:rPr lang="fr-CH" dirty="0" err="1"/>
              <a:t>better</a:t>
            </a:r>
            <a:endParaRPr lang="en-GB" dirty="0"/>
          </a:p>
        </p:txBody>
      </p:sp>
      <p:sp>
        <p:nvSpPr>
          <p:cNvPr id="3" name="Content Placeholder 2"/>
          <p:cNvSpPr>
            <a:spLocks noGrp="1"/>
          </p:cNvSpPr>
          <p:nvPr>
            <p:ph sz="quarter" idx="13"/>
          </p:nvPr>
        </p:nvSpPr>
        <p:spPr>
          <a:xfrm>
            <a:off x="1391477" y="1772816"/>
            <a:ext cx="10465163" cy="4104456"/>
          </a:xfrm>
        </p:spPr>
        <p:txBody>
          <a:bodyPr/>
          <a:lstStyle/>
          <a:p>
            <a:pPr lvl="1"/>
            <a:r>
              <a:rPr lang="en-GB" sz="2400" dirty="0">
                <a:latin typeface="Arial Narrow" panose="020B0606020202030204" pitchFamily="34" charset="0"/>
              </a:rPr>
              <a:t>Primary </a:t>
            </a:r>
            <a:r>
              <a:rPr lang="en-GB" sz="2400" b="1" dirty="0">
                <a:latin typeface="Arial Narrow" panose="020B0606020202030204" pitchFamily="34" charset="0"/>
              </a:rPr>
              <a:t>responsibility </a:t>
            </a:r>
            <a:r>
              <a:rPr lang="en-GB" sz="2400" dirty="0">
                <a:latin typeface="Arial Narrow" panose="020B0606020202030204" pitchFamily="34" charset="0"/>
              </a:rPr>
              <a:t>of the State</a:t>
            </a:r>
          </a:p>
          <a:p>
            <a:pPr lvl="1"/>
            <a:r>
              <a:rPr lang="en-GB" sz="2400" dirty="0">
                <a:latin typeface="Arial Narrow" panose="020B0606020202030204" pitchFamily="34" charset="0"/>
              </a:rPr>
              <a:t>National consensus based on </a:t>
            </a:r>
            <a:r>
              <a:rPr lang="en-GB" sz="2400" b="1" dirty="0">
                <a:latin typeface="Arial Narrow" panose="020B0606020202030204" pitchFamily="34" charset="0"/>
              </a:rPr>
              <a:t>effective tripartite social dialogue</a:t>
            </a:r>
          </a:p>
          <a:p>
            <a:pPr lvl="1"/>
            <a:r>
              <a:rPr lang="en-GB" sz="2400" b="1" dirty="0">
                <a:latin typeface="Arial Narrow" panose="020B0606020202030204" pitchFamily="34" charset="0"/>
              </a:rPr>
              <a:t>No one is left behind </a:t>
            </a:r>
            <a:r>
              <a:rPr lang="en-GB" sz="2400" dirty="0">
                <a:latin typeface="Arial Narrow" panose="020B0606020202030204" pitchFamily="34" charset="0"/>
              </a:rPr>
              <a:t>to realize the right to social security</a:t>
            </a:r>
          </a:p>
          <a:p>
            <a:pPr lvl="1"/>
            <a:r>
              <a:rPr lang="en-GB" sz="2400" dirty="0">
                <a:latin typeface="Arial Narrow" panose="020B0606020202030204" pitchFamily="34" charset="0"/>
              </a:rPr>
              <a:t>Making </a:t>
            </a:r>
            <a:r>
              <a:rPr lang="en-GB" sz="2400" b="1" dirty="0">
                <a:latin typeface="Arial Narrow" panose="020B0606020202030204" pitchFamily="34" charset="0"/>
              </a:rPr>
              <a:t>progressive and sustainable </a:t>
            </a:r>
            <a:r>
              <a:rPr lang="en-GB" sz="2400" dirty="0">
                <a:latin typeface="Arial Narrow" panose="020B0606020202030204" pitchFamily="34" charset="0"/>
              </a:rPr>
              <a:t>investments</a:t>
            </a:r>
          </a:p>
          <a:p>
            <a:pPr lvl="1"/>
            <a:r>
              <a:rPr lang="en-GB" sz="2400" dirty="0">
                <a:latin typeface="Arial Narrow" panose="020B0606020202030204" pitchFamily="34" charset="0"/>
              </a:rPr>
              <a:t>Ensuring </a:t>
            </a:r>
            <a:r>
              <a:rPr lang="en-GB" sz="2400" b="1" dirty="0">
                <a:latin typeface="Arial Narrow" panose="020B0606020202030204" pitchFamily="34" charset="0"/>
              </a:rPr>
              <a:t>social solidarity</a:t>
            </a:r>
            <a:r>
              <a:rPr lang="en-GB" sz="2400" dirty="0">
                <a:latin typeface="Arial Narrow" panose="020B0606020202030204" pitchFamily="34" charset="0"/>
              </a:rPr>
              <a:t>, including solidarity in financing</a:t>
            </a:r>
          </a:p>
          <a:p>
            <a:pPr lvl="1"/>
            <a:r>
              <a:rPr lang="en-GB" sz="2400" dirty="0">
                <a:latin typeface="Arial Narrow" panose="020B0606020202030204" pitchFamily="34" charset="0"/>
              </a:rPr>
              <a:t>Exploring </a:t>
            </a:r>
            <a:r>
              <a:rPr lang="en-GB" sz="2400" b="1" dirty="0">
                <a:latin typeface="Arial Narrow" panose="020B0606020202030204" pitchFamily="34" charset="0"/>
              </a:rPr>
              <a:t>diverse approaches </a:t>
            </a:r>
            <a:r>
              <a:rPr lang="en-GB" sz="2400" dirty="0">
                <a:latin typeface="Arial Narrow" panose="020B0606020202030204" pitchFamily="34" charset="0"/>
              </a:rPr>
              <a:t>and mechanisms</a:t>
            </a:r>
          </a:p>
          <a:p>
            <a:pPr lvl="1"/>
            <a:r>
              <a:rPr lang="en-GB" sz="2400" dirty="0">
                <a:latin typeface="Arial Narrow" panose="020B0606020202030204" pitchFamily="34" charset="0"/>
              </a:rPr>
              <a:t>Ensuring </a:t>
            </a:r>
            <a:r>
              <a:rPr lang="en-GB" sz="2400" b="1" dirty="0">
                <a:latin typeface="Arial Narrow" panose="020B0606020202030204" pitchFamily="34" charset="0"/>
              </a:rPr>
              <a:t>good governance </a:t>
            </a:r>
            <a:r>
              <a:rPr lang="en-GB" sz="2400" dirty="0">
                <a:latin typeface="Arial Narrow" panose="020B0606020202030204" pitchFamily="34" charset="0"/>
              </a:rPr>
              <a:t>and creating synergies (with other policies, across institutions)</a:t>
            </a:r>
          </a:p>
          <a:p>
            <a:endParaRPr lang="en-GB" sz="2400" dirty="0">
              <a:latin typeface="Arial Narrow" panose="020B0606020202030204" pitchFamily="34" charset="0"/>
            </a:endParaRPr>
          </a:p>
        </p:txBody>
      </p:sp>
    </p:spTree>
    <p:extLst>
      <p:ext uri="{BB962C8B-B14F-4D97-AF65-F5344CB8AC3E}">
        <p14:creationId xmlns:p14="http://schemas.microsoft.com/office/powerpoint/2010/main" val="2617554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ILC 2021: Universal social protection and </a:t>
            </a:r>
            <a:r>
              <a:rPr lang="fr-CH" dirty="0" err="1"/>
              <a:t>robust</a:t>
            </a:r>
            <a:r>
              <a:rPr lang="fr-CH" dirty="0"/>
              <a:t> </a:t>
            </a:r>
            <a:r>
              <a:rPr lang="fr-CH" dirty="0" err="1"/>
              <a:t>systems</a:t>
            </a:r>
            <a:endParaRPr lang="en-GB" dirty="0"/>
          </a:p>
        </p:txBody>
      </p:sp>
      <p:sp>
        <p:nvSpPr>
          <p:cNvPr id="3" name="Content Placeholder 2"/>
          <p:cNvSpPr>
            <a:spLocks noGrp="1"/>
          </p:cNvSpPr>
          <p:nvPr>
            <p:ph sz="quarter" idx="13"/>
          </p:nvPr>
        </p:nvSpPr>
        <p:spPr>
          <a:xfrm>
            <a:off x="1402917" y="1567166"/>
            <a:ext cx="6432715" cy="4598138"/>
          </a:xfrm>
        </p:spPr>
        <p:txBody>
          <a:bodyPr/>
          <a:lstStyle/>
          <a:p>
            <a:r>
              <a:rPr lang="fr-CH" dirty="0" err="1"/>
              <a:t>Promote</a:t>
            </a:r>
            <a:r>
              <a:rPr lang="fr-CH" dirty="0"/>
              <a:t> &amp; support </a:t>
            </a:r>
            <a:r>
              <a:rPr lang="fr-CH" dirty="0" err="1"/>
              <a:t>universal</a:t>
            </a:r>
            <a:r>
              <a:rPr lang="fr-CH" dirty="0"/>
              <a:t> social protection (5 adjectives: </a:t>
            </a:r>
            <a:r>
              <a:rPr lang="fr-CH" dirty="0" err="1"/>
              <a:t>universal</a:t>
            </a:r>
            <a:r>
              <a:rPr lang="fr-CH" dirty="0"/>
              <a:t>, </a:t>
            </a:r>
            <a:r>
              <a:rPr lang="fr-CH" dirty="0" err="1"/>
              <a:t>comprehensive</a:t>
            </a:r>
            <a:r>
              <a:rPr lang="fr-CH" dirty="0"/>
              <a:t>, </a:t>
            </a:r>
            <a:r>
              <a:rPr lang="fr-CH" dirty="0" err="1"/>
              <a:t>adequate</a:t>
            </a:r>
            <a:r>
              <a:rPr lang="fr-CH" dirty="0"/>
              <a:t>, </a:t>
            </a:r>
            <a:r>
              <a:rPr lang="fr-CH" dirty="0" err="1"/>
              <a:t>robust</a:t>
            </a:r>
            <a:r>
              <a:rPr lang="fr-CH" dirty="0"/>
              <a:t>/</a:t>
            </a:r>
            <a:r>
              <a:rPr lang="fr-CH" dirty="0" err="1"/>
              <a:t>adapted</a:t>
            </a:r>
            <a:r>
              <a:rPr lang="fr-CH" dirty="0"/>
              <a:t>, </a:t>
            </a:r>
            <a:r>
              <a:rPr lang="fr-CH" dirty="0" err="1"/>
              <a:t>sustainable</a:t>
            </a:r>
            <a:r>
              <a:rPr lang="fr-CH" dirty="0"/>
              <a:t>)</a:t>
            </a:r>
          </a:p>
          <a:p>
            <a:r>
              <a:rPr lang="fr-CH" dirty="0" err="1"/>
              <a:t>Alignment</a:t>
            </a:r>
            <a:r>
              <a:rPr lang="fr-CH" dirty="0"/>
              <a:t> </a:t>
            </a:r>
            <a:r>
              <a:rPr lang="fr-CH" dirty="0" err="1"/>
              <a:t>with</a:t>
            </a:r>
            <a:r>
              <a:rPr lang="fr-CH" dirty="0"/>
              <a:t> ILO SS Standards + ratification </a:t>
            </a:r>
            <a:r>
              <a:rPr lang="fr-CH" dirty="0" err="1"/>
              <a:t>campaign</a:t>
            </a:r>
            <a:endParaRPr lang="fr-CH" dirty="0"/>
          </a:p>
          <a:p>
            <a:r>
              <a:rPr lang="fr-CH" dirty="0" err="1"/>
              <a:t>Coherence</a:t>
            </a:r>
            <a:r>
              <a:rPr lang="fr-CH" dirty="0"/>
              <a:t> </a:t>
            </a:r>
            <a:r>
              <a:rPr lang="fr-CH" dirty="0" err="1"/>
              <a:t>with</a:t>
            </a:r>
            <a:r>
              <a:rPr lang="fr-CH" dirty="0"/>
              <a:t> </a:t>
            </a:r>
            <a:r>
              <a:rPr lang="fr-CH" dirty="0" err="1"/>
              <a:t>other</a:t>
            </a:r>
            <a:r>
              <a:rPr lang="fr-CH" dirty="0"/>
              <a:t> </a:t>
            </a:r>
            <a:r>
              <a:rPr lang="fr-CH" dirty="0" err="1"/>
              <a:t>policies</a:t>
            </a:r>
            <a:r>
              <a:rPr lang="fr-CH" dirty="0"/>
              <a:t> (</a:t>
            </a:r>
            <a:r>
              <a:rPr lang="fr-CH" dirty="0" err="1"/>
              <a:t>formalization</a:t>
            </a:r>
            <a:r>
              <a:rPr lang="fr-CH" dirty="0"/>
              <a:t>, green/</a:t>
            </a:r>
            <a:r>
              <a:rPr lang="fr-CH" dirty="0" err="1"/>
              <a:t>climate</a:t>
            </a:r>
            <a:r>
              <a:rPr lang="fr-CH" dirty="0"/>
              <a:t> change, </a:t>
            </a:r>
            <a:r>
              <a:rPr lang="fr-CH" dirty="0" err="1"/>
              <a:t>employment</a:t>
            </a:r>
            <a:r>
              <a:rPr lang="fr-CH" dirty="0"/>
              <a:t>, migration …)</a:t>
            </a:r>
          </a:p>
          <a:p>
            <a:r>
              <a:rPr lang="fr-CH" dirty="0"/>
              <a:t>ILO </a:t>
            </a:r>
            <a:r>
              <a:rPr lang="fr-CH" dirty="0" err="1"/>
              <a:t>Flagship</a:t>
            </a:r>
            <a:r>
              <a:rPr lang="fr-CH" dirty="0"/>
              <a:t> Programme to </a:t>
            </a:r>
            <a:r>
              <a:rPr lang="fr-CH" dirty="0" err="1"/>
              <a:t>provide</a:t>
            </a:r>
            <a:r>
              <a:rPr lang="fr-CH" dirty="0"/>
              <a:t> </a:t>
            </a:r>
            <a:r>
              <a:rPr lang="fr-CH" dirty="0" err="1"/>
              <a:t>technical</a:t>
            </a:r>
            <a:r>
              <a:rPr lang="fr-CH" dirty="0"/>
              <a:t> assistance and </a:t>
            </a:r>
            <a:r>
              <a:rPr lang="fr-CH" dirty="0" err="1"/>
              <a:t>build</a:t>
            </a:r>
            <a:r>
              <a:rPr lang="fr-CH" dirty="0"/>
              <a:t> </a:t>
            </a:r>
            <a:r>
              <a:rPr lang="fr-CH" dirty="0" err="1"/>
              <a:t>capacities</a:t>
            </a:r>
            <a:r>
              <a:rPr lang="fr-CH" dirty="0"/>
              <a:t> and </a:t>
            </a:r>
            <a:r>
              <a:rPr lang="fr-CH" dirty="0" err="1"/>
              <a:t>knowledge</a:t>
            </a:r>
            <a:endParaRPr lang="fr-CH" dirty="0"/>
          </a:p>
          <a:p>
            <a:r>
              <a:rPr lang="fr-CH" dirty="0" err="1"/>
              <a:t>Partnership</a:t>
            </a:r>
            <a:r>
              <a:rPr lang="fr-CH" dirty="0"/>
              <a:t> </a:t>
            </a:r>
            <a:r>
              <a:rPr lang="fr-CH" dirty="0" err="1"/>
              <a:t>with</a:t>
            </a:r>
            <a:r>
              <a:rPr lang="fr-CH" dirty="0"/>
              <a:t> the UN, </a:t>
            </a:r>
            <a:r>
              <a:rPr lang="fr-CH" dirty="0" err="1"/>
              <a:t>IFIs</a:t>
            </a:r>
            <a:r>
              <a:rPr lang="fr-CH" dirty="0"/>
              <a:t> in </a:t>
            </a:r>
            <a:r>
              <a:rPr lang="fr-CH" dirty="0" err="1"/>
              <a:t>policy</a:t>
            </a:r>
            <a:r>
              <a:rPr lang="fr-CH" dirty="0"/>
              <a:t> </a:t>
            </a:r>
            <a:r>
              <a:rPr lang="fr-CH" dirty="0" err="1"/>
              <a:t>making</a:t>
            </a:r>
            <a:r>
              <a:rPr lang="fr-CH" dirty="0"/>
              <a:t> and </a:t>
            </a:r>
            <a:r>
              <a:rPr lang="fr-CH" dirty="0" err="1"/>
              <a:t>financing</a:t>
            </a:r>
            <a:endParaRPr lang="fr-CH" dirty="0"/>
          </a:p>
          <a:p>
            <a:r>
              <a:rPr lang="fr-CH" dirty="0"/>
              <a:t>Explore a Global </a:t>
            </a:r>
            <a:r>
              <a:rPr lang="fr-CH" dirty="0" err="1"/>
              <a:t>Financing</a:t>
            </a:r>
            <a:r>
              <a:rPr lang="fr-CH" dirty="0"/>
              <a:t> </a:t>
            </a:r>
            <a:r>
              <a:rPr lang="fr-CH" dirty="0" err="1"/>
              <a:t>Mechanism</a:t>
            </a:r>
            <a:r>
              <a:rPr lang="fr-CH" dirty="0"/>
              <a:t> for social protection</a:t>
            </a:r>
          </a:p>
          <a:p>
            <a:endParaRPr lang="fr-CH" dirty="0"/>
          </a:p>
          <a:p>
            <a:endParaRPr lang="fr-CH" dirty="0"/>
          </a:p>
        </p:txBody>
      </p:sp>
      <p:grpSp>
        <p:nvGrpSpPr>
          <p:cNvPr id="4" name="Group 3"/>
          <p:cNvGrpSpPr>
            <a:grpSpLocks noChangeAspect="1"/>
          </p:cNvGrpSpPr>
          <p:nvPr/>
        </p:nvGrpSpPr>
        <p:grpSpPr>
          <a:xfrm>
            <a:off x="7896200" y="1556792"/>
            <a:ext cx="3040338" cy="3351402"/>
            <a:chOff x="7887441" y="2332104"/>
            <a:chExt cx="3590653" cy="3749489"/>
          </a:xfrm>
        </p:grpSpPr>
        <p:pic>
          <p:nvPicPr>
            <p:cNvPr id="5" name="Picture 2" descr="https://www.ilo.org/wcmsp5/groups/public/---dgreports/---dcomm/documents/image/wcms_792147.png"/>
            <p:cNvPicPr>
              <a:picLocks noChangeAspect="1" noChangeArrowheads="1"/>
            </p:cNvPicPr>
            <p:nvPr/>
          </p:nvPicPr>
          <p:blipFill rotWithShape="1">
            <a:blip r:embed="rId3">
              <a:extLst>
                <a:ext uri="{28A0092B-C50C-407E-A947-70E740481C1C}">
                  <a14:useLocalDpi xmlns:a14="http://schemas.microsoft.com/office/drawing/2010/main" val="0"/>
                </a:ext>
              </a:extLst>
            </a:blip>
            <a:srcRect l="13943" r="5040"/>
            <a:stretch/>
          </p:blipFill>
          <p:spPr bwMode="auto">
            <a:xfrm>
              <a:off x="7887441" y="5244388"/>
              <a:ext cx="3590651" cy="8372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 action="ppaction://noaction" highlightClick="1"/>
            </p:cNvPr>
            <p:cNvPicPr>
              <a:picLocks noChangeAspect="1"/>
            </p:cNvPicPr>
            <p:nvPr/>
          </p:nvPicPr>
          <p:blipFill rotWithShape="1">
            <a:blip r:embed="rId4" cstate="print">
              <a:extLst>
                <a:ext uri="{28A0092B-C50C-407E-A947-70E740481C1C}">
                  <a14:useLocalDpi xmlns:a14="http://schemas.microsoft.com/office/drawing/2010/main" val="0"/>
                </a:ext>
              </a:extLst>
            </a:blip>
            <a:srcRect l="14319" r="4663"/>
            <a:stretch/>
          </p:blipFill>
          <p:spPr>
            <a:xfrm>
              <a:off x="7887441" y="2332104"/>
              <a:ext cx="3590653" cy="2954336"/>
            </a:xfrm>
            <a:prstGeom prst="rect">
              <a:avLst/>
            </a:prstGeom>
          </p:spPr>
        </p:pic>
      </p:grpSp>
      <p:sp>
        <p:nvSpPr>
          <p:cNvPr id="7" name="Content Placeholder 12"/>
          <p:cNvSpPr txBox="1">
            <a:spLocks/>
          </p:cNvSpPr>
          <p:nvPr/>
        </p:nvSpPr>
        <p:spPr>
          <a:xfrm>
            <a:off x="7752184" y="4928370"/>
            <a:ext cx="3184352" cy="1466726"/>
          </a:xfrm>
          <a:prstGeom prst="rect">
            <a:avLst/>
          </a:prstGeom>
        </p:spPr>
        <p:txBody>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9412" lvl="2" indent="-285750" defTabSz="457200">
              <a:spcBef>
                <a:spcPts val="300"/>
              </a:spcBef>
              <a:spcAft>
                <a:spcPts val="300"/>
              </a:spcAft>
              <a:buClr>
                <a:srgbClr val="FA3C4B"/>
              </a:buClr>
            </a:pPr>
            <a:r>
              <a:rPr lang="en-GB" sz="1500" dirty="0">
                <a:solidFill>
                  <a:schemeClr val="accent1"/>
                </a:solidFill>
                <a:latin typeface="Arial Narrow" panose="020B0606020202030204" pitchFamily="34" charset="0"/>
                <a:hlinkClick r:id="rId5"/>
              </a:rPr>
              <a:t>Global call to action for a human-centred recovery from the COVID-19 crisis</a:t>
            </a:r>
            <a:endParaRPr lang="en-GB" sz="1500" dirty="0">
              <a:solidFill>
                <a:schemeClr val="accent1"/>
              </a:solidFill>
              <a:latin typeface="Arial Narrow" panose="020B0606020202030204" pitchFamily="34" charset="0"/>
            </a:endParaRPr>
          </a:p>
          <a:p>
            <a:pPr marL="379412" lvl="2" indent="-285750" defTabSz="457200">
              <a:spcBef>
                <a:spcPts val="300"/>
              </a:spcBef>
              <a:spcAft>
                <a:spcPts val="300"/>
              </a:spcAft>
              <a:buClr>
                <a:srgbClr val="FA3C4B"/>
              </a:buClr>
            </a:pPr>
            <a:r>
              <a:rPr lang="fr-CH" sz="1500" dirty="0" err="1">
                <a:solidFill>
                  <a:schemeClr val="accent1"/>
                </a:solidFill>
                <a:latin typeface="Arial Narrow" panose="020B0606020202030204" pitchFamily="34" charset="0"/>
                <a:hlinkClick r:id="rId6"/>
              </a:rPr>
              <a:t>Resolution</a:t>
            </a:r>
            <a:r>
              <a:rPr lang="fr-CH" sz="1500" dirty="0">
                <a:solidFill>
                  <a:schemeClr val="accent1"/>
                </a:solidFill>
                <a:latin typeface="Arial Narrow" panose="020B0606020202030204" pitchFamily="34" charset="0"/>
                <a:hlinkClick r:id="rId6"/>
              </a:rPr>
              <a:t> and conclusions on social protection (social </a:t>
            </a:r>
            <a:r>
              <a:rPr lang="fr-CH" sz="1500" dirty="0" err="1">
                <a:solidFill>
                  <a:schemeClr val="accent1"/>
                </a:solidFill>
                <a:latin typeface="Arial Narrow" panose="020B0606020202030204" pitchFamily="34" charset="0"/>
                <a:hlinkClick r:id="rId6"/>
              </a:rPr>
              <a:t>security</a:t>
            </a:r>
            <a:r>
              <a:rPr lang="fr-CH" sz="1500" dirty="0">
                <a:solidFill>
                  <a:schemeClr val="accent1"/>
                </a:solidFill>
                <a:latin typeface="Arial Narrow" panose="020B0606020202030204" pitchFamily="34" charset="0"/>
                <a:hlinkClick r:id="rId6"/>
              </a:rPr>
              <a:t>)</a:t>
            </a:r>
            <a:endParaRPr lang="en-US" sz="15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59830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77" y="476672"/>
            <a:ext cx="4488499" cy="720080"/>
          </a:xfrm>
        </p:spPr>
        <p:txBody>
          <a:bodyPr/>
          <a:lstStyle/>
          <a:p>
            <a:r>
              <a:rPr lang="fr-CH" dirty="0" err="1"/>
              <a:t>Taking</a:t>
            </a:r>
            <a:r>
              <a:rPr lang="fr-CH" dirty="0"/>
              <a:t> the «high road» to USP</a:t>
            </a:r>
            <a:endParaRPr lang="en-GB" dirty="0"/>
          </a:p>
        </p:txBody>
      </p:sp>
      <p:pic>
        <p:nvPicPr>
          <p:cNvPr id="4" name="Picture 3"/>
          <p:cNvPicPr>
            <a:picLocks noChangeAspect="1"/>
          </p:cNvPicPr>
          <p:nvPr/>
        </p:nvPicPr>
        <p:blipFill>
          <a:blip r:embed="rId3"/>
          <a:stretch>
            <a:fillRect/>
          </a:stretch>
        </p:blipFill>
        <p:spPr>
          <a:xfrm>
            <a:off x="6164414" y="0"/>
            <a:ext cx="6023992" cy="6267575"/>
          </a:xfrm>
          <a:prstGeom prst="rect">
            <a:avLst/>
          </a:prstGeom>
        </p:spPr>
      </p:pic>
      <p:sp>
        <p:nvSpPr>
          <p:cNvPr id="5" name="Content Placeholder 2"/>
          <p:cNvSpPr txBox="1">
            <a:spLocks/>
          </p:cNvSpPr>
          <p:nvPr/>
        </p:nvSpPr>
        <p:spPr>
          <a:xfrm>
            <a:off x="1391477" y="1700808"/>
            <a:ext cx="4776531" cy="4536504"/>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r>
              <a:rPr lang="en-GB" dirty="0">
                <a:latin typeface="Arial Narrow" panose="020B0606020202030204" pitchFamily="34" charset="0"/>
              </a:rPr>
              <a:t>Social protection has played a key role in the COVID-19 policy response as stabilizer to protect people’s health, jobs and incomes</a:t>
            </a:r>
          </a:p>
          <a:p>
            <a:r>
              <a:rPr lang="en-GB" dirty="0">
                <a:latin typeface="Arial Narrow" panose="020B0606020202030204" pitchFamily="34" charset="0"/>
              </a:rPr>
              <a:t>Unique policy window for making the right choices regarding the future of their social protection systems; countries are at the crossroads</a:t>
            </a:r>
          </a:p>
          <a:p>
            <a:pPr lvl="1"/>
            <a:r>
              <a:rPr lang="en-GB" sz="2000" dirty="0">
                <a:latin typeface="Arial Narrow" panose="020B0606020202030204" pitchFamily="34" charset="0"/>
              </a:rPr>
              <a:t>high-road strategy of investments in universal social protection systems</a:t>
            </a:r>
          </a:p>
          <a:p>
            <a:pPr lvl="1"/>
            <a:r>
              <a:rPr lang="en-GB" sz="2000" dirty="0">
                <a:latin typeface="Arial Narrow" panose="020B0606020202030204" pitchFamily="34" charset="0"/>
              </a:rPr>
              <a:t>low-road approach of minimalist social protection policies and fiscal consolidation</a:t>
            </a:r>
          </a:p>
          <a:p>
            <a:r>
              <a:rPr lang="fr-CH" dirty="0">
                <a:latin typeface="Arial Narrow" panose="020B0606020202030204" pitchFamily="34" charset="0"/>
              </a:rPr>
              <a:t>You </a:t>
            </a:r>
            <a:r>
              <a:rPr lang="fr-CH" dirty="0" err="1">
                <a:latin typeface="Arial Narrow" panose="020B0606020202030204" pitchFamily="34" charset="0"/>
              </a:rPr>
              <a:t>can</a:t>
            </a:r>
            <a:r>
              <a:rPr lang="fr-CH" dirty="0">
                <a:latin typeface="Arial Narrow" panose="020B0606020202030204" pitchFamily="34" charset="0"/>
              </a:rPr>
              <a:t> </a:t>
            </a:r>
            <a:r>
              <a:rPr lang="fr-CH" dirty="0" err="1">
                <a:latin typeface="Arial Narrow" panose="020B0606020202030204" pitchFamily="34" charset="0"/>
              </a:rPr>
              <a:t>take</a:t>
            </a:r>
            <a:r>
              <a:rPr lang="fr-CH" dirty="0">
                <a:latin typeface="Arial Narrow" panose="020B0606020202030204" pitchFamily="34" charset="0"/>
              </a:rPr>
              <a:t> the high road! </a:t>
            </a:r>
            <a:endParaRPr lang="en-GB" kern="0" dirty="0">
              <a:latin typeface="Arial Narrow" panose="020B0606020202030204" pitchFamily="34" charset="0"/>
            </a:endParaRPr>
          </a:p>
        </p:txBody>
      </p:sp>
      <p:pic>
        <p:nvPicPr>
          <p:cNvPr id="7" name="Content Placeholder 10"/>
          <p:cNvPicPr>
            <a:picLocks noGrp="1" noChangeAspect="1"/>
          </p:cNvPicPr>
          <p:nvPr>
            <p:ph sz="half" idx="4294967295"/>
          </p:nvPr>
        </p:nvPicPr>
        <p:blipFill>
          <a:blip r:embed="rId4"/>
          <a:stretch>
            <a:fillRect/>
          </a:stretch>
        </p:blipFill>
        <p:spPr>
          <a:xfrm>
            <a:off x="187314" y="4531304"/>
            <a:ext cx="1203526" cy="1706008"/>
          </a:xfrm>
          <a:prstGeom prst="rect">
            <a:avLst/>
          </a:prstGeom>
          <a:ln>
            <a:solidFill>
              <a:schemeClr val="accent1"/>
            </a:solidFill>
          </a:ln>
        </p:spPr>
      </p:pic>
    </p:spTree>
    <p:extLst>
      <p:ext uri="{BB962C8B-B14F-4D97-AF65-F5344CB8AC3E}">
        <p14:creationId xmlns:p14="http://schemas.microsoft.com/office/powerpoint/2010/main" val="109513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985" t="-2956" r="-427" b="2956"/>
          <a:stretch/>
        </p:blipFill>
        <p:spPr>
          <a:xfrm>
            <a:off x="-2544960" y="-440363"/>
            <a:ext cx="14833648" cy="8114527"/>
          </a:xfrm>
          <a:prstGeom prst="rect">
            <a:avLst/>
          </a:prstGeom>
        </p:spPr>
      </p:pic>
      <p:sp>
        <p:nvSpPr>
          <p:cNvPr id="6" name="TextBox 5"/>
          <p:cNvSpPr txBox="1"/>
          <p:nvPr/>
        </p:nvSpPr>
        <p:spPr bwMode="auto">
          <a:xfrm flipH="1">
            <a:off x="5087888" y="4581128"/>
            <a:ext cx="3338657" cy="584775"/>
          </a:xfrm>
          <a:prstGeom prst="rect">
            <a:avLst/>
          </a:prstGeom>
          <a:noFill/>
          <a:ln w="9525">
            <a:noFill/>
            <a:miter lim="800000"/>
            <a:headEnd/>
            <a:tailEnd/>
          </a:ln>
          <a:effectLst/>
        </p:spPr>
        <p:txBody>
          <a:bodyPr wrap="square" rtlCol="0" anchor="ctr">
            <a:spAutoFit/>
          </a:bodyPr>
          <a:lstStyle/>
          <a:p>
            <a:pPr eaLnBrk="1" hangingPunct="1"/>
            <a:r>
              <a:rPr lang="fr-CH" sz="3200" i="0" noProof="0" dirty="0" err="1">
                <a:solidFill>
                  <a:schemeClr val="bg1"/>
                </a:solidFill>
                <a:cs typeface="Arial" charset="0"/>
              </a:rPr>
              <a:t>Thank</a:t>
            </a:r>
            <a:r>
              <a:rPr lang="fr-CH" sz="3200" i="0" noProof="0" dirty="0">
                <a:solidFill>
                  <a:schemeClr val="bg1"/>
                </a:solidFill>
                <a:cs typeface="Arial" charset="0"/>
              </a:rPr>
              <a:t> </a:t>
            </a:r>
            <a:r>
              <a:rPr lang="fr-CH" sz="3200" i="0" noProof="0" dirty="0" err="1">
                <a:solidFill>
                  <a:schemeClr val="bg1"/>
                </a:solidFill>
                <a:cs typeface="Arial" charset="0"/>
              </a:rPr>
              <a:t>you</a:t>
            </a:r>
            <a:r>
              <a:rPr lang="fr-CH" sz="3200" i="0" noProof="0" dirty="0">
                <a:solidFill>
                  <a:schemeClr val="bg1"/>
                </a:solidFill>
                <a:cs typeface="Arial" charset="0"/>
              </a:rPr>
              <a:t>!!</a:t>
            </a:r>
            <a:endParaRPr lang="en-GB" sz="3200" i="0" noProof="0" dirty="0">
              <a:solidFill>
                <a:schemeClr val="bg1"/>
              </a:solidFill>
              <a:cs typeface="Arial" charset="0"/>
            </a:endParaRPr>
          </a:p>
        </p:txBody>
      </p:sp>
    </p:spTree>
    <p:extLst>
      <p:ext uri="{BB962C8B-B14F-4D97-AF65-F5344CB8AC3E}">
        <p14:creationId xmlns:p14="http://schemas.microsoft.com/office/powerpoint/2010/main" val="122738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Today</a:t>
            </a:r>
            <a:r>
              <a:rPr lang="fr-CH" dirty="0"/>
              <a:t> I </a:t>
            </a:r>
            <a:r>
              <a:rPr lang="fr-CH" dirty="0" err="1"/>
              <a:t>will</a:t>
            </a:r>
            <a:r>
              <a:rPr lang="fr-CH" dirty="0"/>
              <a:t> </a:t>
            </a:r>
            <a:r>
              <a:rPr lang="fr-CH" dirty="0" err="1"/>
              <a:t>make</a:t>
            </a:r>
            <a:r>
              <a:rPr lang="fr-CH" dirty="0"/>
              <a:t> the </a:t>
            </a:r>
            <a:r>
              <a:rPr lang="fr-CH" dirty="0" err="1"/>
              <a:t>following</a:t>
            </a:r>
            <a:r>
              <a:rPr lang="fr-CH" dirty="0"/>
              <a:t> points:</a:t>
            </a:r>
            <a:endParaRPr lang="en-GB" dirty="0"/>
          </a:p>
        </p:txBody>
      </p:sp>
      <p:sp>
        <p:nvSpPr>
          <p:cNvPr id="3" name="Content Placeholder 2"/>
          <p:cNvSpPr>
            <a:spLocks noGrp="1"/>
          </p:cNvSpPr>
          <p:nvPr>
            <p:ph sz="quarter" idx="13"/>
          </p:nvPr>
        </p:nvSpPr>
        <p:spPr/>
        <p:txBody>
          <a:bodyPr/>
          <a:lstStyle/>
          <a:p>
            <a:pPr marL="457200" indent="-457200">
              <a:buFont typeface="+mj-lt"/>
              <a:buAutoNum type="arabicPeriod"/>
            </a:pPr>
            <a:r>
              <a:rPr lang="fr-CH" sz="2400" dirty="0">
                <a:latin typeface="Arial Narrow" panose="020B0606020202030204" pitchFamily="34" charset="0"/>
              </a:rPr>
              <a:t>Social protection </a:t>
            </a:r>
            <a:r>
              <a:rPr lang="fr-CH" sz="2400" dirty="0" err="1">
                <a:latin typeface="Arial Narrow" panose="020B0606020202030204" pitchFamily="34" charset="0"/>
              </a:rPr>
              <a:t>is</a:t>
            </a:r>
            <a:r>
              <a:rPr lang="fr-CH" sz="2400" dirty="0">
                <a:latin typeface="Arial Narrow" panose="020B0606020202030204" pitchFamily="34" charset="0"/>
              </a:rPr>
              <a:t> a </a:t>
            </a:r>
            <a:r>
              <a:rPr lang="fr-CH" sz="2400" dirty="0" err="1">
                <a:latin typeface="Arial Narrow" panose="020B0606020202030204" pitchFamily="34" charset="0"/>
              </a:rPr>
              <a:t>human</a:t>
            </a:r>
            <a:r>
              <a:rPr lang="fr-CH" sz="2400" dirty="0">
                <a:latin typeface="Arial Narrow" panose="020B0606020202030204" pitchFamily="34" charset="0"/>
              </a:rPr>
              <a:t> right and an </a:t>
            </a:r>
            <a:r>
              <a:rPr lang="fr-CH" sz="2400" dirty="0" err="1">
                <a:latin typeface="Arial Narrow" panose="020B0606020202030204" pitchFamily="34" charset="0"/>
              </a:rPr>
              <a:t>economic</a:t>
            </a:r>
            <a:r>
              <a:rPr lang="fr-CH" sz="2400" dirty="0">
                <a:latin typeface="Arial Narrow" panose="020B0606020202030204" pitchFamily="34" charset="0"/>
              </a:rPr>
              <a:t> </a:t>
            </a:r>
            <a:r>
              <a:rPr lang="fr-CH" sz="2400" dirty="0" err="1">
                <a:latin typeface="Arial Narrow" panose="020B0606020202030204" pitchFamily="34" charset="0"/>
              </a:rPr>
              <a:t>necessity</a:t>
            </a:r>
            <a:endParaRPr lang="fr-CH" sz="2400" dirty="0">
              <a:latin typeface="Arial Narrow" panose="020B0606020202030204" pitchFamily="34" charset="0"/>
            </a:endParaRPr>
          </a:p>
          <a:p>
            <a:pPr marL="457200" indent="-457200">
              <a:buFont typeface="+mj-lt"/>
              <a:buAutoNum type="arabicPeriod"/>
            </a:pPr>
            <a:r>
              <a:rPr lang="fr-CH" sz="2400" dirty="0">
                <a:latin typeface="Arial Narrow" panose="020B0606020202030204" pitchFamily="34" charset="0"/>
              </a:rPr>
              <a:t>Social protection </a:t>
            </a:r>
            <a:r>
              <a:rPr lang="fr-CH" sz="2400" dirty="0" err="1">
                <a:latin typeface="Arial Narrow" panose="020B0606020202030204" pitchFamily="34" charset="0"/>
              </a:rPr>
              <a:t>is</a:t>
            </a:r>
            <a:r>
              <a:rPr lang="fr-CH" sz="2400" dirty="0">
                <a:latin typeface="Arial Narrow" panose="020B0606020202030204" pitchFamily="34" charset="0"/>
              </a:rPr>
              <a:t> </a:t>
            </a:r>
            <a:r>
              <a:rPr lang="fr-CH" sz="2400" dirty="0" err="1">
                <a:latin typeface="Arial Narrow" panose="020B0606020202030204" pitchFamily="34" charset="0"/>
              </a:rPr>
              <a:t>still</a:t>
            </a:r>
            <a:r>
              <a:rPr lang="fr-CH" sz="2400" dirty="0">
                <a:latin typeface="Arial Narrow" panose="020B0606020202030204" pitchFamily="34" charset="0"/>
              </a:rPr>
              <a:t> not a reality for 53% of the </a:t>
            </a:r>
            <a:r>
              <a:rPr lang="fr-CH" sz="2400" dirty="0" err="1">
                <a:latin typeface="Arial Narrow" panose="020B0606020202030204" pitchFamily="34" charset="0"/>
              </a:rPr>
              <a:t>world’s</a:t>
            </a:r>
            <a:r>
              <a:rPr lang="fr-CH" sz="2400" dirty="0">
                <a:latin typeface="Arial Narrow" panose="020B0606020202030204" pitchFamily="34" charset="0"/>
              </a:rPr>
              <a:t> population</a:t>
            </a:r>
          </a:p>
          <a:p>
            <a:pPr marL="457200" indent="-457200">
              <a:buFont typeface="+mj-lt"/>
              <a:buAutoNum type="arabicPeriod"/>
            </a:pPr>
            <a:r>
              <a:rPr lang="fr-CH" sz="2400" dirty="0">
                <a:latin typeface="Arial Narrow" panose="020B0606020202030204" pitchFamily="34" charset="0"/>
              </a:rPr>
              <a:t>COVID-19 has been a </a:t>
            </a:r>
            <a:r>
              <a:rPr lang="fr-CH" sz="2400" dirty="0" err="1">
                <a:latin typeface="Arial Narrow" panose="020B0606020202030204" pitchFamily="34" charset="0"/>
              </a:rPr>
              <a:t>wakeup</a:t>
            </a:r>
            <a:r>
              <a:rPr lang="fr-CH" sz="2400" dirty="0">
                <a:latin typeface="Arial Narrow" panose="020B0606020202030204" pitchFamily="34" charset="0"/>
              </a:rPr>
              <a:t> call</a:t>
            </a:r>
          </a:p>
          <a:p>
            <a:pPr marL="457200" indent="-457200">
              <a:buFont typeface="+mj-lt"/>
              <a:buAutoNum type="arabicPeriod"/>
            </a:pPr>
            <a:r>
              <a:rPr lang="fr-CH" sz="2400" dirty="0" err="1">
                <a:latin typeface="Arial Narrow" panose="020B0606020202030204" pitchFamily="34" charset="0"/>
              </a:rPr>
              <a:t>What</a:t>
            </a:r>
            <a:r>
              <a:rPr lang="fr-CH" sz="2400" dirty="0">
                <a:latin typeface="Arial Narrow" panose="020B0606020202030204" pitchFamily="34" charset="0"/>
              </a:rPr>
              <a:t> </a:t>
            </a:r>
            <a:r>
              <a:rPr lang="fr-CH" sz="2400" dirty="0" err="1">
                <a:latin typeface="Arial Narrow" panose="020B0606020202030204" pitchFamily="34" charset="0"/>
              </a:rPr>
              <a:t>is</a:t>
            </a:r>
            <a:r>
              <a:rPr lang="fr-CH" sz="2400" dirty="0">
                <a:latin typeface="Arial Narrow" panose="020B0606020202030204" pitchFamily="34" charset="0"/>
              </a:rPr>
              <a:t> </a:t>
            </a:r>
            <a:r>
              <a:rPr lang="fr-CH" sz="2400" dirty="0" err="1">
                <a:latin typeface="Arial Narrow" panose="020B0606020202030204" pitchFamily="34" charset="0"/>
              </a:rPr>
              <a:t>universal</a:t>
            </a:r>
            <a:r>
              <a:rPr lang="fr-CH" sz="2400" dirty="0">
                <a:latin typeface="Arial Narrow" panose="020B0606020202030204" pitchFamily="34" charset="0"/>
              </a:rPr>
              <a:t> social protection</a:t>
            </a:r>
          </a:p>
          <a:p>
            <a:pPr marL="457200" indent="-457200">
              <a:buFont typeface="+mj-lt"/>
              <a:buAutoNum type="arabicPeriod"/>
            </a:pPr>
            <a:r>
              <a:rPr lang="fr-CH" sz="2400" dirty="0" err="1">
                <a:latin typeface="Arial Narrow" panose="020B0606020202030204" pitchFamily="34" charset="0"/>
              </a:rPr>
              <a:t>Achieving</a:t>
            </a:r>
            <a:r>
              <a:rPr lang="fr-CH" sz="2400" dirty="0">
                <a:latin typeface="Arial Narrow" panose="020B0606020202030204" pitchFamily="34" charset="0"/>
              </a:rPr>
              <a:t> </a:t>
            </a:r>
            <a:r>
              <a:rPr lang="fr-CH" sz="2400" dirty="0" err="1">
                <a:latin typeface="Arial Narrow" panose="020B0606020202030204" pitchFamily="34" charset="0"/>
              </a:rPr>
              <a:t>universal</a:t>
            </a:r>
            <a:r>
              <a:rPr lang="fr-CH" sz="2400" dirty="0">
                <a:latin typeface="Arial Narrow" panose="020B0606020202030204" pitchFamily="34" charset="0"/>
              </a:rPr>
              <a:t> social protection </a:t>
            </a:r>
            <a:r>
              <a:rPr lang="fr-CH" sz="2400" dirty="0" err="1">
                <a:latin typeface="Arial Narrow" panose="020B0606020202030204" pitchFamily="34" charset="0"/>
              </a:rPr>
              <a:t>is</a:t>
            </a:r>
            <a:r>
              <a:rPr lang="fr-CH" sz="2400" dirty="0">
                <a:latin typeface="Arial Narrow" panose="020B0606020202030204" pitchFamily="34" charset="0"/>
              </a:rPr>
              <a:t> possible</a:t>
            </a:r>
          </a:p>
          <a:p>
            <a:pPr marL="457200" indent="-457200">
              <a:buFont typeface="+mj-lt"/>
              <a:buAutoNum type="arabicPeriod"/>
            </a:pPr>
            <a:r>
              <a:rPr lang="fr-CH" sz="2400" dirty="0" err="1">
                <a:latin typeface="Arial Narrow" panose="020B0606020202030204" pitchFamily="34" charset="0"/>
              </a:rPr>
              <a:t>Investing</a:t>
            </a:r>
            <a:r>
              <a:rPr lang="fr-CH" sz="2400" dirty="0">
                <a:latin typeface="Arial Narrow" panose="020B0606020202030204" pitchFamily="34" charset="0"/>
              </a:rPr>
              <a:t> more </a:t>
            </a:r>
            <a:r>
              <a:rPr lang="fr-CH" sz="2400" dirty="0" err="1">
                <a:latin typeface="Arial Narrow" panose="020B0606020202030204" pitchFamily="34" charset="0"/>
              </a:rPr>
              <a:t>is</a:t>
            </a:r>
            <a:r>
              <a:rPr lang="fr-CH" sz="2400" dirty="0">
                <a:latin typeface="Arial Narrow" panose="020B0606020202030204" pitchFamily="34" charset="0"/>
              </a:rPr>
              <a:t> </a:t>
            </a:r>
            <a:r>
              <a:rPr lang="fr-CH" sz="2400" dirty="0" err="1">
                <a:latin typeface="Arial Narrow" panose="020B0606020202030204" pitchFamily="34" charset="0"/>
              </a:rPr>
              <a:t>necessary</a:t>
            </a:r>
            <a:endParaRPr lang="fr-CH" sz="2400" dirty="0">
              <a:latin typeface="Arial Narrow" panose="020B0606020202030204" pitchFamily="34" charset="0"/>
            </a:endParaRPr>
          </a:p>
          <a:p>
            <a:pPr marL="457200" indent="-457200">
              <a:buFont typeface="+mj-lt"/>
              <a:buAutoNum type="arabicPeriod"/>
            </a:pPr>
            <a:r>
              <a:rPr lang="fr-CH" sz="2400" dirty="0" err="1">
                <a:latin typeface="Arial Narrow" panose="020B0606020202030204" pitchFamily="34" charset="0"/>
              </a:rPr>
              <a:t>Investing</a:t>
            </a:r>
            <a:r>
              <a:rPr lang="fr-CH" sz="2400" dirty="0">
                <a:latin typeface="Arial Narrow" panose="020B0606020202030204" pitchFamily="34" charset="0"/>
              </a:rPr>
              <a:t> </a:t>
            </a:r>
            <a:r>
              <a:rPr lang="fr-CH" sz="2400" dirty="0" err="1">
                <a:latin typeface="Arial Narrow" panose="020B0606020202030204" pitchFamily="34" charset="0"/>
              </a:rPr>
              <a:t>better</a:t>
            </a:r>
            <a:r>
              <a:rPr lang="fr-CH" sz="2400" dirty="0">
                <a:latin typeface="Arial Narrow" panose="020B0606020202030204" pitchFamily="34" charset="0"/>
              </a:rPr>
              <a:t> </a:t>
            </a:r>
            <a:r>
              <a:rPr lang="fr-CH" sz="2400" dirty="0" err="1">
                <a:latin typeface="Arial Narrow" panose="020B0606020202030204" pitchFamily="34" charset="0"/>
              </a:rPr>
              <a:t>based</a:t>
            </a:r>
            <a:r>
              <a:rPr lang="fr-CH" sz="2400" dirty="0">
                <a:latin typeface="Arial Narrow" panose="020B0606020202030204" pitchFamily="34" charset="0"/>
              </a:rPr>
              <a:t> on the application of social </a:t>
            </a:r>
            <a:r>
              <a:rPr lang="fr-CH" sz="2400" dirty="0" err="1">
                <a:latin typeface="Arial Narrow" panose="020B0606020202030204" pitchFamily="34" charset="0"/>
              </a:rPr>
              <a:t>security</a:t>
            </a:r>
            <a:r>
              <a:rPr lang="fr-CH" sz="2400" dirty="0">
                <a:latin typeface="Arial Narrow" panose="020B0606020202030204" pitchFamily="34" charset="0"/>
              </a:rPr>
              <a:t> standards</a:t>
            </a:r>
          </a:p>
          <a:p>
            <a:pPr marL="457200" indent="-457200">
              <a:buFont typeface="+mj-lt"/>
              <a:buAutoNum type="arabicPeriod"/>
            </a:pPr>
            <a:r>
              <a:rPr lang="fr-CH" sz="2400" dirty="0">
                <a:latin typeface="Arial Narrow" panose="020B0606020202030204" pitchFamily="34" charset="0"/>
              </a:rPr>
              <a:t>ILC discussion in </a:t>
            </a:r>
            <a:r>
              <a:rPr lang="fr-CH" sz="2400" dirty="0" err="1">
                <a:latin typeface="Arial Narrow" panose="020B0606020202030204" pitchFamily="34" charset="0"/>
              </a:rPr>
              <a:t>June</a:t>
            </a:r>
            <a:r>
              <a:rPr lang="fr-CH" sz="2400" dirty="0">
                <a:latin typeface="Arial Narrow" panose="020B0606020202030204" pitchFamily="34" charset="0"/>
              </a:rPr>
              <a:t> 2021, and </a:t>
            </a:r>
            <a:r>
              <a:rPr lang="fr-CH" sz="2400" dirty="0" err="1">
                <a:latin typeface="Arial Narrow" panose="020B0606020202030204" pitchFamily="34" charset="0"/>
              </a:rPr>
              <a:t>taking</a:t>
            </a:r>
            <a:r>
              <a:rPr lang="fr-CH" sz="2400" dirty="0">
                <a:latin typeface="Arial Narrow" panose="020B0606020202030204" pitchFamily="34" charset="0"/>
              </a:rPr>
              <a:t> the high road to </a:t>
            </a:r>
            <a:r>
              <a:rPr lang="fr-CH" sz="2400" dirty="0" err="1">
                <a:latin typeface="Arial Narrow" panose="020B0606020202030204" pitchFamily="34" charset="0"/>
              </a:rPr>
              <a:t>universal</a:t>
            </a:r>
            <a:r>
              <a:rPr lang="fr-CH" sz="2400" dirty="0">
                <a:latin typeface="Arial Narrow" panose="020B0606020202030204" pitchFamily="34" charset="0"/>
              </a:rPr>
              <a:t> social protection</a:t>
            </a:r>
          </a:p>
          <a:p>
            <a:pPr marL="457200" indent="-457200">
              <a:buFont typeface="+mj-lt"/>
              <a:buAutoNum type="arabicPeriod"/>
            </a:pPr>
            <a:endParaRPr lang="en-GB" sz="2400" dirty="0">
              <a:latin typeface="Arial Narrow" panose="020B0606020202030204" pitchFamily="34" charset="0"/>
            </a:endParaRPr>
          </a:p>
        </p:txBody>
      </p:sp>
    </p:spTree>
    <p:extLst>
      <p:ext uri="{BB962C8B-B14F-4D97-AF65-F5344CB8AC3E}">
        <p14:creationId xmlns:p14="http://schemas.microsoft.com/office/powerpoint/2010/main" val="177329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Social Protection </a:t>
            </a:r>
            <a:r>
              <a:rPr lang="fr-CH" dirty="0" err="1"/>
              <a:t>is</a:t>
            </a:r>
            <a:r>
              <a:rPr lang="fr-CH" dirty="0"/>
              <a:t> a </a:t>
            </a:r>
            <a:r>
              <a:rPr lang="fr-CH" dirty="0" err="1"/>
              <a:t>human</a:t>
            </a:r>
            <a:r>
              <a:rPr lang="fr-CH" dirty="0"/>
              <a:t> right</a:t>
            </a:r>
            <a:endParaRPr lang="en-GB" dirty="0"/>
          </a:p>
        </p:txBody>
      </p:sp>
      <p:sp>
        <p:nvSpPr>
          <p:cNvPr id="3" name="Content Placeholder 2"/>
          <p:cNvSpPr>
            <a:spLocks noGrp="1"/>
          </p:cNvSpPr>
          <p:nvPr>
            <p:ph sz="quarter" idx="13"/>
          </p:nvPr>
        </p:nvSpPr>
        <p:spPr/>
        <p:txBody>
          <a:bodyPr/>
          <a:lstStyle/>
          <a:p>
            <a:endParaRPr lang="en-GB"/>
          </a:p>
        </p:txBody>
      </p:sp>
      <p:pic>
        <p:nvPicPr>
          <p:cNvPr id="4" name="Picture 4" descr="Image result for universal declaration of human r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196752"/>
            <a:ext cx="6459446" cy="518908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7"/>
          <p:cNvSpPr txBox="1"/>
          <p:nvPr/>
        </p:nvSpPr>
        <p:spPr>
          <a:xfrm>
            <a:off x="1055440" y="5007679"/>
            <a:ext cx="4248472" cy="1200329"/>
          </a:xfrm>
          <a:prstGeom prst="rect">
            <a:avLst/>
          </a:prstGeom>
          <a:solidFill>
            <a:srgbClr val="4D4D4D">
              <a:alpha val="54902"/>
            </a:srgbClr>
          </a:solidFill>
        </p:spPr>
        <p:txBody>
          <a:bodyPr wrap="square" rtlCol="0">
            <a:spAutoFit/>
          </a:bodyPr>
          <a:lstStyle/>
          <a:p>
            <a:r>
              <a:rPr lang="fr-CH" sz="2400" b="1" dirty="0">
                <a:solidFill>
                  <a:schemeClr val="bg1"/>
                </a:solidFill>
                <a:latin typeface="Arial Narrow" panose="020B0606020202030204" pitchFamily="34" charset="0"/>
              </a:rPr>
              <a:t>The right to social </a:t>
            </a:r>
            <a:r>
              <a:rPr lang="fr-CH" sz="2400" b="1" dirty="0" err="1">
                <a:solidFill>
                  <a:schemeClr val="bg1"/>
                </a:solidFill>
                <a:latin typeface="Arial Narrow" panose="020B0606020202030204" pitchFamily="34" charset="0"/>
              </a:rPr>
              <a:t>security</a:t>
            </a:r>
            <a:r>
              <a:rPr lang="fr-CH" sz="2400" b="1" dirty="0">
                <a:solidFill>
                  <a:schemeClr val="bg1"/>
                </a:solidFill>
                <a:latin typeface="Arial Narrow" panose="020B0606020202030204" pitchFamily="34" charset="0"/>
              </a:rPr>
              <a:t> </a:t>
            </a:r>
            <a:r>
              <a:rPr lang="fr-CH" sz="2400" b="1" dirty="0" err="1">
                <a:solidFill>
                  <a:schemeClr val="bg1"/>
                </a:solidFill>
                <a:latin typeface="Arial Narrow" panose="020B0606020202030204" pitchFamily="34" charset="0"/>
              </a:rPr>
              <a:t>is</a:t>
            </a:r>
            <a:r>
              <a:rPr lang="fr-CH" sz="2400" b="1" dirty="0">
                <a:solidFill>
                  <a:schemeClr val="bg1"/>
                </a:solidFill>
                <a:latin typeface="Arial Narrow" panose="020B0606020202030204" pitchFamily="34" charset="0"/>
              </a:rPr>
              <a:t> </a:t>
            </a:r>
            <a:r>
              <a:rPr lang="fr-CH" sz="2400" b="1" dirty="0" err="1">
                <a:solidFill>
                  <a:schemeClr val="bg1"/>
                </a:solidFill>
                <a:latin typeface="Arial Narrow" panose="020B0606020202030204" pitchFamily="34" charset="0"/>
              </a:rPr>
              <a:t>also</a:t>
            </a:r>
            <a:r>
              <a:rPr lang="fr-CH" sz="2400" b="1" dirty="0">
                <a:solidFill>
                  <a:schemeClr val="bg1"/>
                </a:solidFill>
                <a:latin typeface="Arial Narrow" panose="020B0606020202030204" pitchFamily="34" charset="0"/>
              </a:rPr>
              <a:t> </a:t>
            </a:r>
            <a:r>
              <a:rPr lang="fr-CH" sz="2400" b="1" dirty="0" err="1">
                <a:solidFill>
                  <a:schemeClr val="bg1"/>
                </a:solidFill>
                <a:latin typeface="Arial Narrow" panose="020B0606020202030204" pitchFamily="34" charset="0"/>
              </a:rPr>
              <a:t>recognized</a:t>
            </a:r>
            <a:r>
              <a:rPr lang="fr-CH" sz="2400" b="1" dirty="0">
                <a:solidFill>
                  <a:schemeClr val="bg1"/>
                </a:solidFill>
                <a:latin typeface="Arial Narrow" panose="020B0606020202030204" pitchFamily="34" charset="0"/>
              </a:rPr>
              <a:t> in </a:t>
            </a:r>
            <a:r>
              <a:rPr lang="fr-CH" sz="2400" b="1" dirty="0" err="1">
                <a:solidFill>
                  <a:schemeClr val="bg1"/>
                </a:solidFill>
                <a:latin typeface="Arial Narrow" panose="020B0606020202030204" pitchFamily="34" charset="0"/>
              </a:rPr>
              <a:t>many</a:t>
            </a:r>
            <a:r>
              <a:rPr lang="fr-CH" sz="2400" b="1" dirty="0">
                <a:solidFill>
                  <a:schemeClr val="bg1"/>
                </a:solidFill>
                <a:latin typeface="Arial Narrow" panose="020B0606020202030204" pitchFamily="34" charset="0"/>
              </a:rPr>
              <a:t> national constitutions and </a:t>
            </a:r>
            <a:r>
              <a:rPr lang="fr-CH" sz="2400" b="1" dirty="0" err="1">
                <a:solidFill>
                  <a:schemeClr val="bg1"/>
                </a:solidFill>
                <a:latin typeface="Arial Narrow" panose="020B0606020202030204" pitchFamily="34" charset="0"/>
              </a:rPr>
              <a:t>laws</a:t>
            </a:r>
            <a:r>
              <a:rPr lang="fr-CH" sz="2400" b="1" dirty="0">
                <a:solidFill>
                  <a:schemeClr val="bg1"/>
                </a:solidFill>
                <a:latin typeface="Arial Narrow" panose="020B0606020202030204" pitchFamily="34" charset="0"/>
              </a:rPr>
              <a:t> </a:t>
            </a:r>
            <a:endParaRPr lang="es-ES_tradnl" sz="2400" dirty="0">
              <a:solidFill>
                <a:schemeClr val="bg1"/>
              </a:solidFill>
              <a:latin typeface="Arial Narrow" panose="020B0606020202030204" pitchFamily="34" charset="0"/>
            </a:endParaRPr>
          </a:p>
        </p:txBody>
      </p:sp>
      <p:sp>
        <p:nvSpPr>
          <p:cNvPr id="6" name="CuadroTexto 5"/>
          <p:cNvSpPr txBox="1"/>
          <p:nvPr/>
        </p:nvSpPr>
        <p:spPr>
          <a:xfrm>
            <a:off x="5303912" y="1208363"/>
            <a:ext cx="6888088" cy="5016758"/>
          </a:xfrm>
          <a:prstGeom prst="rect">
            <a:avLst/>
          </a:prstGeom>
          <a:solidFill>
            <a:srgbClr val="4D4D4D">
              <a:alpha val="54902"/>
            </a:srgbClr>
          </a:solidFill>
        </p:spPr>
        <p:txBody>
          <a:bodyPr wrap="square" rtlCol="0">
            <a:spAutoFit/>
          </a:bodyPr>
          <a:lstStyle/>
          <a:p>
            <a:r>
              <a:rPr lang="en-US" sz="2000" b="1" dirty="0">
                <a:solidFill>
                  <a:schemeClr val="bg1"/>
                </a:solidFill>
                <a:latin typeface="Arial Narrow" panose="020B0606020202030204" pitchFamily="34" charset="0"/>
              </a:rPr>
              <a:t>Article 22.</a:t>
            </a:r>
            <a:br>
              <a:rPr lang="en-US" sz="2000" b="1" dirty="0">
                <a:solidFill>
                  <a:schemeClr val="bg1"/>
                </a:solidFill>
                <a:latin typeface="Arial Narrow" panose="020B0606020202030204" pitchFamily="34" charset="0"/>
              </a:rPr>
            </a:br>
            <a:r>
              <a:rPr lang="en-US" sz="2000" dirty="0">
                <a:solidFill>
                  <a:schemeClr val="bg1"/>
                </a:solidFill>
                <a:latin typeface="Arial Narrow" panose="020B0606020202030204" pitchFamily="34" charset="0"/>
              </a:rPr>
              <a:t>Everyone, as a member of society, </a:t>
            </a:r>
            <a:r>
              <a:rPr lang="en-US" sz="2000" b="1" dirty="0">
                <a:solidFill>
                  <a:schemeClr val="bg1"/>
                </a:solidFill>
                <a:latin typeface="Arial Narrow" panose="020B0606020202030204" pitchFamily="34" charset="0"/>
              </a:rPr>
              <a:t>has the right to social security </a:t>
            </a:r>
            <a:r>
              <a:rPr lang="en-US" sz="2000" dirty="0">
                <a:solidFill>
                  <a:schemeClr val="bg1"/>
                </a:solidFill>
                <a:latin typeface="Arial Narrow" panose="020B0606020202030204" pitchFamily="34" charset="0"/>
              </a:rPr>
              <a:t>and is entitled to realization, through national effort and international co-operation and in accordance with the organization and resources of each State, of the economic, social and cultural rights indispensable for his dignity and the free development of his personality.</a:t>
            </a:r>
          </a:p>
          <a:p>
            <a:endParaRPr lang="fr-CH" sz="2000" dirty="0">
              <a:solidFill>
                <a:schemeClr val="bg1"/>
              </a:solidFill>
              <a:latin typeface="Arial Narrow" panose="020B0606020202030204" pitchFamily="34" charset="0"/>
            </a:endParaRPr>
          </a:p>
          <a:p>
            <a:r>
              <a:rPr lang="en-US" sz="2000" b="1" dirty="0">
                <a:solidFill>
                  <a:schemeClr val="bg1"/>
                </a:solidFill>
                <a:latin typeface="Arial Narrow" panose="020B0606020202030204" pitchFamily="34" charset="0"/>
              </a:rPr>
              <a:t>Article 25.</a:t>
            </a:r>
            <a:br>
              <a:rPr lang="en-US" sz="2000" b="1" dirty="0">
                <a:solidFill>
                  <a:schemeClr val="bg1"/>
                </a:solidFill>
                <a:latin typeface="Arial Narrow" panose="020B0606020202030204" pitchFamily="34" charset="0"/>
              </a:rPr>
            </a:br>
            <a:r>
              <a:rPr lang="en-US" sz="2000" b="1" dirty="0">
                <a:solidFill>
                  <a:schemeClr val="bg1"/>
                </a:solidFill>
                <a:latin typeface="Arial Narrow" panose="020B0606020202030204" pitchFamily="34" charset="0"/>
              </a:rPr>
              <a:t>(</a:t>
            </a:r>
            <a:r>
              <a:rPr lang="en-US" sz="2000" dirty="0">
                <a:solidFill>
                  <a:schemeClr val="bg1"/>
                </a:solidFill>
                <a:latin typeface="Arial Narrow" panose="020B0606020202030204" pitchFamily="34" charset="0"/>
              </a:rPr>
              <a:t>1) Everyone has the </a:t>
            </a:r>
            <a:r>
              <a:rPr lang="en-US" sz="2000" b="1" dirty="0">
                <a:solidFill>
                  <a:schemeClr val="bg1"/>
                </a:solidFill>
                <a:latin typeface="Arial Narrow" panose="020B0606020202030204" pitchFamily="34" charset="0"/>
              </a:rPr>
              <a:t>right to a standard of living adequate for the health and well-being of himself and of his family, </a:t>
            </a:r>
            <a:r>
              <a:rPr lang="en-US" sz="2000" dirty="0">
                <a:solidFill>
                  <a:schemeClr val="bg1"/>
                </a:solidFill>
                <a:latin typeface="Arial Narrow" panose="020B0606020202030204" pitchFamily="34" charset="0"/>
              </a:rPr>
              <a:t>including food, clothing, housing and medical care and necessary social services, and the </a:t>
            </a:r>
            <a:r>
              <a:rPr lang="en-US" sz="2000" b="1" dirty="0">
                <a:solidFill>
                  <a:schemeClr val="bg1"/>
                </a:solidFill>
                <a:latin typeface="Arial Narrow" panose="020B0606020202030204" pitchFamily="34" charset="0"/>
              </a:rPr>
              <a:t>right to security in the event of unemployment, sickness, disability, widowhood, old age </a:t>
            </a:r>
            <a:r>
              <a:rPr lang="en-US" sz="2000" dirty="0">
                <a:solidFill>
                  <a:schemeClr val="bg1"/>
                </a:solidFill>
                <a:latin typeface="Arial Narrow" panose="020B0606020202030204" pitchFamily="34" charset="0"/>
              </a:rPr>
              <a:t>or other lack of livelihood in circumstances beyond his control.</a:t>
            </a:r>
            <a:br>
              <a:rPr lang="en-US" sz="2000" dirty="0">
                <a:solidFill>
                  <a:schemeClr val="bg1"/>
                </a:solidFill>
                <a:latin typeface="Arial Narrow" panose="020B0606020202030204" pitchFamily="34" charset="0"/>
              </a:rPr>
            </a:br>
            <a:r>
              <a:rPr lang="en-US" sz="2000" dirty="0">
                <a:solidFill>
                  <a:schemeClr val="bg1"/>
                </a:solidFill>
                <a:latin typeface="Arial Narrow" panose="020B0606020202030204" pitchFamily="34" charset="0"/>
              </a:rPr>
              <a:t>(2) Motherhood and childhood are entitled to special care and assistance. (…)</a:t>
            </a:r>
          </a:p>
        </p:txBody>
      </p:sp>
    </p:spTree>
    <p:extLst>
      <p:ext uri="{BB962C8B-B14F-4D97-AF65-F5344CB8AC3E}">
        <p14:creationId xmlns:p14="http://schemas.microsoft.com/office/powerpoint/2010/main" val="222867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Protection is an economic necessity</a:t>
            </a:r>
          </a:p>
        </p:txBody>
      </p:sp>
      <p:pic>
        <p:nvPicPr>
          <p:cNvPr id="4" name="Picture 3"/>
          <p:cNvPicPr>
            <a:picLocks noChangeAspect="1"/>
          </p:cNvPicPr>
          <p:nvPr/>
        </p:nvPicPr>
        <p:blipFill>
          <a:blip r:embed="rId3"/>
          <a:stretch>
            <a:fillRect/>
          </a:stretch>
        </p:blipFill>
        <p:spPr>
          <a:xfrm>
            <a:off x="911424" y="1185737"/>
            <a:ext cx="7370260" cy="3952592"/>
          </a:xfrm>
          <a:prstGeom prst="rect">
            <a:avLst/>
          </a:prstGeom>
        </p:spPr>
      </p:pic>
      <p:sp>
        <p:nvSpPr>
          <p:cNvPr id="6" name="TextBox 5"/>
          <p:cNvSpPr txBox="1"/>
          <p:nvPr/>
        </p:nvSpPr>
        <p:spPr bwMode="auto">
          <a:xfrm>
            <a:off x="5159896" y="1844824"/>
            <a:ext cx="2763888" cy="1938992"/>
          </a:xfrm>
          <a:prstGeom prst="rect">
            <a:avLst/>
          </a:prstGeom>
          <a:noFill/>
          <a:ln w="9525">
            <a:noFill/>
            <a:miter lim="800000"/>
            <a:headEnd/>
            <a:tailEnd/>
          </a:ln>
          <a:effectLst/>
        </p:spPr>
        <p:txBody>
          <a:bodyPr wrap="square" rtlCol="0" anchor="ctr">
            <a:spAutoFit/>
          </a:bodyPr>
          <a:lstStyle/>
          <a:p>
            <a:r>
              <a:rPr lang="en-GB" sz="2000" dirty="0"/>
              <a:t>This graph illustrates how higher levels of social protection expenditure are associated with lower levels of poverty</a:t>
            </a:r>
            <a:r>
              <a:rPr lang="fr-FR" sz="2000" dirty="0">
                <a:latin typeface="Arial Narrow" panose="020B0606020202030204" pitchFamily="34" charset="0"/>
              </a:rPr>
              <a:t>.</a:t>
            </a:r>
            <a:endParaRPr lang="en-GB" sz="2000" dirty="0">
              <a:latin typeface="Arial Narrow" panose="020B0606020202030204" pitchFamily="34" charset="0"/>
            </a:endParaRPr>
          </a:p>
        </p:txBody>
      </p:sp>
      <p:sp>
        <p:nvSpPr>
          <p:cNvPr id="8" name="Content Placeholder 2"/>
          <p:cNvSpPr>
            <a:spLocks noGrp="1"/>
          </p:cNvSpPr>
          <p:nvPr>
            <p:ph sz="quarter" idx="13"/>
          </p:nvPr>
        </p:nvSpPr>
        <p:spPr>
          <a:xfrm>
            <a:off x="8169688" y="2348880"/>
            <a:ext cx="3336371" cy="5705773"/>
          </a:xfrm>
        </p:spPr>
        <p:txBody>
          <a:bodyPr/>
          <a:lstStyle/>
          <a:p>
            <a:pPr marL="0" indent="0">
              <a:buNone/>
            </a:pPr>
            <a:r>
              <a:rPr lang="fr-CH" dirty="0"/>
              <a:t>It </a:t>
            </a:r>
            <a:r>
              <a:rPr lang="fr-CH" dirty="0" err="1"/>
              <a:t>also</a:t>
            </a:r>
            <a:r>
              <a:rPr lang="fr-CH" dirty="0"/>
              <a:t> </a:t>
            </a:r>
            <a:r>
              <a:rPr lang="fr-CH" dirty="0" err="1"/>
              <a:t>contributes</a:t>
            </a:r>
            <a:r>
              <a:rPr lang="fr-CH" dirty="0"/>
              <a:t> to </a:t>
            </a:r>
            <a:r>
              <a:rPr lang="fr-CH" dirty="0" err="1"/>
              <a:t>other</a:t>
            </a:r>
            <a:r>
              <a:rPr lang="fr-CH" dirty="0"/>
              <a:t> </a:t>
            </a:r>
            <a:r>
              <a:rPr lang="fr-CH" dirty="0" err="1"/>
              <a:t>development</a:t>
            </a:r>
            <a:r>
              <a:rPr lang="fr-CH" dirty="0"/>
              <a:t> objectives</a:t>
            </a:r>
          </a:p>
          <a:p>
            <a:pPr marL="0" indent="0">
              <a:buNone/>
            </a:pPr>
            <a:endParaRPr lang="fr-CH" dirty="0"/>
          </a:p>
          <a:p>
            <a:pPr marL="0" indent="0">
              <a:buNone/>
            </a:pPr>
            <a:r>
              <a:rPr lang="fr-CH" dirty="0"/>
              <a:t>This </a:t>
            </a:r>
            <a:r>
              <a:rPr lang="fr-CH" dirty="0" err="1"/>
              <a:t>is</a:t>
            </a:r>
            <a:r>
              <a:rPr lang="fr-CH" dirty="0"/>
              <a:t> one of </a:t>
            </a:r>
            <a:r>
              <a:rPr lang="fr-CH" dirty="0" err="1"/>
              <a:t>reasons</a:t>
            </a:r>
            <a:r>
              <a:rPr lang="fr-CH" dirty="0"/>
              <a:t> </a:t>
            </a:r>
            <a:r>
              <a:rPr lang="fr-CH" dirty="0" err="1"/>
              <a:t>why</a:t>
            </a:r>
            <a:r>
              <a:rPr lang="fr-CH" dirty="0"/>
              <a:t> </a:t>
            </a:r>
            <a:r>
              <a:rPr lang="fr-CH" dirty="0" err="1"/>
              <a:t>it</a:t>
            </a:r>
            <a:r>
              <a:rPr lang="fr-CH" dirty="0"/>
              <a:t> </a:t>
            </a:r>
            <a:r>
              <a:rPr lang="fr-CH" dirty="0" err="1"/>
              <a:t>is</a:t>
            </a:r>
            <a:r>
              <a:rPr lang="fr-CH" dirty="0"/>
              <a:t> </a:t>
            </a:r>
            <a:r>
              <a:rPr lang="fr-CH" b="1" dirty="0"/>
              <a:t>a </a:t>
            </a:r>
            <a:r>
              <a:rPr lang="fr-CH" b="1" dirty="0" err="1"/>
              <a:t>target</a:t>
            </a:r>
            <a:r>
              <a:rPr lang="fr-CH" b="1" dirty="0"/>
              <a:t> </a:t>
            </a:r>
            <a:r>
              <a:rPr lang="fr-CH" dirty="0"/>
              <a:t>of five </a:t>
            </a:r>
            <a:r>
              <a:rPr lang="fr-CH" dirty="0" err="1"/>
              <a:t>sustainable</a:t>
            </a:r>
            <a:r>
              <a:rPr lang="fr-CH" dirty="0"/>
              <a:t> </a:t>
            </a:r>
            <a:r>
              <a:rPr lang="fr-CH" dirty="0" err="1"/>
              <a:t>development</a:t>
            </a:r>
            <a:r>
              <a:rPr lang="fr-CH" dirty="0"/>
              <a:t> goals</a:t>
            </a:r>
            <a:endParaRPr lang="en-GB" dirty="0"/>
          </a:p>
        </p:txBody>
      </p:sp>
      <p:pic>
        <p:nvPicPr>
          <p:cNvPr id="9"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657" y="5023977"/>
            <a:ext cx="715233" cy="715233"/>
          </a:xfrm>
          <a:prstGeom prst="rect">
            <a:avLst/>
          </a:prstGeom>
          <a:noFill/>
        </p:spPr>
      </p:pic>
      <p:pic>
        <p:nvPicPr>
          <p:cNvPr id="10" name="Picture 9" descr="https://sustainabledevelopment.un.org/content/images/E_SDG_Icons-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1330" y="5021885"/>
            <a:ext cx="716537" cy="7165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s://sustainabledevelopment.un.org/content/images/E_SDG_Icons-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9875" y="5021885"/>
            <a:ext cx="716537" cy="716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sustainabledevelopment.un.org/content/images/E_SDG_Icons-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41963" y="5021884"/>
            <a:ext cx="716537" cy="716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sustainabledevelopment.un.org/content/images/E_SDG_Icons-1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34051" y="5021884"/>
            <a:ext cx="716537" cy="71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4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stretch>
            <a:fillRect/>
          </a:stretch>
        </p:blipFill>
        <p:spPr>
          <a:xfrm>
            <a:off x="1487488" y="1772816"/>
            <a:ext cx="4840360" cy="2269507"/>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1487488" y="4119481"/>
            <a:ext cx="8928992" cy="2189839"/>
          </a:xfrm>
          <a:prstGeom prst="rect">
            <a:avLst/>
          </a:prstGeom>
        </p:spPr>
      </p:pic>
      <p:sp>
        <p:nvSpPr>
          <p:cNvPr id="2" name="Title 1"/>
          <p:cNvSpPr>
            <a:spLocks noGrp="1"/>
          </p:cNvSpPr>
          <p:nvPr>
            <p:ph type="title"/>
          </p:nvPr>
        </p:nvSpPr>
        <p:spPr>
          <a:xfrm>
            <a:off x="1391477" y="476672"/>
            <a:ext cx="9601067" cy="720080"/>
          </a:xfrm>
        </p:spPr>
        <p:txBody>
          <a:bodyPr/>
          <a:lstStyle/>
          <a:p>
            <a:r>
              <a:rPr lang="en-GB" dirty="0"/>
              <a:t>Social protection is still not a reality for 53.1% of the world’s population</a:t>
            </a:r>
          </a:p>
        </p:txBody>
      </p:sp>
      <p:pic>
        <p:nvPicPr>
          <p:cNvPr id="7" name="Content Placeholder 10"/>
          <p:cNvPicPr>
            <a:picLocks noGrp="1" noChangeAspect="1"/>
          </p:cNvPicPr>
          <p:nvPr>
            <p:ph sz="half" idx="4294967295"/>
          </p:nvPr>
        </p:nvPicPr>
        <p:blipFill>
          <a:blip r:embed="rId5"/>
          <a:stretch>
            <a:fillRect/>
          </a:stretch>
        </p:blipFill>
        <p:spPr>
          <a:xfrm>
            <a:off x="6444828" y="1772816"/>
            <a:ext cx="1595388" cy="2261475"/>
          </a:xfrm>
          <a:prstGeom prst="rect">
            <a:avLst/>
          </a:prstGeom>
          <a:ln>
            <a:solidFill>
              <a:schemeClr val="accent1"/>
            </a:solidFill>
          </a:ln>
        </p:spPr>
      </p:pic>
    </p:spTree>
    <p:extLst>
      <p:ext uri="{BB962C8B-B14F-4D97-AF65-F5344CB8AC3E}">
        <p14:creationId xmlns:p14="http://schemas.microsoft.com/office/powerpoint/2010/main" val="377523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COVID-19 has been a </a:t>
            </a:r>
            <a:r>
              <a:rPr lang="fr-CH" dirty="0" err="1"/>
              <a:t>wake-up</a:t>
            </a:r>
            <a:r>
              <a:rPr lang="fr-CH" dirty="0"/>
              <a:t> call</a:t>
            </a:r>
            <a:endParaRPr lang="en-GB" dirty="0"/>
          </a:p>
        </p:txBody>
      </p:sp>
      <p:pic>
        <p:nvPicPr>
          <p:cNvPr id="5" name="Picture 4"/>
          <p:cNvPicPr>
            <a:picLocks noChangeAspect="1"/>
          </p:cNvPicPr>
          <p:nvPr/>
        </p:nvPicPr>
        <p:blipFill rotWithShape="1">
          <a:blip r:embed="rId3"/>
          <a:srcRect r="2223"/>
          <a:stretch/>
        </p:blipFill>
        <p:spPr>
          <a:xfrm>
            <a:off x="3575720" y="1742525"/>
            <a:ext cx="8308504" cy="4134747"/>
          </a:xfrm>
          <a:prstGeom prst="rect">
            <a:avLst/>
          </a:prstGeom>
          <a:ln>
            <a:noFill/>
          </a:ln>
        </p:spPr>
      </p:pic>
      <p:pic>
        <p:nvPicPr>
          <p:cNvPr id="7" name="Picture 6"/>
          <p:cNvPicPr>
            <a:picLocks noChangeAspect="1"/>
          </p:cNvPicPr>
          <p:nvPr/>
        </p:nvPicPr>
        <p:blipFill rotWithShape="1">
          <a:blip r:embed="rId4"/>
          <a:srcRect l="3235" t="-9344" r="121" b="10370"/>
          <a:stretch/>
        </p:blipFill>
        <p:spPr>
          <a:xfrm>
            <a:off x="1307715" y="1312896"/>
            <a:ext cx="2151573" cy="4551040"/>
          </a:xfrm>
          <a:prstGeom prst="rect">
            <a:avLst/>
          </a:prstGeom>
          <a:ln>
            <a:noFill/>
          </a:ln>
        </p:spPr>
      </p:pic>
    </p:spTree>
    <p:extLst>
      <p:ext uri="{BB962C8B-B14F-4D97-AF65-F5344CB8AC3E}">
        <p14:creationId xmlns:p14="http://schemas.microsoft.com/office/powerpoint/2010/main" val="361121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What</a:t>
            </a:r>
            <a:r>
              <a:rPr lang="fr-CH" dirty="0"/>
              <a:t> </a:t>
            </a:r>
            <a:r>
              <a:rPr lang="fr-CH" dirty="0" err="1"/>
              <a:t>is</a:t>
            </a:r>
            <a:r>
              <a:rPr lang="fr-CH" dirty="0"/>
              <a:t> </a:t>
            </a:r>
            <a:r>
              <a:rPr lang="fr-CH" dirty="0" err="1"/>
              <a:t>universal</a:t>
            </a:r>
            <a:r>
              <a:rPr lang="fr-CH" dirty="0"/>
              <a:t> social protection?</a:t>
            </a:r>
            <a:endParaRPr lang="en-GB" dirty="0"/>
          </a:p>
        </p:txBody>
      </p:sp>
      <p:sp>
        <p:nvSpPr>
          <p:cNvPr id="3" name="Content Placeholder 2"/>
          <p:cNvSpPr>
            <a:spLocks noGrp="1"/>
          </p:cNvSpPr>
          <p:nvPr>
            <p:ph sz="quarter" idx="13"/>
          </p:nvPr>
        </p:nvSpPr>
        <p:spPr/>
        <p:txBody>
          <a:bodyPr/>
          <a:lstStyle/>
          <a:p>
            <a:r>
              <a:rPr lang="fr-CH" dirty="0"/>
              <a:t>ILO </a:t>
            </a:r>
            <a:r>
              <a:rPr lang="fr-CH" dirty="0" err="1"/>
              <a:t>Member</a:t>
            </a:r>
            <a:r>
              <a:rPr lang="fr-CH" dirty="0"/>
              <a:t> States have </a:t>
            </a:r>
            <a:r>
              <a:rPr lang="fr-CH" dirty="0" err="1"/>
              <a:t>adopted</a:t>
            </a:r>
            <a:r>
              <a:rPr lang="fr-CH" dirty="0"/>
              <a:t> the social protection </a:t>
            </a:r>
            <a:r>
              <a:rPr lang="fr-CH" dirty="0" err="1"/>
              <a:t>floors</a:t>
            </a:r>
            <a:r>
              <a:rPr lang="fr-CH" dirty="0"/>
              <a:t> </a:t>
            </a:r>
            <a:r>
              <a:rPr lang="fr-CH" dirty="0" err="1"/>
              <a:t>Recommendation</a:t>
            </a:r>
            <a:r>
              <a:rPr lang="fr-CH" dirty="0"/>
              <a:t> in 2012</a:t>
            </a:r>
            <a:endParaRPr lang="en-GB" dirty="0"/>
          </a:p>
        </p:txBody>
      </p:sp>
      <p:grpSp>
        <p:nvGrpSpPr>
          <p:cNvPr id="4" name="Group 3"/>
          <p:cNvGrpSpPr/>
          <p:nvPr/>
        </p:nvGrpSpPr>
        <p:grpSpPr>
          <a:xfrm>
            <a:off x="1391477" y="1772816"/>
            <a:ext cx="10308101" cy="3797805"/>
            <a:chOff x="766250" y="1196753"/>
            <a:chExt cx="10308101" cy="3797805"/>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716" r="35716"/>
            <a:stretch/>
          </p:blipFill>
          <p:spPr bwMode="auto">
            <a:xfrm>
              <a:off x="864214" y="1273383"/>
              <a:ext cx="1516229" cy="3721175"/>
            </a:xfrm>
            <a:prstGeom prst="rect">
              <a:avLst/>
            </a:prstGeom>
            <a:noFill/>
            <a:ln>
              <a:noFill/>
            </a:ln>
            <a:effectLst>
              <a:softEdge rad="88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6"/>
            <p:cNvSpPr txBox="1">
              <a:spLocks noChangeArrowheads="1"/>
            </p:cNvSpPr>
            <p:nvPr/>
          </p:nvSpPr>
          <p:spPr bwMode="auto">
            <a:xfrm>
              <a:off x="2375740" y="1342586"/>
              <a:ext cx="60846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All residents have access to </a:t>
              </a:r>
              <a:r>
                <a:rPr kumimoji="0" lang="en-US" sz="2000" b="1" i="0" u="none" strike="noStrike" kern="1200" cap="none" spc="0" normalizeH="0" baseline="0" noProof="0" dirty="0">
                  <a:ln>
                    <a:noFill/>
                  </a:ln>
                  <a:solidFill>
                    <a:srgbClr val="00B050"/>
                  </a:solidFill>
                  <a:effectLst/>
                  <a:uLnTx/>
                  <a:uFillTx/>
                  <a:latin typeface="Arial Narrow" panose="020B0606020202030204" pitchFamily="34" charset="0"/>
                  <a:ea typeface="+mn-ea"/>
                  <a:cs typeface="+mn-cs"/>
                </a:rPr>
                <a:t>essential health care</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including maternity care</a:t>
              </a:r>
              <a:endParaRPr kumimoji="0" lang="en-GB" sz="2000" b="0" i="0" u="none" strike="noStrike" kern="1200" cap="none" spc="0" normalizeH="0" baseline="0" noProof="0" dirty="0">
                <a:ln>
                  <a:noFill/>
                </a:ln>
                <a:solidFill>
                  <a:srgbClr val="00B050"/>
                </a:solidFill>
                <a:effectLst/>
                <a:uLnTx/>
                <a:uFillTx/>
                <a:latin typeface="Arial Narrow" panose="020B0606020202030204" pitchFamily="34" charset="0"/>
                <a:ea typeface="+mn-ea"/>
                <a:cs typeface="+mn-cs"/>
              </a:endParaRPr>
            </a:p>
          </p:txBody>
        </p:sp>
        <p:sp>
          <p:nvSpPr>
            <p:cNvPr id="7" name="Text Box 9"/>
            <p:cNvSpPr txBox="1">
              <a:spLocks noChangeArrowheads="1"/>
            </p:cNvSpPr>
            <p:nvPr/>
          </p:nvSpPr>
          <p:spPr bwMode="auto">
            <a:xfrm>
              <a:off x="2375739" y="2112050"/>
              <a:ext cx="608468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All </a:t>
              </a:r>
              <a:r>
                <a:rPr kumimoji="0" lang="en-GB" sz="2000" b="1" i="0" u="none" strike="noStrike" kern="1200" cap="none" spc="0" normalizeH="0" baseline="0" noProof="0" dirty="0">
                  <a:ln>
                    <a:noFill/>
                  </a:ln>
                  <a:solidFill>
                    <a:srgbClr val="FF9900"/>
                  </a:solidFill>
                  <a:effectLst/>
                  <a:uLnTx/>
                  <a:uFillTx/>
                  <a:latin typeface="Arial Narrow" panose="020B0606020202030204" pitchFamily="34" charset="0"/>
                  <a:ea typeface="+mn-ea"/>
                  <a:cs typeface="+mn-cs"/>
                </a:rPr>
                <a:t>children</a:t>
              </a: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enjoy basic </a:t>
              </a:r>
              <a:r>
                <a:rPr kumimoji="0" lang="en-GB" sz="2000" b="1" i="0" u="none" strike="noStrike" kern="1200" cap="none" spc="0" normalizeH="0" baseline="0" noProof="0" dirty="0">
                  <a:ln>
                    <a:noFill/>
                  </a:ln>
                  <a:solidFill>
                    <a:srgbClr val="FF9900"/>
                  </a:solidFill>
                  <a:effectLst/>
                  <a:uLnTx/>
                  <a:uFillTx/>
                  <a:latin typeface="Arial Narrow" panose="020B0606020202030204" pitchFamily="34" charset="0"/>
                  <a:ea typeface="+mn-ea"/>
                  <a:cs typeface="+mn-cs"/>
                </a:rPr>
                <a:t>income security</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providing access to nutrition, education, care, and any other necessary goods and services</a:t>
              </a:r>
            </a:p>
          </p:txBody>
        </p:sp>
        <p:sp>
          <p:nvSpPr>
            <p:cNvPr id="8" name="Text Box 12"/>
            <p:cNvSpPr txBox="1">
              <a:spLocks noChangeArrowheads="1"/>
            </p:cNvSpPr>
            <p:nvPr/>
          </p:nvSpPr>
          <p:spPr bwMode="auto">
            <a:xfrm>
              <a:off x="2330382" y="3074043"/>
              <a:ext cx="608468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All persons in </a:t>
              </a:r>
              <a:r>
                <a:rPr kumimoji="0" lang="en-GB" sz="20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working age </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who cannot earn sufficient income, enjoy </a:t>
              </a:r>
              <a:r>
                <a:rPr kumimoji="0" lang="en-GB" sz="20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basic income security</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particularly in cases of sickness, unemployment, maternity, disability</a:t>
              </a: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 name="Text Box 15"/>
            <p:cNvSpPr txBox="1">
              <a:spLocks noChangeArrowheads="1"/>
            </p:cNvSpPr>
            <p:nvPr/>
          </p:nvSpPr>
          <p:spPr bwMode="auto">
            <a:xfrm>
              <a:off x="2330382" y="4184884"/>
              <a:ext cx="60846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All </a:t>
              </a:r>
              <a:r>
                <a:rPr kumimoji="0" lang="en-GB" sz="20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older persons </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have basic </a:t>
              </a:r>
              <a:r>
                <a:rPr kumimoji="0" lang="en-GB" sz="20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income security</a:t>
              </a:r>
              <a:endPar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 name="CuadroTexto 2"/>
            <p:cNvSpPr txBox="1"/>
            <p:nvPr/>
          </p:nvSpPr>
          <p:spPr>
            <a:xfrm rot="16200000">
              <a:off x="-799057" y="2762060"/>
              <a:ext cx="37153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3200" b="0" i="0" u="none" strike="noStrike" kern="1200" cap="none" spc="0" normalizeH="0" baseline="0" noProof="0" dirty="0">
                  <a:ln>
                    <a:noFill/>
                  </a:ln>
                  <a:solidFill>
                    <a:srgbClr val="9E0000"/>
                  </a:solidFill>
                  <a:effectLst/>
                  <a:uLnTx/>
                  <a:uFillTx/>
                  <a:latin typeface="Arial Narrow" panose="020B0606020202030204" pitchFamily="34" charset="0"/>
                  <a:ea typeface="+mn-ea"/>
                  <a:cs typeface="+mn-cs"/>
                </a:rPr>
                <a:t>Four basic </a:t>
              </a:r>
              <a:r>
                <a:rPr kumimoji="0" lang="fr-CH" sz="3200" b="0" i="0" u="none" strike="noStrike" kern="1200" cap="none" spc="0" normalizeH="0" baseline="0" noProof="0" dirty="0" err="1">
                  <a:ln>
                    <a:noFill/>
                  </a:ln>
                  <a:solidFill>
                    <a:srgbClr val="9E0000"/>
                  </a:solidFill>
                  <a:effectLst/>
                  <a:uLnTx/>
                  <a:uFillTx/>
                  <a:latin typeface="Arial Narrow" panose="020B0606020202030204" pitchFamily="34" charset="0"/>
                  <a:ea typeface="+mn-ea"/>
                  <a:cs typeface="+mn-cs"/>
                </a:rPr>
                <a:t>guarantees</a:t>
              </a:r>
              <a:endParaRPr kumimoji="0" lang="es-ES_tradnl" sz="3200" b="0" i="0" u="none" strike="noStrike" kern="1200" cap="none" spc="0" normalizeH="0" baseline="0" noProof="0" dirty="0">
                <a:ln>
                  <a:noFill/>
                </a:ln>
                <a:solidFill>
                  <a:srgbClr val="9E0000"/>
                </a:solidFill>
                <a:effectLst/>
                <a:uLnTx/>
                <a:uFillTx/>
                <a:latin typeface="Arial Narrow" panose="020B0606020202030204" pitchFamily="34" charset="0"/>
                <a:ea typeface="+mn-ea"/>
                <a:cs typeface="+mn-cs"/>
              </a:endParaRPr>
            </a:p>
          </p:txBody>
        </p:sp>
        <p:sp>
          <p:nvSpPr>
            <p:cNvPr id="11" name="Rounded Rectangle 10"/>
            <p:cNvSpPr/>
            <p:nvPr/>
          </p:nvSpPr>
          <p:spPr>
            <a:xfrm>
              <a:off x="8832304" y="1340768"/>
              <a:ext cx="2242047" cy="3638759"/>
            </a:xfrm>
            <a:prstGeom prst="round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900" dirty="0">
                  <a:latin typeface="Arial Narrow" panose="020B0606020202030204" pitchFamily="34" charset="0"/>
                </a:rPr>
                <a:t>Social protection </a:t>
              </a:r>
              <a:r>
                <a:rPr lang="fr-CH" sz="1900" dirty="0" err="1">
                  <a:latin typeface="Arial Narrow" panose="020B0606020202030204" pitchFamily="34" charset="0"/>
                </a:rPr>
                <a:t>floors</a:t>
              </a:r>
              <a:r>
                <a:rPr lang="fr-CH" sz="1900" dirty="0">
                  <a:latin typeface="Arial Narrow" panose="020B0606020202030204" pitchFamily="34" charset="0"/>
                </a:rPr>
                <a:t> are the </a:t>
              </a:r>
              <a:r>
                <a:rPr lang="fr-CH" sz="1900" dirty="0" err="1">
                  <a:latin typeface="Arial Narrow" panose="020B0606020202030204" pitchFamily="34" charset="0"/>
                </a:rPr>
                <a:t>foundation</a:t>
              </a:r>
              <a:r>
                <a:rPr lang="fr-CH" sz="1900" dirty="0">
                  <a:latin typeface="Arial Narrow" panose="020B0606020202030204" pitchFamily="34" charset="0"/>
                </a:rPr>
                <a:t> of </a:t>
              </a:r>
              <a:r>
                <a:rPr lang="fr-CH" sz="1900" dirty="0" err="1">
                  <a:latin typeface="Arial Narrow" panose="020B0606020202030204" pitchFamily="34" charset="0"/>
                </a:rPr>
                <a:t>comprehensive</a:t>
              </a:r>
              <a:r>
                <a:rPr lang="fr-CH" sz="1900" dirty="0">
                  <a:latin typeface="Arial Narrow" panose="020B0606020202030204" pitchFamily="34" charset="0"/>
                </a:rPr>
                <a:t> social protection </a:t>
              </a:r>
              <a:r>
                <a:rPr lang="fr-CH" sz="1900" dirty="0" err="1">
                  <a:latin typeface="Arial Narrow" panose="020B0606020202030204" pitchFamily="34" charset="0"/>
                </a:rPr>
                <a:t>systems</a:t>
              </a:r>
              <a:r>
                <a:rPr lang="fr-CH" sz="1900" dirty="0">
                  <a:latin typeface="Arial Narrow" panose="020B0606020202030204" pitchFamily="34" charset="0"/>
                </a:rPr>
                <a:t> </a:t>
              </a:r>
              <a:r>
                <a:rPr lang="fr-CH" sz="1900" dirty="0" err="1">
                  <a:latin typeface="Arial Narrow" panose="020B0606020202030204" pitchFamily="34" charset="0"/>
                </a:rPr>
                <a:t>that</a:t>
              </a:r>
              <a:r>
                <a:rPr lang="fr-CH" sz="1900" dirty="0">
                  <a:latin typeface="Arial Narrow" panose="020B0606020202030204" pitchFamily="34" charset="0"/>
                </a:rPr>
                <a:t> </a:t>
              </a:r>
              <a:r>
                <a:rPr lang="fr-CH" sz="1900" dirty="0" err="1">
                  <a:latin typeface="Arial Narrow" panose="020B0606020202030204" pitchFamily="34" charset="0"/>
                </a:rPr>
                <a:t>ensure</a:t>
              </a:r>
              <a:r>
                <a:rPr lang="fr-CH" sz="1900" dirty="0">
                  <a:latin typeface="Arial Narrow" panose="020B0606020202030204" pitchFamily="34" charset="0"/>
                </a:rPr>
                <a:t> </a:t>
              </a:r>
              <a:r>
                <a:rPr lang="fr-CH" sz="1900" dirty="0" err="1">
                  <a:latin typeface="Arial Narrow" panose="020B0606020202030204" pitchFamily="34" charset="0"/>
                </a:rPr>
                <a:t>universal</a:t>
              </a:r>
              <a:r>
                <a:rPr lang="fr-CH" sz="1900" dirty="0">
                  <a:latin typeface="Arial Narrow" panose="020B0606020202030204" pitchFamily="34" charset="0"/>
                </a:rPr>
                <a:t> </a:t>
              </a:r>
              <a:r>
                <a:rPr lang="fr-CH" sz="1900" dirty="0" err="1">
                  <a:latin typeface="Arial Narrow" panose="020B0606020202030204" pitchFamily="34" charset="0"/>
                </a:rPr>
                <a:t>access</a:t>
              </a:r>
              <a:r>
                <a:rPr lang="fr-CH" sz="1900" dirty="0">
                  <a:latin typeface="Arial Narrow" panose="020B0606020202030204" pitchFamily="34" charset="0"/>
                </a:rPr>
                <a:t> to </a:t>
              </a:r>
              <a:r>
                <a:rPr lang="fr-CH" sz="1900" dirty="0" err="1">
                  <a:latin typeface="Arial Narrow" panose="020B0606020202030204" pitchFamily="34" charset="0"/>
                </a:rPr>
                <a:t>adequate</a:t>
              </a:r>
              <a:r>
                <a:rPr lang="fr-CH" sz="1900" dirty="0">
                  <a:latin typeface="Arial Narrow" panose="020B0606020202030204" pitchFamily="34" charset="0"/>
                </a:rPr>
                <a:t> protection in line </a:t>
              </a:r>
              <a:r>
                <a:rPr lang="fr-CH" sz="1900" dirty="0" err="1">
                  <a:latin typeface="Arial Narrow" panose="020B0606020202030204" pitchFamily="34" charset="0"/>
                </a:rPr>
                <a:t>with</a:t>
              </a:r>
              <a:r>
                <a:rPr lang="fr-CH" sz="1900" dirty="0">
                  <a:latin typeface="Arial Narrow" panose="020B0606020202030204" pitchFamily="34" charset="0"/>
                </a:rPr>
                <a:t> ILO social </a:t>
              </a:r>
              <a:r>
                <a:rPr lang="fr-CH" sz="1900" dirty="0" err="1">
                  <a:latin typeface="Arial Narrow" panose="020B0606020202030204" pitchFamily="34" charset="0"/>
                </a:rPr>
                <a:t>security</a:t>
              </a:r>
              <a:r>
                <a:rPr lang="fr-CH" sz="1900" dirty="0">
                  <a:latin typeface="Arial Narrow" panose="020B0606020202030204" pitchFamily="34" charset="0"/>
                </a:rPr>
                <a:t> standards</a:t>
              </a:r>
              <a:endParaRPr lang="en-GB" sz="1900" dirty="0">
                <a:latin typeface="Arial Narrow" panose="020B0606020202030204" pitchFamily="34" charset="0"/>
              </a:endParaRPr>
            </a:p>
          </p:txBody>
        </p:sp>
      </p:grpSp>
    </p:spTree>
    <p:extLst>
      <p:ext uri="{BB962C8B-B14F-4D97-AF65-F5344CB8AC3E}">
        <p14:creationId xmlns:p14="http://schemas.microsoft.com/office/powerpoint/2010/main" val="292951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What</a:t>
            </a:r>
            <a:r>
              <a:rPr lang="fr-CH" dirty="0"/>
              <a:t> </a:t>
            </a:r>
            <a:r>
              <a:rPr lang="fr-CH" dirty="0" err="1"/>
              <a:t>is</a:t>
            </a:r>
            <a:r>
              <a:rPr lang="fr-CH" dirty="0"/>
              <a:t> </a:t>
            </a:r>
            <a:r>
              <a:rPr lang="fr-CH" dirty="0" err="1"/>
              <a:t>universal</a:t>
            </a:r>
            <a:r>
              <a:rPr lang="fr-CH" dirty="0"/>
              <a:t> social protection?</a:t>
            </a:r>
            <a:endParaRPr lang="en-GB" dirty="0"/>
          </a:p>
        </p:txBody>
      </p:sp>
      <p:sp>
        <p:nvSpPr>
          <p:cNvPr id="3" name="Content Placeholder 2"/>
          <p:cNvSpPr>
            <a:spLocks noGrp="1"/>
          </p:cNvSpPr>
          <p:nvPr>
            <p:ph sz="quarter" idx="13"/>
          </p:nvPr>
        </p:nvSpPr>
        <p:spPr/>
        <p:txBody>
          <a:bodyPr/>
          <a:lstStyle/>
          <a:p>
            <a:r>
              <a:rPr lang="fr-CH" dirty="0"/>
              <a:t>ILO </a:t>
            </a:r>
            <a:r>
              <a:rPr lang="fr-CH" dirty="0" err="1"/>
              <a:t>Member</a:t>
            </a:r>
            <a:r>
              <a:rPr lang="fr-CH" dirty="0"/>
              <a:t> States have </a:t>
            </a:r>
            <a:r>
              <a:rPr lang="fr-CH" dirty="0" err="1"/>
              <a:t>reaffirmed</a:t>
            </a:r>
            <a:r>
              <a:rPr lang="fr-CH" dirty="0"/>
              <a:t> the </a:t>
            </a:r>
            <a:r>
              <a:rPr lang="fr-CH" dirty="0" err="1"/>
              <a:t>necessity</a:t>
            </a:r>
            <a:r>
              <a:rPr lang="fr-CH" dirty="0"/>
              <a:t> of </a:t>
            </a:r>
            <a:r>
              <a:rPr lang="fr-CH" dirty="0" err="1"/>
              <a:t>achieving</a:t>
            </a:r>
            <a:r>
              <a:rPr lang="fr-CH" dirty="0"/>
              <a:t> Universal Social Protection at the </a:t>
            </a:r>
            <a:r>
              <a:rPr lang="fr-CH" dirty="0" err="1"/>
              <a:t>Recurrent</a:t>
            </a:r>
            <a:r>
              <a:rPr lang="fr-CH" dirty="0"/>
              <a:t> discussion on social </a:t>
            </a:r>
            <a:r>
              <a:rPr lang="fr-CH" dirty="0" err="1"/>
              <a:t>security</a:t>
            </a:r>
            <a:r>
              <a:rPr lang="fr-CH" dirty="0"/>
              <a:t> in </a:t>
            </a:r>
            <a:r>
              <a:rPr lang="fr-CH" dirty="0" err="1"/>
              <a:t>June</a:t>
            </a:r>
            <a:r>
              <a:rPr lang="fr-CH" dirty="0"/>
              <a:t> 2021</a:t>
            </a:r>
            <a:endParaRPr lang="en-GB" dirty="0"/>
          </a:p>
          <a:p>
            <a:r>
              <a:rPr lang="fr-CH" dirty="0"/>
              <a:t>Five adjectives:</a:t>
            </a:r>
          </a:p>
          <a:p>
            <a:pPr lvl="1"/>
            <a:r>
              <a:rPr lang="fr-CH" b="1" dirty="0"/>
              <a:t>Universal –</a:t>
            </a:r>
            <a:r>
              <a:rPr lang="fr-CH" dirty="0"/>
              <a:t> </a:t>
            </a:r>
            <a:r>
              <a:rPr lang="fr-CH" dirty="0" err="1"/>
              <a:t>leave</a:t>
            </a:r>
            <a:r>
              <a:rPr lang="fr-CH" dirty="0"/>
              <a:t> no one </a:t>
            </a:r>
            <a:r>
              <a:rPr lang="fr-CH" dirty="0" err="1"/>
              <a:t>behind</a:t>
            </a:r>
            <a:r>
              <a:rPr lang="fr-CH" dirty="0"/>
              <a:t> – </a:t>
            </a:r>
            <a:r>
              <a:rPr lang="fr-CH" dirty="0" err="1"/>
              <a:t>informal</a:t>
            </a:r>
            <a:r>
              <a:rPr lang="fr-CH" dirty="0"/>
              <a:t> </a:t>
            </a:r>
            <a:r>
              <a:rPr lang="fr-CH" dirty="0" err="1"/>
              <a:t>economy</a:t>
            </a:r>
            <a:r>
              <a:rPr lang="fr-CH" dirty="0"/>
              <a:t>, rural </a:t>
            </a:r>
            <a:r>
              <a:rPr lang="fr-CH" dirty="0" err="1"/>
              <a:t>workers</a:t>
            </a:r>
            <a:r>
              <a:rPr lang="fr-CH" dirty="0"/>
              <a:t>, migrants, etc.</a:t>
            </a:r>
          </a:p>
          <a:p>
            <a:pPr lvl="1"/>
            <a:r>
              <a:rPr lang="fr-CH" b="1" dirty="0" err="1"/>
              <a:t>Comprehensive</a:t>
            </a:r>
            <a:r>
              <a:rPr lang="fr-CH" b="1" dirty="0"/>
              <a:t> –</a:t>
            </a:r>
            <a:r>
              <a:rPr lang="fr-CH" dirty="0"/>
              <a:t> </a:t>
            </a:r>
            <a:r>
              <a:rPr lang="fr-CH" dirty="0" err="1"/>
              <a:t>accross</a:t>
            </a:r>
            <a:r>
              <a:rPr lang="fr-CH" dirty="0"/>
              <a:t> life cycle, all </a:t>
            </a:r>
            <a:r>
              <a:rPr lang="fr-CH" dirty="0" err="1"/>
              <a:t>risks</a:t>
            </a:r>
            <a:r>
              <a:rPr lang="fr-CH" dirty="0"/>
              <a:t>/</a:t>
            </a:r>
            <a:r>
              <a:rPr lang="fr-CH" dirty="0" err="1"/>
              <a:t>contingencies</a:t>
            </a:r>
            <a:r>
              <a:rPr lang="fr-CH" dirty="0"/>
              <a:t> – </a:t>
            </a:r>
            <a:r>
              <a:rPr lang="fr-CH" dirty="0" err="1"/>
              <a:t>health</a:t>
            </a:r>
            <a:r>
              <a:rPr lang="fr-CH" dirty="0"/>
              <a:t>, </a:t>
            </a:r>
            <a:r>
              <a:rPr lang="fr-CH" dirty="0" err="1"/>
              <a:t>child</a:t>
            </a:r>
            <a:r>
              <a:rPr lang="fr-CH" dirty="0"/>
              <a:t> </a:t>
            </a:r>
            <a:r>
              <a:rPr lang="fr-CH" dirty="0" err="1"/>
              <a:t>benefits</a:t>
            </a:r>
            <a:r>
              <a:rPr lang="fr-CH" dirty="0"/>
              <a:t>, </a:t>
            </a:r>
            <a:r>
              <a:rPr lang="fr-CH" dirty="0" err="1"/>
              <a:t>unemployment</a:t>
            </a:r>
            <a:r>
              <a:rPr lang="fr-CH" dirty="0"/>
              <a:t>, </a:t>
            </a:r>
            <a:r>
              <a:rPr lang="fr-CH" dirty="0" err="1"/>
              <a:t>maternity</a:t>
            </a:r>
            <a:r>
              <a:rPr lang="fr-CH" dirty="0"/>
              <a:t>, </a:t>
            </a:r>
            <a:r>
              <a:rPr lang="fr-CH" dirty="0" err="1"/>
              <a:t>disability</a:t>
            </a:r>
            <a:r>
              <a:rPr lang="fr-CH" dirty="0"/>
              <a:t>, </a:t>
            </a:r>
            <a:r>
              <a:rPr lang="fr-CH" dirty="0" err="1"/>
              <a:t>survivors</a:t>
            </a:r>
            <a:r>
              <a:rPr lang="fr-CH" dirty="0"/>
              <a:t>, </a:t>
            </a:r>
            <a:r>
              <a:rPr lang="fr-CH" dirty="0" err="1"/>
              <a:t>employment</a:t>
            </a:r>
            <a:r>
              <a:rPr lang="fr-CH" dirty="0"/>
              <a:t> </a:t>
            </a:r>
            <a:r>
              <a:rPr lang="fr-CH" dirty="0" err="1"/>
              <a:t>injury</a:t>
            </a:r>
            <a:r>
              <a:rPr lang="fr-CH" dirty="0"/>
              <a:t>, </a:t>
            </a:r>
            <a:r>
              <a:rPr lang="fr-CH" dirty="0" err="1"/>
              <a:t>old</a:t>
            </a:r>
            <a:r>
              <a:rPr lang="fr-CH" dirty="0"/>
              <a:t> </a:t>
            </a:r>
            <a:r>
              <a:rPr lang="fr-CH" dirty="0" err="1"/>
              <a:t>age</a:t>
            </a:r>
            <a:r>
              <a:rPr lang="fr-CH" dirty="0"/>
              <a:t>…</a:t>
            </a:r>
          </a:p>
          <a:p>
            <a:pPr lvl="1"/>
            <a:r>
              <a:rPr lang="fr-CH" b="1" dirty="0" err="1"/>
              <a:t>Adequate</a:t>
            </a:r>
            <a:r>
              <a:rPr lang="fr-CH" b="1" dirty="0"/>
              <a:t> –</a:t>
            </a:r>
            <a:r>
              <a:rPr lang="fr-CH" dirty="0"/>
              <a:t> </a:t>
            </a:r>
            <a:r>
              <a:rPr lang="fr-CH" dirty="0" err="1"/>
              <a:t>allow</a:t>
            </a:r>
            <a:r>
              <a:rPr lang="fr-CH" dirty="0"/>
              <a:t> for a life in </a:t>
            </a:r>
            <a:r>
              <a:rPr lang="fr-CH" dirty="0" err="1"/>
              <a:t>dignity</a:t>
            </a:r>
            <a:endParaRPr lang="fr-CH" dirty="0"/>
          </a:p>
          <a:p>
            <a:pPr lvl="1"/>
            <a:r>
              <a:rPr lang="fr-CH" b="1" dirty="0" err="1"/>
              <a:t>Sustainable</a:t>
            </a:r>
            <a:r>
              <a:rPr lang="fr-CH" b="1" dirty="0"/>
              <a:t> – </a:t>
            </a:r>
            <a:r>
              <a:rPr lang="fr-CH" dirty="0" err="1"/>
              <a:t>robust</a:t>
            </a:r>
            <a:r>
              <a:rPr lang="fr-CH" dirty="0"/>
              <a:t>, </a:t>
            </a:r>
            <a:r>
              <a:rPr lang="fr-CH" dirty="0" err="1"/>
              <a:t>well</a:t>
            </a:r>
            <a:r>
              <a:rPr lang="fr-CH" dirty="0"/>
              <a:t> </a:t>
            </a:r>
            <a:r>
              <a:rPr lang="fr-CH" dirty="0" err="1"/>
              <a:t>managed</a:t>
            </a:r>
            <a:r>
              <a:rPr lang="fr-CH" dirty="0"/>
              <a:t>, </a:t>
            </a:r>
            <a:r>
              <a:rPr lang="fr-CH" dirty="0" err="1"/>
              <a:t>financial</a:t>
            </a:r>
            <a:r>
              <a:rPr lang="fr-CH" dirty="0"/>
              <a:t> </a:t>
            </a:r>
            <a:r>
              <a:rPr lang="fr-CH" dirty="0" err="1"/>
              <a:t>sustainability</a:t>
            </a:r>
            <a:endParaRPr lang="fr-CH" dirty="0"/>
          </a:p>
          <a:p>
            <a:pPr lvl="1"/>
            <a:r>
              <a:rPr lang="fr-CH" b="1" dirty="0" err="1"/>
              <a:t>Adapted</a:t>
            </a:r>
            <a:r>
              <a:rPr lang="fr-CH" b="1" dirty="0"/>
              <a:t> – </a:t>
            </a:r>
            <a:r>
              <a:rPr lang="fr-CH" dirty="0"/>
              <a:t>to the changes in </a:t>
            </a:r>
            <a:r>
              <a:rPr lang="fr-CH" dirty="0" err="1"/>
              <a:t>economies</a:t>
            </a:r>
            <a:r>
              <a:rPr lang="fr-CH" dirty="0"/>
              <a:t> and </a:t>
            </a:r>
            <a:r>
              <a:rPr lang="fr-CH" dirty="0" err="1"/>
              <a:t>societies</a:t>
            </a:r>
            <a:r>
              <a:rPr lang="fr-CH" dirty="0"/>
              <a:t> and new </a:t>
            </a:r>
            <a:r>
              <a:rPr lang="fr-CH" dirty="0" err="1"/>
              <a:t>risks</a:t>
            </a:r>
            <a:r>
              <a:rPr lang="fr-CH" dirty="0"/>
              <a:t> (</a:t>
            </a:r>
            <a:r>
              <a:rPr lang="fr-CH" dirty="0" err="1"/>
              <a:t>ageing</a:t>
            </a:r>
            <a:r>
              <a:rPr lang="fr-CH" dirty="0"/>
              <a:t>, </a:t>
            </a:r>
            <a:r>
              <a:rPr lang="fr-CH" dirty="0" err="1"/>
              <a:t>climate</a:t>
            </a:r>
            <a:r>
              <a:rPr lang="fr-CH" dirty="0"/>
              <a:t>)</a:t>
            </a:r>
            <a:endParaRPr lang="en-GB" dirty="0"/>
          </a:p>
        </p:txBody>
      </p:sp>
    </p:spTree>
    <p:extLst>
      <p:ext uri="{BB962C8B-B14F-4D97-AF65-F5344CB8AC3E}">
        <p14:creationId xmlns:p14="http://schemas.microsoft.com/office/powerpoint/2010/main" val="404477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Achieving</a:t>
            </a:r>
            <a:r>
              <a:rPr lang="fr-CH" dirty="0"/>
              <a:t> </a:t>
            </a:r>
            <a:r>
              <a:rPr lang="fr-CH" dirty="0" err="1"/>
              <a:t>universal</a:t>
            </a:r>
            <a:r>
              <a:rPr lang="fr-CH" dirty="0"/>
              <a:t> social protection </a:t>
            </a:r>
            <a:r>
              <a:rPr lang="fr-CH" dirty="0" err="1"/>
              <a:t>is</a:t>
            </a:r>
            <a:r>
              <a:rPr lang="fr-CH" dirty="0"/>
              <a:t> possible</a:t>
            </a:r>
            <a:endParaRPr lang="en-GB"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392144" y="1341785"/>
            <a:ext cx="4142858" cy="4874378"/>
          </a:xfrm>
        </p:spPr>
      </p:pic>
      <p:sp>
        <p:nvSpPr>
          <p:cNvPr id="5" name="Content Placeholder 2"/>
          <p:cNvSpPr txBox="1">
            <a:spLocks/>
          </p:cNvSpPr>
          <p:nvPr/>
        </p:nvSpPr>
        <p:spPr>
          <a:xfrm>
            <a:off x="1343472" y="1341785"/>
            <a:ext cx="10465163" cy="4104456"/>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lvl="1"/>
            <a:r>
              <a:rPr lang="en-GB" sz="2000" kern="0" dirty="0">
                <a:latin typeface="Arial Narrow" panose="020B0606020202030204" pitchFamily="34" charset="0"/>
              </a:rPr>
              <a:t>Argentina (children, maternity)</a:t>
            </a:r>
          </a:p>
          <a:p>
            <a:pPr lvl="1"/>
            <a:r>
              <a:rPr lang="fr-CH" sz="2000" kern="0" dirty="0">
                <a:latin typeface="Arial Narrow" panose="020B0606020202030204" pitchFamily="34" charset="0"/>
              </a:rPr>
              <a:t>Bolivia (</a:t>
            </a:r>
            <a:r>
              <a:rPr lang="fr-CH" sz="2000" kern="0" dirty="0" err="1">
                <a:latin typeface="Arial Narrow" panose="020B0606020202030204" pitchFamily="34" charset="0"/>
              </a:rPr>
              <a:t>old</a:t>
            </a:r>
            <a:r>
              <a:rPr lang="fr-CH" sz="2000" kern="0" dirty="0">
                <a:latin typeface="Arial Narrow" panose="020B0606020202030204" pitchFamily="34" charset="0"/>
              </a:rPr>
              <a:t> </a:t>
            </a:r>
            <a:r>
              <a:rPr lang="fr-CH" sz="2000" kern="0" dirty="0" err="1">
                <a:latin typeface="Arial Narrow" panose="020B0606020202030204" pitchFamily="34" charset="0"/>
              </a:rPr>
              <a:t>age</a:t>
            </a:r>
            <a:r>
              <a:rPr lang="fr-CH" sz="2000" kern="0" dirty="0">
                <a:latin typeface="Arial Narrow" panose="020B0606020202030204" pitchFamily="34" charset="0"/>
              </a:rPr>
              <a:t>)</a:t>
            </a:r>
          </a:p>
          <a:p>
            <a:pPr lvl="1"/>
            <a:r>
              <a:rPr lang="fr-CH" sz="2000" kern="0" dirty="0">
                <a:latin typeface="Arial Narrow" panose="020B0606020202030204" pitchFamily="34" charset="0"/>
              </a:rPr>
              <a:t>Cabo </a:t>
            </a:r>
            <a:r>
              <a:rPr lang="fr-CH" sz="2000" kern="0" dirty="0" err="1">
                <a:latin typeface="Arial Narrow" panose="020B0606020202030204" pitchFamily="34" charset="0"/>
              </a:rPr>
              <a:t>verde</a:t>
            </a:r>
            <a:r>
              <a:rPr lang="fr-CH" sz="2000" kern="0" dirty="0">
                <a:latin typeface="Arial Narrow" panose="020B0606020202030204" pitchFamily="34" charset="0"/>
              </a:rPr>
              <a:t> (</a:t>
            </a:r>
            <a:r>
              <a:rPr lang="fr-CH" sz="2000" kern="0" dirty="0" err="1">
                <a:latin typeface="Arial Narrow" panose="020B0606020202030204" pitchFamily="34" charset="0"/>
              </a:rPr>
              <a:t>old</a:t>
            </a:r>
            <a:r>
              <a:rPr lang="fr-CH" sz="2000" kern="0" dirty="0">
                <a:latin typeface="Arial Narrow" panose="020B0606020202030204" pitchFamily="34" charset="0"/>
              </a:rPr>
              <a:t> </a:t>
            </a:r>
            <a:r>
              <a:rPr lang="fr-CH" sz="2000" kern="0" dirty="0" err="1">
                <a:latin typeface="Arial Narrow" panose="020B0606020202030204" pitchFamily="34" charset="0"/>
              </a:rPr>
              <a:t>age</a:t>
            </a:r>
            <a:r>
              <a:rPr lang="fr-CH" sz="2000" kern="0" dirty="0">
                <a:latin typeface="Arial Narrow" panose="020B0606020202030204" pitchFamily="34" charset="0"/>
              </a:rPr>
              <a:t>)</a:t>
            </a:r>
          </a:p>
          <a:p>
            <a:pPr lvl="1"/>
            <a:r>
              <a:rPr lang="fr-CH" sz="2000" kern="0" dirty="0">
                <a:latin typeface="Arial Narrow" panose="020B0606020202030204" pitchFamily="34" charset="0"/>
              </a:rPr>
              <a:t>China (</a:t>
            </a:r>
            <a:r>
              <a:rPr lang="fr-CH" sz="2000" kern="0" dirty="0" err="1">
                <a:latin typeface="Arial Narrow" panose="020B0606020202030204" pitchFamily="34" charset="0"/>
              </a:rPr>
              <a:t>health</a:t>
            </a:r>
            <a:r>
              <a:rPr lang="fr-CH" sz="2000" kern="0" dirty="0">
                <a:latin typeface="Arial Narrow" panose="020B0606020202030204" pitchFamily="34" charset="0"/>
              </a:rPr>
              <a:t>, pensions)</a:t>
            </a:r>
          </a:p>
          <a:p>
            <a:pPr lvl="1"/>
            <a:r>
              <a:rPr lang="fr-CH" sz="2000" kern="0" dirty="0" err="1">
                <a:latin typeface="Arial Narrow" panose="020B0606020202030204" pitchFamily="34" charset="0"/>
              </a:rPr>
              <a:t>Colombia</a:t>
            </a:r>
            <a:r>
              <a:rPr lang="fr-CH" sz="2000" kern="0" dirty="0">
                <a:latin typeface="Arial Narrow" panose="020B0606020202030204" pitchFamily="34" charset="0"/>
              </a:rPr>
              <a:t> (</a:t>
            </a:r>
            <a:r>
              <a:rPr lang="fr-CH" sz="2000" kern="0" dirty="0" err="1">
                <a:latin typeface="Arial Narrow" panose="020B0606020202030204" pitchFamily="34" charset="0"/>
              </a:rPr>
              <a:t>health</a:t>
            </a:r>
            <a:r>
              <a:rPr lang="fr-CH" sz="2000" kern="0" dirty="0">
                <a:latin typeface="Arial Narrow" panose="020B0606020202030204" pitchFamily="34" charset="0"/>
              </a:rPr>
              <a:t>)</a:t>
            </a:r>
          </a:p>
          <a:p>
            <a:pPr lvl="1"/>
            <a:r>
              <a:rPr lang="fr-CH" sz="2000" kern="0" dirty="0">
                <a:latin typeface="Arial Narrow" panose="020B0606020202030204" pitchFamily="34" charset="0"/>
              </a:rPr>
              <a:t>Eswatini (</a:t>
            </a:r>
            <a:r>
              <a:rPr lang="fr-CH" sz="2000" kern="0" dirty="0" err="1">
                <a:latin typeface="Arial Narrow" panose="020B0606020202030204" pitchFamily="34" charset="0"/>
              </a:rPr>
              <a:t>old</a:t>
            </a:r>
            <a:r>
              <a:rPr lang="fr-CH" sz="2000" kern="0" dirty="0">
                <a:latin typeface="Arial Narrow" panose="020B0606020202030204" pitchFamily="34" charset="0"/>
              </a:rPr>
              <a:t> </a:t>
            </a:r>
            <a:r>
              <a:rPr lang="fr-CH" sz="2000" kern="0" dirty="0" err="1">
                <a:latin typeface="Arial Narrow" panose="020B0606020202030204" pitchFamily="34" charset="0"/>
              </a:rPr>
              <a:t>age</a:t>
            </a:r>
            <a:r>
              <a:rPr lang="fr-CH" sz="2000" kern="0" dirty="0">
                <a:latin typeface="Arial Narrow" panose="020B0606020202030204" pitchFamily="34" charset="0"/>
              </a:rPr>
              <a:t>)</a:t>
            </a:r>
          </a:p>
          <a:p>
            <a:pPr lvl="1"/>
            <a:r>
              <a:rPr lang="fr-CH" sz="2000" kern="0" dirty="0">
                <a:latin typeface="Arial Narrow" panose="020B0606020202030204" pitchFamily="34" charset="0"/>
              </a:rPr>
              <a:t>Mongolia (</a:t>
            </a:r>
            <a:r>
              <a:rPr lang="fr-CH" sz="2000" kern="0" dirty="0" err="1">
                <a:latin typeface="Arial Narrow" panose="020B0606020202030204" pitchFamily="34" charset="0"/>
              </a:rPr>
              <a:t>children</a:t>
            </a:r>
            <a:r>
              <a:rPr lang="fr-CH" sz="2000" kern="0" dirty="0">
                <a:latin typeface="Arial Narrow" panose="020B0606020202030204" pitchFamily="34" charset="0"/>
              </a:rPr>
              <a:t>)</a:t>
            </a:r>
          </a:p>
          <a:p>
            <a:pPr lvl="1"/>
            <a:r>
              <a:rPr lang="fr-CH" sz="2000" kern="0" dirty="0">
                <a:latin typeface="Arial Narrow" panose="020B0606020202030204" pitchFamily="34" charset="0"/>
              </a:rPr>
              <a:t>Rwanda (</a:t>
            </a:r>
            <a:r>
              <a:rPr lang="fr-CH" sz="2000" kern="0" dirty="0" err="1">
                <a:latin typeface="Arial Narrow" panose="020B0606020202030204" pitchFamily="34" charset="0"/>
              </a:rPr>
              <a:t>health</a:t>
            </a:r>
            <a:r>
              <a:rPr lang="fr-CH" sz="2000" kern="0" dirty="0">
                <a:latin typeface="Arial Narrow" panose="020B0606020202030204" pitchFamily="34" charset="0"/>
              </a:rPr>
              <a:t>)</a:t>
            </a:r>
            <a:endParaRPr lang="en-GB" sz="2800" kern="0" dirty="0">
              <a:latin typeface="Arial Narrow" panose="020B0606020202030204" pitchFamily="34" charset="0"/>
            </a:endParaRPr>
          </a:p>
          <a:p>
            <a:pPr lvl="1"/>
            <a:r>
              <a:rPr lang="fr-CH" sz="2000" kern="0" dirty="0">
                <a:latin typeface="Arial Narrow" panose="020B0606020202030204" pitchFamily="34" charset="0"/>
              </a:rPr>
              <a:t>South </a:t>
            </a:r>
            <a:r>
              <a:rPr lang="fr-CH" sz="2000" kern="0" dirty="0" err="1">
                <a:latin typeface="Arial Narrow" panose="020B0606020202030204" pitchFamily="34" charset="0"/>
              </a:rPr>
              <a:t>Africa</a:t>
            </a:r>
            <a:r>
              <a:rPr lang="fr-CH" sz="2000" kern="0" dirty="0">
                <a:latin typeface="Arial Narrow" panose="020B0606020202030204" pitchFamily="34" charset="0"/>
              </a:rPr>
              <a:t> (</a:t>
            </a:r>
            <a:r>
              <a:rPr lang="fr-CH" sz="2000" kern="0" dirty="0" err="1">
                <a:latin typeface="Arial Narrow" panose="020B0606020202030204" pitchFamily="34" charset="0"/>
              </a:rPr>
              <a:t>old</a:t>
            </a:r>
            <a:r>
              <a:rPr lang="fr-CH" sz="2000" kern="0" dirty="0">
                <a:latin typeface="Arial Narrow" panose="020B0606020202030204" pitchFamily="34" charset="0"/>
              </a:rPr>
              <a:t> </a:t>
            </a:r>
            <a:r>
              <a:rPr lang="fr-CH" sz="2000" kern="0" dirty="0" err="1">
                <a:latin typeface="Arial Narrow" panose="020B0606020202030204" pitchFamily="34" charset="0"/>
              </a:rPr>
              <a:t>age</a:t>
            </a:r>
            <a:r>
              <a:rPr lang="fr-CH" sz="2000" kern="0" dirty="0">
                <a:latin typeface="Arial Narrow" panose="020B0606020202030204" pitchFamily="34" charset="0"/>
              </a:rPr>
              <a:t>, </a:t>
            </a:r>
            <a:r>
              <a:rPr lang="fr-CH" sz="2000" kern="0" dirty="0" err="1">
                <a:latin typeface="Arial Narrow" panose="020B0606020202030204" pitchFamily="34" charset="0"/>
              </a:rPr>
              <a:t>disability</a:t>
            </a:r>
            <a:r>
              <a:rPr lang="fr-CH" sz="2000" kern="0" dirty="0">
                <a:latin typeface="Arial Narrow" panose="020B0606020202030204" pitchFamily="34" charset="0"/>
              </a:rPr>
              <a:t>, public </a:t>
            </a:r>
            <a:r>
              <a:rPr lang="fr-CH" sz="2000" kern="0" dirty="0" err="1">
                <a:latin typeface="Arial Narrow" panose="020B0606020202030204" pitchFamily="34" charset="0"/>
              </a:rPr>
              <a:t>works</a:t>
            </a:r>
            <a:r>
              <a:rPr lang="fr-CH" sz="2000" kern="0" dirty="0">
                <a:latin typeface="Arial Narrow" panose="020B0606020202030204" pitchFamily="34" charset="0"/>
              </a:rPr>
              <a:t>)</a:t>
            </a:r>
          </a:p>
          <a:p>
            <a:pPr lvl="1"/>
            <a:r>
              <a:rPr lang="fr-CH" sz="2000" kern="0" dirty="0" err="1">
                <a:latin typeface="Arial Narrow" panose="020B0606020202030204" pitchFamily="34" charset="0"/>
              </a:rPr>
              <a:t>Thailand</a:t>
            </a:r>
            <a:r>
              <a:rPr lang="fr-CH" sz="2000" kern="0" dirty="0">
                <a:latin typeface="Arial Narrow" panose="020B0606020202030204" pitchFamily="34" charset="0"/>
              </a:rPr>
              <a:t> (</a:t>
            </a:r>
            <a:r>
              <a:rPr lang="fr-CH" sz="2000" kern="0" dirty="0" err="1">
                <a:latin typeface="Arial Narrow" panose="020B0606020202030204" pitchFamily="34" charset="0"/>
              </a:rPr>
              <a:t>health</a:t>
            </a:r>
            <a:r>
              <a:rPr lang="fr-CH" sz="2000" kern="0" dirty="0">
                <a:latin typeface="Arial Narrow" panose="020B0606020202030204" pitchFamily="34" charset="0"/>
              </a:rPr>
              <a:t>, pensions)</a:t>
            </a:r>
          </a:p>
          <a:p>
            <a:pPr lvl="1"/>
            <a:r>
              <a:rPr lang="fr-CH" sz="2000" kern="0" dirty="0">
                <a:latin typeface="Arial Narrow" panose="020B0606020202030204" pitchFamily="34" charset="0"/>
              </a:rPr>
              <a:t>Timor Leste (</a:t>
            </a:r>
            <a:r>
              <a:rPr lang="fr-CH" sz="2000" kern="0" dirty="0" err="1">
                <a:latin typeface="Arial Narrow" panose="020B0606020202030204" pitchFamily="34" charset="0"/>
              </a:rPr>
              <a:t>old</a:t>
            </a:r>
            <a:r>
              <a:rPr lang="fr-CH" sz="2000" kern="0" dirty="0">
                <a:latin typeface="Arial Narrow" panose="020B0606020202030204" pitchFamily="34" charset="0"/>
              </a:rPr>
              <a:t> </a:t>
            </a:r>
            <a:r>
              <a:rPr lang="fr-CH" sz="2000" kern="0" dirty="0" err="1">
                <a:latin typeface="Arial Narrow" panose="020B0606020202030204" pitchFamily="34" charset="0"/>
              </a:rPr>
              <a:t>age</a:t>
            </a:r>
            <a:r>
              <a:rPr lang="fr-CH" sz="2000" kern="0" dirty="0">
                <a:latin typeface="Arial Narrow" panose="020B0606020202030204" pitchFamily="34" charset="0"/>
              </a:rPr>
              <a:t> and </a:t>
            </a:r>
            <a:r>
              <a:rPr lang="fr-CH" sz="2000" kern="0" dirty="0" err="1">
                <a:latin typeface="Arial Narrow" panose="020B0606020202030204" pitchFamily="34" charset="0"/>
              </a:rPr>
              <a:t>disability</a:t>
            </a:r>
            <a:r>
              <a:rPr lang="fr-CH" sz="2000" kern="0" dirty="0">
                <a:latin typeface="Arial Narrow" panose="020B0606020202030204" pitchFamily="34" charset="0"/>
              </a:rPr>
              <a:t>)</a:t>
            </a:r>
          </a:p>
          <a:p>
            <a:pPr lvl="1"/>
            <a:r>
              <a:rPr lang="fr-CH" sz="2000" kern="0" dirty="0">
                <a:latin typeface="Arial Narrow" panose="020B0606020202030204" pitchFamily="34" charset="0"/>
              </a:rPr>
              <a:t>Trinidad (</a:t>
            </a:r>
            <a:r>
              <a:rPr lang="fr-CH" sz="2000" kern="0" dirty="0" err="1">
                <a:latin typeface="Arial Narrow" panose="020B0606020202030204" pitchFamily="34" charset="0"/>
              </a:rPr>
              <a:t>old</a:t>
            </a:r>
            <a:r>
              <a:rPr lang="fr-CH" sz="2000" kern="0" dirty="0">
                <a:latin typeface="Arial Narrow" panose="020B0606020202030204" pitchFamily="34" charset="0"/>
              </a:rPr>
              <a:t> </a:t>
            </a:r>
            <a:r>
              <a:rPr lang="fr-CH" sz="2000" kern="0" dirty="0" err="1">
                <a:latin typeface="Arial Narrow" panose="020B0606020202030204" pitchFamily="34" charset="0"/>
              </a:rPr>
              <a:t>age</a:t>
            </a:r>
            <a:r>
              <a:rPr lang="fr-CH" sz="2000" kern="0" dirty="0">
                <a:latin typeface="Arial Narrow" panose="020B0606020202030204" pitchFamily="34" charset="0"/>
              </a:rPr>
              <a:t> pensions and care)</a:t>
            </a:r>
          </a:p>
          <a:p>
            <a:endParaRPr lang="en-GB" sz="2400" kern="0" dirty="0">
              <a:latin typeface="Arial Narrow" panose="020B0606020202030204" pitchFamily="34" charset="0"/>
            </a:endParaRPr>
          </a:p>
        </p:txBody>
      </p:sp>
    </p:spTree>
    <p:extLst>
      <p:ext uri="{BB962C8B-B14F-4D97-AF65-F5344CB8AC3E}">
        <p14:creationId xmlns:p14="http://schemas.microsoft.com/office/powerpoint/2010/main" val="1363998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DESIGN_ID_INSIDE 01" val="h1HIXlRo"/>
  <p:tag name="ARTICULATE_SLIDE_THUMBNAIL_REFRESH"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side 01">
  <a:themeElements>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anchor="ctr"/>
      <a:lstStyle>
        <a:defPPr eaLnBrk="1" hangingPunct="1">
          <a:defRPr sz="1400" i="0" noProof="0" dirty="0">
            <a:solidFill>
              <a:srgbClr val="B11B86"/>
            </a:solidFill>
            <a:cs typeface="Arial" charset="0"/>
          </a:defRPr>
        </a:defPPr>
      </a:lstStyle>
    </a:txDef>
  </a:objectDefaults>
  <a:extraClrSchemeLst>
    <a:extraClrScheme>
      <a:clrScheme name="insid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ide 01 13">
        <a:dk1>
          <a:srgbClr val="000000"/>
        </a:dk1>
        <a:lt1>
          <a:srgbClr val="FFFFFF"/>
        </a:lt1>
        <a:dk2>
          <a:srgbClr val="FFFF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24012</TotalTime>
  <Words>2172</Words>
  <Application>Microsoft Office PowerPoint</Application>
  <PresentationFormat>Panorámica</PresentationFormat>
  <Paragraphs>183</Paragraphs>
  <Slides>15</Slides>
  <Notes>15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Arial Narrow</vt:lpstr>
      <vt:lpstr>Arial Unicode MS</vt:lpstr>
      <vt:lpstr>Calibri</vt:lpstr>
      <vt:lpstr>Times New Roman</vt:lpstr>
      <vt:lpstr>Verdana</vt:lpstr>
      <vt:lpstr>Wingdings</vt:lpstr>
      <vt:lpstr>Wingdings 3</vt:lpstr>
      <vt:lpstr>inside 01</vt:lpstr>
      <vt:lpstr>Investing more and better in universal social protection</vt:lpstr>
      <vt:lpstr>Today I will make the following points:</vt:lpstr>
      <vt:lpstr>Social Protection is a human right</vt:lpstr>
      <vt:lpstr>Social Protection is an economic necessity</vt:lpstr>
      <vt:lpstr>Social protection is still not a reality for 53.1% of the world’s population</vt:lpstr>
      <vt:lpstr>COVID-19 has been a wake-up call</vt:lpstr>
      <vt:lpstr>What is universal social protection?</vt:lpstr>
      <vt:lpstr>What is universal social protection?</vt:lpstr>
      <vt:lpstr>Achieving universal social protection is possible</vt:lpstr>
      <vt:lpstr>Investing more is necessary (+3.8% of GDP)</vt:lpstr>
      <vt:lpstr>Investing more is necessary – available options</vt:lpstr>
      <vt:lpstr>It is equaly important to invest better</vt:lpstr>
      <vt:lpstr>ILC 2021: Universal social protection and robust systems</vt:lpstr>
      <vt:lpstr>Taking the «high road» to USP</vt:lpstr>
      <vt:lpstr>Presentación de PowerPoint</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LFIORE</dc:creator>
  <cp:lastModifiedBy>ana</cp:lastModifiedBy>
  <cp:revision>401</cp:revision>
  <cp:lastPrinted>2021-09-22T09:15:41Z</cp:lastPrinted>
  <dcterms:created xsi:type="dcterms:W3CDTF">2011-11-13T21:20:19Z</dcterms:created>
  <dcterms:modified xsi:type="dcterms:W3CDTF">2021-10-03T19:26:36Z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D98A665E-B088-400C-BE49-9FF1F77C6CE8</vt:lpwstr>
  </property>
  <property fmtid="{D5CDD505-2E9C-101B-9397-08002B2CF9AE}" pid="3" name="ArticulatePath">
    <vt:lpwstr>SSEA Korea_template PPT EN +KR</vt:lpwstr>
  </property>
</Properties>
</file>