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Lato" panose="020B0604020202020204" charset="0"/>
      <p:regular r:id="rId13"/>
      <p:bold r:id="rId14"/>
      <p:italic r:id="rId15"/>
      <p:boldItalic r:id="rId16"/>
    </p:embeddedFont>
    <p:embeddedFont>
      <p:font typeface="Roboto" panose="020B0604020202020204" charset="0"/>
      <p:regular r:id="rId17"/>
      <p:bold r:id="rId18"/>
      <p:italic r:id="rId19"/>
      <p:boldItalic r:id="rId20"/>
    </p:embeddedFont>
    <p:embeddedFont>
      <p:font typeface="Lato Black" panose="020B0604020202020204" charset="0"/>
      <p:bold r:id="rId21"/>
      <p:bold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64">
          <p15:clr>
            <a:srgbClr val="9AA0A6"/>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jRdoVuBLmr10830k39ck3djpwu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6"/>
  </p:normalViewPr>
  <p:slideViewPr>
    <p:cSldViewPr snapToGrid="0">
      <p:cViewPr varScale="1">
        <p:scale>
          <a:sx n="39" d="100"/>
          <a:sy n="39" d="100"/>
        </p:scale>
        <p:origin x="872" y="28"/>
      </p:cViewPr>
      <p:guideLst>
        <p:guide orient="horz" pos="86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t-it.facebook.com/hashtag/homeworkers?__eep__=6&amp;epa=HASHTAG"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it-it.facebook.com/hashtag/covid19?__eep__=6&amp;epa=HASHTA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latin typeface="Lato"/>
              <a:ea typeface="Lato"/>
              <a:cs typeface="Lato"/>
              <a:sym typeface="Lato"/>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de84146be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ede84146be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Investments in social protection are integral to economic recovery. As national governments, global financial institutions, donors and corporations consider economic recovery from the COVID-19 pandemic, they must consider how to support the recovery of the 2 billion people around the world working in the informal economy. </a:t>
            </a:r>
            <a:endParaRPr/>
          </a:p>
        </p:txBody>
      </p:sp>
      <p:sp>
        <p:nvSpPr>
          <p:cNvPr id="197" name="Google Shape;197;gede84146be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ede84146be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ede84146be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50">
                <a:solidFill>
                  <a:srgbClr val="1C1E21"/>
                </a:solidFill>
                <a:highlight>
                  <a:srgbClr val="FFFFFF"/>
                </a:highlight>
                <a:latin typeface="Arial"/>
                <a:ea typeface="Arial"/>
                <a:cs typeface="Arial"/>
                <a:sym typeface="Arial"/>
              </a:rPr>
              <a:t>For </a:t>
            </a:r>
            <a:r>
              <a:rPr lang="en-US" sz="1050">
                <a:solidFill>
                  <a:srgbClr val="385898"/>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xmlns="" val="tx"/>
                    </a:ext>
                  </a:extLst>
                </a:hlinkClick>
              </a:rPr>
              <a:t>home workers</a:t>
            </a:r>
            <a:r>
              <a:rPr lang="en-US" sz="1050">
                <a:solidFill>
                  <a:srgbClr val="1C1E21"/>
                </a:solidFill>
                <a:highlight>
                  <a:srgbClr val="FFFFFF"/>
                </a:highlight>
                <a:latin typeface="Arial"/>
                <a:ea typeface="Arial"/>
                <a:cs typeface="Arial"/>
                <a:sym typeface="Arial"/>
              </a:rPr>
              <a:t> like Chevonne who rely on sewing orders from subcontractors to survive, the </a:t>
            </a:r>
            <a:r>
              <a:rPr lang="en-US" sz="1050">
                <a:solidFill>
                  <a:srgbClr val="385898"/>
                </a:solidFill>
                <a:highlight>
                  <a:srgbClr val="FFFFFF"/>
                </a:highlight>
                <a:uFill>
                  <a:noFill/>
                </a:uFill>
                <a:latin typeface="Arial"/>
                <a:ea typeface="Arial"/>
                <a:cs typeface="Arial"/>
                <a:sym typeface="Arial"/>
                <a:hlinkClick r:id="rId4">
                  <a:extLst>
                    <a:ext uri="{A12FA001-AC4F-418D-AE19-62706E023703}">
                      <ahyp:hlinkClr xmlns:ahyp="http://schemas.microsoft.com/office/drawing/2018/hyperlinkcolor" xmlns="" val="tx"/>
                    </a:ext>
                  </a:extLst>
                </a:hlinkClick>
              </a:rPr>
              <a:t>COVID19</a:t>
            </a:r>
            <a:r>
              <a:rPr lang="en-US" sz="1050">
                <a:solidFill>
                  <a:srgbClr val="1C1E21"/>
                </a:solidFill>
                <a:highlight>
                  <a:srgbClr val="FFFFFF"/>
                </a:highlight>
                <a:latin typeface="Arial"/>
                <a:ea typeface="Arial"/>
                <a:cs typeface="Arial"/>
                <a:sym typeface="Arial"/>
              </a:rPr>
              <a:t> crisis brought a sudden halt to orders.</a:t>
            </a:r>
            <a:endParaRPr>
              <a:solidFill>
                <a:srgbClr val="1C1E21"/>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r>
              <a:rPr lang="en-US" sz="1050">
                <a:solidFill>
                  <a:srgbClr val="1C1E21"/>
                </a:solidFill>
                <a:highlight>
                  <a:srgbClr val="FFFFFF"/>
                </a:highlight>
                <a:latin typeface="Arial"/>
                <a:ea typeface="Arial"/>
                <a:cs typeface="Arial"/>
                <a:sym typeface="Arial"/>
              </a:rPr>
              <a:t>With no relief from the government, she had to find ways to survive.</a:t>
            </a:r>
            <a:endParaRPr/>
          </a:p>
        </p:txBody>
      </p:sp>
      <p:sp>
        <p:nvSpPr>
          <p:cNvPr id="101" name="Google Shape;101;gede84146be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ede84146be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ede84146be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Informal employment accounts for  over  60 per  cent  of all global employment, representing roughly  two billion workers, and 90 per  cent of  employment in developing countries (ILO 2018). WIEGO conducted a longitudinal study that assess the impact of the COVID-19 on specific occupational groups of informal workers and their households, with a focus on domestic workers, home-based workers and street vendors, and waste pickers. </a:t>
            </a:r>
            <a:endParaRPr/>
          </a:p>
          <a:p>
            <a:pPr marL="0" lvl="0" indent="0" algn="l" rtl="0">
              <a:spcBef>
                <a:spcPts val="0"/>
              </a:spcBef>
              <a:spcAft>
                <a:spcPts val="0"/>
              </a:spcAft>
              <a:buNone/>
            </a:pPr>
            <a:endParaRPr/>
          </a:p>
          <a:p>
            <a:pPr marL="0" lvl="0" indent="0" algn="l" rtl="0">
              <a:spcBef>
                <a:spcPts val="0"/>
              </a:spcBef>
              <a:spcAft>
                <a:spcPts val="0"/>
              </a:spcAft>
              <a:buNone/>
            </a:pPr>
            <a:r>
              <a:rPr lang="en-US"/>
              <a:t>I will be sharing key findings from the said study with focus on older informal workers</a:t>
            </a:r>
            <a:endParaRPr/>
          </a:p>
        </p:txBody>
      </p:sp>
      <p:sp>
        <p:nvSpPr>
          <p:cNvPr id="107" name="Google Shape;107;gede84146be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ec09ef9932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Font typeface="Calibri"/>
              <a:buChar char="●"/>
            </a:pPr>
            <a:r>
              <a:rPr lang="en-US" sz="1400"/>
              <a:t>The </a:t>
            </a:r>
            <a:r>
              <a:rPr lang="en-US" sz="1400" b="1"/>
              <a:t>impact on earnings among informal  workers  was as dire as projected by  the ILO</a:t>
            </a:r>
            <a:r>
              <a:rPr lang="en-US" sz="1400"/>
              <a:t> and other observers.  Average earnings in  April  were only  21 per  cent of  preCOVID earnings, and 75 per  cent of  respondents reported zero earnings. By  mid-2020,  when most severe restrictions had been lifted, average earnings  were still only  55 per  cent of  pre-COVID earnings. </a:t>
            </a:r>
            <a:endParaRPr sz="1400"/>
          </a:p>
          <a:p>
            <a:pPr marL="0" lvl="0" indent="0" algn="l" rtl="0">
              <a:spcBef>
                <a:spcPts val="0"/>
              </a:spcBef>
              <a:spcAft>
                <a:spcPts val="0"/>
              </a:spcAft>
              <a:buNone/>
            </a:pPr>
            <a:endParaRPr sz="1400"/>
          </a:p>
          <a:p>
            <a:pPr marL="457200" lvl="0" indent="0" algn="l" rtl="0">
              <a:spcBef>
                <a:spcPts val="0"/>
              </a:spcBef>
              <a:spcAft>
                <a:spcPts val="0"/>
              </a:spcAft>
              <a:buClr>
                <a:schemeClr val="dk1"/>
              </a:buClr>
              <a:buSzPts val="1100"/>
              <a:buFont typeface="Arial"/>
              <a:buNone/>
            </a:pPr>
            <a:endParaRPr sz="1400"/>
          </a:p>
          <a:p>
            <a:pPr marL="457200" lvl="0" indent="-317500" algn="l" rtl="0">
              <a:spcBef>
                <a:spcPts val="0"/>
              </a:spcBef>
              <a:spcAft>
                <a:spcPts val="0"/>
              </a:spcAft>
              <a:buClr>
                <a:schemeClr val="dk1"/>
              </a:buClr>
              <a:buSzPts val="1400"/>
              <a:buFont typeface="Calibri"/>
              <a:buChar char="●"/>
            </a:pPr>
            <a:r>
              <a:rPr lang="en-US" sz="1400"/>
              <a:t>Occupational sector  and differentiated characteristics  within these sectors </a:t>
            </a:r>
            <a:r>
              <a:rPr lang="en-US" sz="1400" b="1"/>
              <a:t>strongly  influenced how the COVID-19 crisis impacted  workers. </a:t>
            </a:r>
            <a:r>
              <a:rPr lang="en-US" sz="1400"/>
              <a:t>(e.g   Among domestic  workers, “live-out” workers  were more likely  to face unemployment,  while “live-in”  workers suffered deteriorating  working conditions and terms of  employment.)</a:t>
            </a:r>
            <a:endParaRPr sz="1400"/>
          </a:p>
          <a:p>
            <a:pPr marL="457200" lvl="0" indent="0" algn="l" rtl="0">
              <a:spcBef>
                <a:spcPts val="0"/>
              </a:spcBef>
              <a:spcAft>
                <a:spcPts val="0"/>
              </a:spcAft>
              <a:buClr>
                <a:schemeClr val="dk1"/>
              </a:buClr>
              <a:buSzPts val="1100"/>
              <a:buFont typeface="Arial"/>
              <a:buNone/>
            </a:pPr>
            <a:endParaRPr sz="1400"/>
          </a:p>
          <a:p>
            <a:pPr marL="457200" lvl="0" indent="-317500" algn="l" rtl="0">
              <a:spcBef>
                <a:spcPts val="0"/>
              </a:spcBef>
              <a:spcAft>
                <a:spcPts val="0"/>
              </a:spcAft>
              <a:buClr>
                <a:schemeClr val="dk1"/>
              </a:buClr>
              <a:buSzPts val="1400"/>
              <a:buFont typeface="Calibri"/>
              <a:buChar char="●"/>
            </a:pPr>
            <a:r>
              <a:rPr lang="en-US" sz="1400"/>
              <a:t>Results confirm a </a:t>
            </a:r>
            <a:r>
              <a:rPr lang="en-US" sz="1400" b="1"/>
              <a:t>disproportionate impact on  women  workers’ livelihoods.</a:t>
            </a:r>
            <a:r>
              <a:rPr lang="en-US" sz="1400"/>
              <a:t> (For example, </a:t>
            </a:r>
            <a:r>
              <a:rPr lang="en-US" sz="1050">
                <a:solidFill>
                  <a:srgbClr val="1C1E21"/>
                </a:solidFill>
                <a:highlight>
                  <a:srgbClr val="FFFFFF"/>
                </a:highlight>
                <a:latin typeface="Arial"/>
                <a:ea typeface="Arial"/>
                <a:cs typeface="Arial"/>
                <a:sym typeface="Arial"/>
              </a:rPr>
              <a:t>Earning losses in April and mid-year were greater for women than for men, regardless of the sector of employment)</a:t>
            </a:r>
            <a:endParaRPr sz="1400"/>
          </a:p>
          <a:p>
            <a:pPr marL="457200" lvl="0" indent="0" algn="l" rtl="0">
              <a:spcBef>
                <a:spcPts val="0"/>
              </a:spcBef>
              <a:spcAft>
                <a:spcPts val="0"/>
              </a:spcAft>
              <a:buClr>
                <a:schemeClr val="dk1"/>
              </a:buClr>
              <a:buSzPts val="1100"/>
              <a:buFont typeface="Arial"/>
              <a:buNone/>
            </a:pPr>
            <a:endParaRPr sz="1400"/>
          </a:p>
          <a:p>
            <a:pPr marL="457200" lvl="0" indent="-317500" algn="l" rtl="0">
              <a:spcBef>
                <a:spcPts val="0"/>
              </a:spcBef>
              <a:spcAft>
                <a:spcPts val="0"/>
              </a:spcAft>
              <a:buClr>
                <a:schemeClr val="dk1"/>
              </a:buClr>
              <a:buSzPts val="1400"/>
              <a:buFont typeface="Calibri"/>
              <a:buChar char="●"/>
            </a:pPr>
            <a:r>
              <a:rPr lang="en-US" sz="1400"/>
              <a:t>Increased reliance on asset-depleting coping mechanisms and household responsibilities </a:t>
            </a:r>
            <a:r>
              <a:rPr lang="en-US" sz="1400" b="1"/>
              <a:t>have put considerable economic and emotional strain on the households of  the  working poor.</a:t>
            </a:r>
            <a:r>
              <a:rPr lang="en-US" sz="1400"/>
              <a:t>  (e.g 54% of women reported increased direct and indirect care)</a:t>
            </a:r>
            <a:endParaRPr sz="1400"/>
          </a:p>
          <a:p>
            <a:pPr marL="457200" lvl="0" indent="-317500" algn="l" rtl="0">
              <a:spcBef>
                <a:spcPts val="0"/>
              </a:spcBef>
              <a:spcAft>
                <a:spcPts val="0"/>
              </a:spcAft>
              <a:buClr>
                <a:schemeClr val="dk1"/>
              </a:buClr>
              <a:buSzPts val="1400"/>
              <a:buFont typeface="Calibri"/>
              <a:buChar char="●"/>
            </a:pPr>
            <a:endParaRPr sz="1400"/>
          </a:p>
          <a:p>
            <a:pPr marL="457200" lvl="0" indent="-317500" algn="l" rtl="0">
              <a:spcBef>
                <a:spcPts val="0"/>
              </a:spcBef>
              <a:spcAft>
                <a:spcPts val="0"/>
              </a:spcAft>
              <a:buClr>
                <a:schemeClr val="dk1"/>
              </a:buClr>
              <a:buSzPts val="1400"/>
              <a:buFont typeface="Calibri"/>
              <a:buChar char="●"/>
            </a:pPr>
            <a:r>
              <a:rPr lang="en-US" sz="1400"/>
              <a:t>In the absence of  sufficient local government support, informal  workers </a:t>
            </a:r>
            <a:r>
              <a:rPr lang="en-US" sz="1400" b="1"/>
              <a:t>took their  own health and safety  initiatives and invested in protective protocols.    </a:t>
            </a:r>
            <a:r>
              <a:rPr lang="en-US" sz="1400"/>
              <a:t>(e.g vast majority  of informal  workers used Personal Protective Equipment (PPE), predominately  at their  own expense and in spite of  heavily  constrained resources)</a:t>
            </a:r>
            <a:endParaRPr sz="1400"/>
          </a:p>
          <a:p>
            <a:pPr marL="457200" lvl="0" indent="0" algn="l" rtl="0">
              <a:spcBef>
                <a:spcPts val="0"/>
              </a:spcBef>
              <a:spcAft>
                <a:spcPts val="0"/>
              </a:spcAft>
              <a:buClr>
                <a:schemeClr val="dk1"/>
              </a:buClr>
              <a:buSzPts val="1100"/>
              <a:buFont typeface="Arial"/>
              <a:buNone/>
            </a:pPr>
            <a:endParaRPr sz="1400"/>
          </a:p>
          <a:p>
            <a:pPr marL="457200" lvl="0" indent="-317500" algn="l" rtl="0">
              <a:spcBef>
                <a:spcPts val="0"/>
              </a:spcBef>
              <a:spcAft>
                <a:spcPts val="0"/>
              </a:spcAft>
              <a:buClr>
                <a:schemeClr val="dk1"/>
              </a:buClr>
              <a:buSzPts val="1400"/>
              <a:buFont typeface="Calibri"/>
              <a:buChar char="●"/>
            </a:pPr>
            <a:r>
              <a:rPr lang="en-US" sz="1400"/>
              <a:t>Government relief  efforts  were an important source of  support  where they  reached  workers, but</a:t>
            </a:r>
            <a:r>
              <a:rPr lang="en-US" sz="1400" b="1"/>
              <a:t> were limited and uneven in reach,</a:t>
            </a:r>
            <a:r>
              <a:rPr lang="en-US" sz="1400"/>
              <a:t> and </a:t>
            </a:r>
            <a:r>
              <a:rPr lang="en-US" sz="1400" b="1"/>
              <a:t>frequently  undermined by  local anti-worker  policies.  </a:t>
            </a:r>
            <a:r>
              <a:rPr lang="en-US" sz="1400"/>
              <a:t>( overall, 41 per  cent of  workers reported receiving a government cash relief  grant and 42 per  cent reported receipt of  government-provided food aid. )</a:t>
            </a:r>
            <a:endParaRPr sz="1400"/>
          </a:p>
          <a:p>
            <a:pPr marL="457200" lvl="0" indent="0" algn="l" rtl="0">
              <a:spcBef>
                <a:spcPts val="0"/>
              </a:spcBef>
              <a:spcAft>
                <a:spcPts val="0"/>
              </a:spcAft>
              <a:buClr>
                <a:schemeClr val="dk1"/>
              </a:buClr>
              <a:buSzPts val="1100"/>
              <a:buFont typeface="Arial"/>
              <a:buNone/>
            </a:pPr>
            <a:endParaRPr sz="1400"/>
          </a:p>
          <a:p>
            <a:pPr marL="457200" lvl="0" indent="-317500" algn="l" rtl="0">
              <a:spcBef>
                <a:spcPts val="0"/>
              </a:spcBef>
              <a:spcAft>
                <a:spcPts val="0"/>
              </a:spcAft>
              <a:buClr>
                <a:schemeClr val="dk1"/>
              </a:buClr>
              <a:buSzPts val="1400"/>
              <a:buFont typeface="Calibri"/>
              <a:buChar char="●"/>
            </a:pPr>
            <a:r>
              <a:rPr lang="en-US" sz="1400"/>
              <a:t>MBOs (Membership-Based Organizations)</a:t>
            </a:r>
            <a:r>
              <a:rPr lang="en-US" sz="1400" b="1"/>
              <a:t> played a crucial role</a:t>
            </a:r>
            <a:r>
              <a:rPr lang="en-US" sz="1400"/>
              <a:t> in providing support to  workers to mitigate the economic, physical and mental health impacts of  COVID-19. (From facilitating negotiations  with government agencies and local municipalities to supporting  workers’  registration for  relief  measures,  worker  organizations rapidly  mobilized much needed resources and reliable information for  informal  workers.)</a:t>
            </a:r>
            <a:endParaRPr sz="1400"/>
          </a:p>
          <a:p>
            <a:pPr marL="457200" lvl="0" indent="0" algn="l" rtl="0">
              <a:spcBef>
                <a:spcPts val="0"/>
              </a:spcBef>
              <a:spcAft>
                <a:spcPts val="0"/>
              </a:spcAft>
              <a:buNone/>
            </a:pPr>
            <a:endParaRPr sz="1400"/>
          </a:p>
          <a:p>
            <a:pPr marL="457200" lvl="0" indent="0" algn="l" rtl="0">
              <a:spcBef>
                <a:spcPts val="0"/>
              </a:spcBef>
              <a:spcAft>
                <a:spcPts val="0"/>
              </a:spcAft>
              <a:buNone/>
            </a:pPr>
            <a:endParaRPr sz="1400"/>
          </a:p>
          <a:p>
            <a:pPr marL="457200" lvl="0" indent="0" algn="l" rtl="0">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SzPts val="1400"/>
              <a:buNone/>
            </a:pPr>
            <a:endParaRPr/>
          </a:p>
        </p:txBody>
      </p:sp>
      <p:sp>
        <p:nvSpPr>
          <p:cNvPr id="113" name="Google Shape;113;gec09ef9932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ede84146be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The pandemic has put a spotlight on the older persons, who are the most vulnerable to the virus. Older adults are more likely to get very sick from COVID-19, but at the same time, 3 out of 4 older persons are in informal employment globally.</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SzPts val="1100"/>
              <a:buNone/>
            </a:pPr>
            <a:r>
              <a:rPr lang="en-US" sz="1100">
                <a:latin typeface="Arial"/>
                <a:ea typeface="Arial"/>
                <a:cs typeface="Arial"/>
                <a:sym typeface="Arial"/>
              </a:rPr>
              <a:t>Even before the pandemic, older informal workers are particularly vulnerable to poverty, poor health and decent work deficit. Many informal workers, particularly women, have no option but to continue working in old age in order to survive, despite ill-health suffered by many because they have no pension. Less than 20 per cent of people aged 60 and older in most low-income countries have income security through a pension, and women are less likely than men to have a pension.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When COVID-19 hit, the earnings of older informal workers fell to a greater extent than those of their younger counterparts, and income recovery has been slower . There is a strong likelihood thatolder workers reduced their working days more than younger workers because of age-specific movement restrictions, older people’s heightened vulnerability to the virus or a decline in work opportunities for older workers as a result of COVID-19. Further analysis from the survey showed that informal workers who continued to work had low access to personal protective equipment, often having to finance this themselves,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On the positive side, we also found out that older people living in countries with social pensions in place were often able to receive timely income support during the crises.</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22" name="Google Shape;122;gede84146be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de84146be_0_1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Even prior the pandemic, informal workers have limited social protection. </a:t>
            </a:r>
            <a:endParaRPr/>
          </a:p>
        </p:txBody>
      </p:sp>
      <p:sp>
        <p:nvSpPr>
          <p:cNvPr id="134" name="Google Shape;134;gede84146be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de84146be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ede84146be_0_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Lato"/>
              <a:buNone/>
            </a:pPr>
            <a:r>
              <a:rPr lang="en-US" sz="1200">
                <a:latin typeface="Lato"/>
                <a:ea typeface="Lato"/>
                <a:cs typeface="Lato"/>
                <a:sym typeface="Lato"/>
              </a:rPr>
              <a:t>Social protection systems usually provides limited protection to informal workers. Social assistance that are targeted to the poor (such as means-targeted cash transfer programs),  excludes - by design – a large proportion of people who do not qualify as extremely poor but vulnerable to poverty, such as the informal workers. It provides limited protection for low income informal workers whose incomes may be just enough to make ends meet, but may be vulnerable to shocks that can push them in to poverty. On the other hand, contributory social security is out of reach to this group of people because of the low disposable income and informality of work. Put together, poverty-targeted social protection and contributory-based social security leave a “missing middle” in social protection programs. </a:t>
            </a:r>
            <a:endParaRPr>
              <a:latin typeface="Lato"/>
              <a:ea typeface="Lato"/>
              <a:cs typeface="Lato"/>
              <a:sym typeface="Lato"/>
            </a:endParaRPr>
          </a:p>
          <a:p>
            <a:pPr marL="0" lvl="0" indent="0" algn="l" rtl="0">
              <a:lnSpc>
                <a:spcPct val="100000"/>
              </a:lnSpc>
              <a:spcBef>
                <a:spcPts val="0"/>
              </a:spcBef>
              <a:spcAft>
                <a:spcPts val="0"/>
              </a:spcAft>
              <a:buClr>
                <a:schemeClr val="dk1"/>
              </a:buClr>
              <a:buSzPts val="1400"/>
              <a:buFont typeface="Calibri"/>
              <a:buNone/>
            </a:pPr>
            <a:endParaRPr sz="1200">
              <a:latin typeface="Lato"/>
              <a:ea typeface="Lato"/>
              <a:cs typeface="Lato"/>
              <a:sym typeface="Lato"/>
            </a:endParaRPr>
          </a:p>
          <a:p>
            <a:pPr marL="0" lvl="0" indent="0" algn="l" rtl="0">
              <a:lnSpc>
                <a:spcPct val="100000"/>
              </a:lnSpc>
              <a:spcBef>
                <a:spcPts val="0"/>
              </a:spcBef>
              <a:spcAft>
                <a:spcPts val="0"/>
              </a:spcAft>
              <a:buClr>
                <a:schemeClr val="dk1"/>
              </a:buClr>
              <a:buSzPts val="1400"/>
              <a:buFont typeface="Lato"/>
              <a:buNone/>
            </a:pPr>
            <a:r>
              <a:rPr lang="en-US" sz="1200" i="1">
                <a:latin typeface="Lato"/>
                <a:ea typeface="Lato"/>
                <a:cs typeface="Lato"/>
                <a:sym typeface="Lato"/>
              </a:rPr>
              <a:t>Why are informal workers the missing middle? </a:t>
            </a:r>
            <a:endParaRPr>
              <a:latin typeface="Lato"/>
              <a:ea typeface="Lato"/>
              <a:cs typeface="Lato"/>
              <a:sym typeface="Lato"/>
            </a:endParaRPr>
          </a:p>
          <a:p>
            <a:pPr marL="0" lvl="0" indent="0" algn="l" rtl="0">
              <a:lnSpc>
                <a:spcPct val="100000"/>
              </a:lnSpc>
              <a:spcBef>
                <a:spcPts val="0"/>
              </a:spcBef>
              <a:spcAft>
                <a:spcPts val="0"/>
              </a:spcAft>
              <a:buClr>
                <a:schemeClr val="dk1"/>
              </a:buClr>
              <a:buSzPts val="1400"/>
              <a:buFont typeface="Calibri"/>
              <a:buNone/>
            </a:pPr>
            <a:endParaRPr sz="1200">
              <a:latin typeface="Lato"/>
              <a:ea typeface="Lato"/>
              <a:cs typeface="Lato"/>
              <a:sym typeface="Lato"/>
            </a:endParaRPr>
          </a:p>
          <a:p>
            <a:pPr marL="457200" lvl="0" indent="-340360" algn="l" rtl="0">
              <a:lnSpc>
                <a:spcPct val="100000"/>
              </a:lnSpc>
              <a:spcBef>
                <a:spcPts val="640"/>
              </a:spcBef>
              <a:spcAft>
                <a:spcPts val="0"/>
              </a:spcAft>
              <a:buClr>
                <a:schemeClr val="dk1"/>
              </a:buClr>
              <a:buSzPts val="1200"/>
              <a:buFont typeface="Lato"/>
              <a:buChar char="•"/>
            </a:pPr>
            <a:r>
              <a:rPr lang="en-US">
                <a:latin typeface="Lato"/>
                <a:ea typeface="Lato"/>
                <a:cs typeface="Lato"/>
                <a:sym typeface="Lato"/>
              </a:rPr>
              <a:t>They are not considered to be poor enough to benefit from cash transfers targeted at the extreme poor often in rural areas (i.e. safety net programs)</a:t>
            </a:r>
            <a:endParaRPr/>
          </a:p>
          <a:p>
            <a:pPr marL="457200" lvl="0" indent="0" algn="l" rtl="0">
              <a:lnSpc>
                <a:spcPct val="100000"/>
              </a:lnSpc>
              <a:spcBef>
                <a:spcPts val="640"/>
              </a:spcBef>
              <a:spcAft>
                <a:spcPts val="0"/>
              </a:spcAft>
              <a:buClr>
                <a:schemeClr val="dk1"/>
              </a:buClr>
              <a:buSzPts val="2182"/>
              <a:buFont typeface="Calibri"/>
              <a:buNone/>
            </a:pPr>
            <a:endParaRPr>
              <a:latin typeface="Lato"/>
              <a:ea typeface="Lato"/>
              <a:cs typeface="Lato"/>
              <a:sym typeface="Lato"/>
            </a:endParaRPr>
          </a:p>
          <a:p>
            <a:pPr marL="457200" lvl="0" indent="-340360" algn="l" rtl="0">
              <a:lnSpc>
                <a:spcPct val="100000"/>
              </a:lnSpc>
              <a:spcBef>
                <a:spcPts val="640"/>
              </a:spcBef>
              <a:spcAft>
                <a:spcPts val="0"/>
              </a:spcAft>
              <a:buClr>
                <a:schemeClr val="dk1"/>
              </a:buClr>
              <a:buSzPts val="1200"/>
              <a:buFont typeface="Lato"/>
              <a:buChar char="•"/>
            </a:pPr>
            <a:r>
              <a:rPr lang="en-US">
                <a:latin typeface="Lato"/>
                <a:ea typeface="Lato"/>
                <a:cs typeface="Lato"/>
                <a:sym typeface="Lato"/>
              </a:rPr>
              <a:t>They are not eligible for cash transfers targeted at children and older persons</a:t>
            </a:r>
            <a:endParaRPr/>
          </a:p>
          <a:p>
            <a:pPr marL="457200" lvl="0" indent="0" algn="l" rtl="0">
              <a:lnSpc>
                <a:spcPct val="100000"/>
              </a:lnSpc>
              <a:spcBef>
                <a:spcPts val="640"/>
              </a:spcBef>
              <a:spcAft>
                <a:spcPts val="0"/>
              </a:spcAft>
              <a:buClr>
                <a:schemeClr val="dk1"/>
              </a:buClr>
              <a:buSzPts val="2182"/>
              <a:buFont typeface="Calibri"/>
              <a:buNone/>
            </a:pPr>
            <a:endParaRPr>
              <a:latin typeface="Lato"/>
              <a:ea typeface="Lato"/>
              <a:cs typeface="Lato"/>
              <a:sym typeface="Lato"/>
            </a:endParaRPr>
          </a:p>
          <a:p>
            <a:pPr marL="457200" lvl="0" indent="-340360" algn="l" rtl="0">
              <a:lnSpc>
                <a:spcPct val="100000"/>
              </a:lnSpc>
              <a:spcBef>
                <a:spcPts val="640"/>
              </a:spcBef>
              <a:spcAft>
                <a:spcPts val="0"/>
              </a:spcAft>
              <a:buClr>
                <a:schemeClr val="dk1"/>
              </a:buClr>
              <a:buSzPts val="1200"/>
              <a:buFont typeface="Lato"/>
              <a:buChar char="•"/>
            </a:pPr>
            <a:r>
              <a:rPr lang="en-US">
                <a:latin typeface="Lato"/>
                <a:ea typeface="Lato"/>
                <a:cs typeface="Lato"/>
                <a:sym typeface="Lato"/>
              </a:rPr>
              <a:t>Their incomes are too low and irregular to contribute to social insurance schemes</a:t>
            </a:r>
            <a:endParaRPr/>
          </a:p>
          <a:p>
            <a:pPr marL="457200" lvl="0" indent="0" algn="l" rtl="0">
              <a:lnSpc>
                <a:spcPct val="100000"/>
              </a:lnSpc>
              <a:spcBef>
                <a:spcPts val="640"/>
              </a:spcBef>
              <a:spcAft>
                <a:spcPts val="0"/>
              </a:spcAft>
              <a:buClr>
                <a:schemeClr val="dk1"/>
              </a:buClr>
              <a:buSzPts val="2182"/>
              <a:buFont typeface="Calibri"/>
              <a:buNone/>
            </a:pPr>
            <a:endParaRPr>
              <a:latin typeface="Lato"/>
              <a:ea typeface="Lato"/>
              <a:cs typeface="Lato"/>
              <a:sym typeface="Lato"/>
            </a:endParaRPr>
          </a:p>
          <a:p>
            <a:pPr marL="457200" lvl="0" indent="-340360" algn="l" rtl="0">
              <a:lnSpc>
                <a:spcPct val="100000"/>
              </a:lnSpc>
              <a:spcBef>
                <a:spcPts val="640"/>
              </a:spcBef>
              <a:spcAft>
                <a:spcPts val="0"/>
              </a:spcAft>
              <a:buClr>
                <a:schemeClr val="dk1"/>
              </a:buClr>
              <a:buSzPts val="1200"/>
              <a:buFont typeface="Lato"/>
              <a:buChar char="•"/>
            </a:pPr>
            <a:r>
              <a:rPr lang="en-US">
                <a:latin typeface="Lato"/>
                <a:ea typeface="Lato"/>
                <a:cs typeface="Lato"/>
                <a:sym typeface="Lato"/>
              </a:rPr>
              <a:t>They are legally excluded from social insurance schemes</a:t>
            </a:r>
            <a:endParaRPr/>
          </a:p>
        </p:txBody>
      </p:sp>
      <p:sp>
        <p:nvSpPr>
          <p:cNvPr id="143" name="Google Shape;143;gede84146be_0_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ede84146be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COVID-19 crisis has brought about rapid and unprecedented attempts to extend social assistance to informal workers. This is an important OPPORTUNITY to not only learn more about how to extend this form of social protection to informal workers, but also to establish a long-term bridge between social assistance and social insurance schemes towards the building of comprehensive social protection systems.  These arre the seven call to action from workers in the Informal Economy. </a:t>
            </a:r>
            <a:endParaRPr/>
          </a:p>
          <a:p>
            <a:pPr marL="0" lvl="0" indent="0" algn="l" rtl="0">
              <a:lnSpc>
                <a:spcPct val="100000"/>
              </a:lnSpc>
              <a:spcBef>
                <a:spcPts val="0"/>
              </a:spcBef>
              <a:spcAft>
                <a:spcPts val="0"/>
              </a:spcAft>
              <a:buSzPts val="1400"/>
              <a:buNone/>
            </a:pPr>
            <a:r>
              <a:rPr lang="en-US"/>
              <a:t>I would like to highlight some. </a:t>
            </a:r>
            <a:endParaRPr/>
          </a:p>
          <a:p>
            <a:pPr marL="0" lvl="0" indent="0" algn="l" rtl="0">
              <a:lnSpc>
                <a:spcPct val="100000"/>
              </a:lnSpc>
              <a:spcBef>
                <a:spcPts val="0"/>
              </a:spcBef>
              <a:spcAft>
                <a:spcPts val="0"/>
              </a:spcAft>
              <a:buSzPts val="1400"/>
              <a:buNone/>
            </a:pPr>
            <a:endParaRPr/>
          </a:p>
          <a:p>
            <a:pPr marL="457200" lvl="0" indent="-317500" algn="l" rtl="0">
              <a:lnSpc>
                <a:spcPct val="115000"/>
              </a:lnSpc>
              <a:spcBef>
                <a:spcPts val="0"/>
              </a:spcBef>
              <a:spcAft>
                <a:spcPts val="0"/>
              </a:spcAft>
              <a:buSzPts val="1400"/>
              <a:buAutoNum type="arabicPeriod"/>
            </a:pPr>
            <a:r>
              <a:rPr lang="en-US" b="1">
                <a:latin typeface="Lato"/>
                <a:ea typeface="Lato"/>
                <a:cs typeface="Lato"/>
                <a:sym typeface="Lato"/>
              </a:rPr>
              <a:t>Invest in policies to connect workers to social protection and health and child care. These investments are integral to economic recovery. </a:t>
            </a:r>
            <a:endParaRPr b="1">
              <a:latin typeface="Lato"/>
              <a:ea typeface="Lato"/>
              <a:cs typeface="Lato"/>
              <a:sym typeface="Lato"/>
            </a:endParaRPr>
          </a:p>
          <a:p>
            <a:pPr marL="457200" lvl="0" indent="0" algn="l" rtl="0">
              <a:lnSpc>
                <a:spcPct val="115000"/>
              </a:lnSpc>
              <a:spcBef>
                <a:spcPts val="0"/>
              </a:spcBef>
              <a:spcAft>
                <a:spcPts val="0"/>
              </a:spcAft>
              <a:buNone/>
            </a:pPr>
            <a:endParaRPr b="1">
              <a:latin typeface="Lato"/>
              <a:ea typeface="Lato"/>
              <a:cs typeface="Lato"/>
              <a:sym typeface="Lato"/>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International financial institutions can support governments by ending practices that result in governments cutting vital public spending and reducing social insurance contributions by employers and businesses. They can also cancel the debt of low income countries so they can invest in social protection and public services to support their economic recovery. </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Clamping down on tax avoidance and evasion alongside more progressive tax systems where high-income earners pay proportionally more income and corporate taxes than the working poor can guarantee greater income redistribution through tax-financed social assistance programs.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High income countries and international financial institutions can fund the Global Fund for Social Protection - a model that helps the lowest-income countries pay for their citizens to have a minimum level of income security throughout their lives. </a:t>
            </a:r>
            <a:endParaRPr sz="1100">
              <a:latin typeface="Arial"/>
              <a:ea typeface="Arial"/>
              <a:cs typeface="Arial"/>
              <a:sym typeface="Arial"/>
            </a:endParaRPr>
          </a:p>
          <a:p>
            <a:pPr marL="457200" lvl="0" indent="0" algn="l" rtl="0">
              <a:spcBef>
                <a:spcPts val="0"/>
              </a:spcBef>
              <a:spcAft>
                <a:spcPts val="0"/>
              </a:spcAft>
              <a:buNone/>
            </a:pPr>
            <a:endParaRPr sz="1100">
              <a:latin typeface="Arial"/>
              <a:ea typeface="Arial"/>
              <a:cs typeface="Arial"/>
              <a:sym typeface="Arial"/>
            </a:endParaRPr>
          </a:p>
          <a:p>
            <a:pPr marL="457200" lvl="0" indent="-298450" algn="l" rtl="0">
              <a:spcBef>
                <a:spcPts val="0"/>
              </a:spcBef>
              <a:spcAft>
                <a:spcPts val="0"/>
              </a:spcAft>
              <a:buSzPts val="1100"/>
              <a:buFont typeface="Arial"/>
              <a:buChar char="●"/>
            </a:pPr>
            <a:endParaRPr sz="1100">
              <a:latin typeface="Arial"/>
              <a:ea typeface="Arial"/>
              <a:cs typeface="Arial"/>
              <a:sym typeface="Arial"/>
            </a:endParaRPr>
          </a:p>
        </p:txBody>
      </p:sp>
      <p:sp>
        <p:nvSpPr>
          <p:cNvPr id="179" name="Google Shape;179;gede84146be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ede84146be_0_1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 First, guarantee income security for all older people by implementing universal, non-contributory social pensions. Why social pension? This will give a minimal survival benefit among older informal workers, and can help mitigate, withstand and recover from crises in the future. </a:t>
            </a:r>
            <a:r>
              <a:rPr lang="en-US" sz="1050">
                <a:solidFill>
                  <a:srgbClr val="3C4043"/>
                </a:solidFill>
                <a:highlight>
                  <a:srgbClr val="FFFFFF"/>
                </a:highlight>
                <a:latin typeface="Roboto"/>
                <a:ea typeface="Roboto"/>
                <a:cs typeface="Roboto"/>
                <a:sym typeface="Roboto"/>
              </a:rPr>
              <a:t>It may also provide them with more of a choice as to whether they continue working, and at what intensity.</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Secondly, tackle decent work deficit in older age by ensuring that labour market policies include older workers and combat age discrimination in the world of work. This has strong relevance in improving the livelihoods of older people in terms of providing greater opportunities and enabling them to have the right to choose to work.</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88" name="Google Shape;188;gede84146be_0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5"/>
        <p:cNvGrpSpPr/>
        <p:nvPr/>
      </p:nvGrpSpPr>
      <p:grpSpPr>
        <a:xfrm>
          <a:off x="0" y="0"/>
          <a:ext cx="0" cy="0"/>
          <a:chOff x="0" y="0"/>
          <a:chExt cx="0" cy="0"/>
        </a:xfrm>
      </p:grpSpPr>
      <p:pic>
        <p:nvPicPr>
          <p:cNvPr id="16" name="Google Shape;16;p35"/>
          <p:cNvPicPr preferRelativeResize="0"/>
          <p:nvPr/>
        </p:nvPicPr>
        <p:blipFill rotWithShape="1">
          <a:blip r:embed="rId2">
            <a:alphaModFix/>
          </a:blip>
          <a:srcRect/>
          <a:stretch/>
        </p:blipFill>
        <p:spPr>
          <a:xfrm>
            <a:off x="10905336" y="5859961"/>
            <a:ext cx="896927" cy="573224"/>
          </a:xfrm>
          <a:prstGeom prst="rect">
            <a:avLst/>
          </a:prstGeom>
          <a:noFill/>
          <a:ln>
            <a:noFill/>
          </a:ln>
        </p:spPr>
      </p:pic>
      <p:cxnSp>
        <p:nvCxnSpPr>
          <p:cNvPr id="17" name="Google Shape;17;p35"/>
          <p:cNvCxnSpPr/>
          <p:nvPr/>
        </p:nvCxnSpPr>
        <p:spPr>
          <a:xfrm>
            <a:off x="838200" y="6146573"/>
            <a:ext cx="9681754" cy="0"/>
          </a:xfrm>
          <a:prstGeom prst="straightConnector1">
            <a:avLst/>
          </a:prstGeom>
          <a:noFill/>
          <a:ln w="9525" cap="flat" cmpd="sng">
            <a:solidFill>
              <a:srgbClr val="BFBFBF"/>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6"/>
        <p:cNvGrpSpPr/>
        <p:nvPr/>
      </p:nvGrpSpPr>
      <p:grpSpPr>
        <a:xfrm>
          <a:off x="0" y="0"/>
          <a:ext cx="0" cy="0"/>
          <a:chOff x="0" y="0"/>
          <a:chExt cx="0" cy="0"/>
        </a:xfrm>
      </p:grpSpPr>
      <p:sp>
        <p:nvSpPr>
          <p:cNvPr id="67" name="Google Shape;67;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4"/>
          <p:cNvSpPr>
            <a:spLocks noGrp="1"/>
          </p:cNvSpPr>
          <p:nvPr>
            <p:ph type="pic" idx="2"/>
          </p:nvPr>
        </p:nvSpPr>
        <p:spPr>
          <a:xfrm>
            <a:off x="5183188" y="987425"/>
            <a:ext cx="6172200" cy="4873625"/>
          </a:xfrm>
          <a:prstGeom prst="rect">
            <a:avLst/>
          </a:prstGeom>
          <a:noFill/>
          <a:ln>
            <a:noFill/>
          </a:ln>
        </p:spPr>
      </p:sp>
      <p:sp>
        <p:nvSpPr>
          <p:cNvPr id="69" name="Google Shape;69;p4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3"/>
        <p:cNvGrpSpPr/>
        <p:nvPr/>
      </p:nvGrpSpPr>
      <p:grpSpPr>
        <a:xfrm>
          <a:off x="0" y="0"/>
          <a:ext cx="0" cy="0"/>
          <a:chOff x="0" y="0"/>
          <a:chExt cx="0" cy="0"/>
        </a:xfrm>
      </p:grpSpPr>
      <p:sp>
        <p:nvSpPr>
          <p:cNvPr id="74" name="Google Shape;74;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9"/>
        <p:cNvGrpSpPr/>
        <p:nvPr/>
      </p:nvGrpSpPr>
      <p:grpSpPr>
        <a:xfrm>
          <a:off x="0" y="0"/>
          <a:ext cx="0" cy="0"/>
          <a:chOff x="0" y="0"/>
          <a:chExt cx="0" cy="0"/>
        </a:xfrm>
      </p:grpSpPr>
      <p:sp>
        <p:nvSpPr>
          <p:cNvPr id="80" name="Google Shape;80;p4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8"/>
        <p:cNvGrpSpPr/>
        <p:nvPr/>
      </p:nvGrpSpPr>
      <p:grpSpPr>
        <a:xfrm>
          <a:off x="0" y="0"/>
          <a:ext cx="0" cy="0"/>
          <a:chOff x="0" y="0"/>
          <a:chExt cx="0" cy="0"/>
        </a:xfrm>
      </p:grpSpPr>
      <p:sp>
        <p:nvSpPr>
          <p:cNvPr id="19" name="Google Shape;1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24"/>
        <p:cNvGrpSpPr/>
        <p:nvPr/>
      </p:nvGrpSpPr>
      <p:grpSpPr>
        <a:xfrm>
          <a:off x="0" y="0"/>
          <a:ext cx="0" cy="0"/>
          <a:chOff x="0" y="0"/>
          <a:chExt cx="0" cy="0"/>
        </a:xfrm>
      </p:grpSpPr>
      <p:sp>
        <p:nvSpPr>
          <p:cNvPr id="25" name="Google Shape;25;p38"/>
          <p:cNvSpPr/>
          <p:nvPr/>
        </p:nvSpPr>
        <p:spPr>
          <a:xfrm>
            <a:off x="0" y="0"/>
            <a:ext cx="12192000" cy="6858000"/>
          </a:xfrm>
          <a:prstGeom prst="rect">
            <a:avLst/>
          </a:prstGeom>
          <a:solidFill>
            <a:srgbClr val="8D8C1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6" name="Google Shape;26;p38"/>
          <p:cNvCxnSpPr/>
          <p:nvPr/>
        </p:nvCxnSpPr>
        <p:spPr>
          <a:xfrm>
            <a:off x="838200" y="6146573"/>
            <a:ext cx="9681754" cy="0"/>
          </a:xfrm>
          <a:prstGeom prst="straightConnector1">
            <a:avLst/>
          </a:prstGeom>
          <a:noFill/>
          <a:ln w="9525" cap="flat" cmpd="sng">
            <a:solidFill>
              <a:schemeClr val="lt1"/>
            </a:solidFill>
            <a:prstDash val="solid"/>
            <a:miter lim="800000"/>
            <a:headEnd type="none" w="sm" len="sm"/>
            <a:tailEnd type="none" w="sm" len="sm"/>
          </a:ln>
        </p:spPr>
      </p:cxnSp>
      <p:pic>
        <p:nvPicPr>
          <p:cNvPr id="27" name="Google Shape;27;p38"/>
          <p:cNvPicPr preferRelativeResize="0"/>
          <p:nvPr/>
        </p:nvPicPr>
        <p:blipFill rotWithShape="1">
          <a:blip r:embed="rId2">
            <a:alphaModFix/>
          </a:blip>
          <a:srcRect/>
          <a:stretch/>
        </p:blipFill>
        <p:spPr>
          <a:xfrm>
            <a:off x="10900880" y="5858537"/>
            <a:ext cx="901383" cy="57607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8"/>
        <p:cNvGrpSpPr/>
        <p:nvPr/>
      </p:nvGrpSpPr>
      <p:grpSpPr>
        <a:xfrm>
          <a:off x="0" y="0"/>
          <a:ext cx="0" cy="0"/>
          <a:chOff x="0" y="0"/>
          <a:chExt cx="0" cy="0"/>
        </a:xfrm>
      </p:grpSpPr>
      <p:sp>
        <p:nvSpPr>
          <p:cNvPr id="29" name="Google Shape;2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2"/>
        <p:cNvGrpSpPr/>
        <p:nvPr/>
      </p:nvGrpSpPr>
      <p:grpSpPr>
        <a:xfrm>
          <a:off x="0" y="0"/>
          <a:ext cx="0" cy="0"/>
          <a:chOff x="0" y="0"/>
          <a:chExt cx="0" cy="0"/>
        </a:xfrm>
      </p:grpSpPr>
      <p:sp>
        <p:nvSpPr>
          <p:cNvPr id="33" name="Google Shape;33;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8"/>
        <p:cNvGrpSpPr/>
        <p:nvPr/>
      </p:nvGrpSpPr>
      <p:grpSpPr>
        <a:xfrm>
          <a:off x="0" y="0"/>
          <a:ext cx="0" cy="0"/>
          <a:chOff x="0" y="0"/>
          <a:chExt cx="0" cy="0"/>
        </a:xfrm>
      </p:grpSpPr>
      <p:sp>
        <p:nvSpPr>
          <p:cNvPr id="39" name="Google Shape;39;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5"/>
        <p:cNvGrpSpPr/>
        <p:nvPr/>
      </p:nvGrpSpPr>
      <p:grpSpPr>
        <a:xfrm>
          <a:off x="0" y="0"/>
          <a:ext cx="0" cy="0"/>
          <a:chOff x="0" y="0"/>
          <a:chExt cx="0" cy="0"/>
        </a:xfrm>
      </p:grpSpPr>
      <p:sp>
        <p:nvSpPr>
          <p:cNvPr id="46" name="Google Shape;46;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9"/>
        <p:cNvGrpSpPr/>
        <p:nvPr/>
      </p:nvGrpSpPr>
      <p:grpSpPr>
        <a:xfrm>
          <a:off x="0" y="0"/>
          <a:ext cx="0" cy="0"/>
          <a:chOff x="0" y="0"/>
          <a:chExt cx="0" cy="0"/>
        </a:xfrm>
      </p:grpSpPr>
      <p:sp>
        <p:nvSpPr>
          <p:cNvPr id="60" name="Google Shape;60;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4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 descr="Un par de personas sentadas en una mesa de madera&#10;&#10;Descripción generada automáticamente con confianza baja"/>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1" name="Google Shape;91;p1"/>
          <p:cNvSpPr txBox="1"/>
          <p:nvPr/>
        </p:nvSpPr>
        <p:spPr>
          <a:xfrm>
            <a:off x="0" y="4371474"/>
            <a:ext cx="12191999" cy="1572126"/>
          </a:xfrm>
          <a:prstGeom prst="rect">
            <a:avLst/>
          </a:prstGeom>
          <a:solidFill>
            <a:srgbClr val="FF671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1"/>
          <p:cNvSpPr txBox="1"/>
          <p:nvPr/>
        </p:nvSpPr>
        <p:spPr>
          <a:xfrm>
            <a:off x="12017830" y="4371474"/>
            <a:ext cx="174170" cy="1572126"/>
          </a:xfrm>
          <a:prstGeom prst="rect">
            <a:avLst/>
          </a:prstGeom>
          <a:solidFill>
            <a:srgbClr val="FF91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1"/>
          <p:cNvSpPr txBox="1"/>
          <p:nvPr/>
        </p:nvSpPr>
        <p:spPr>
          <a:xfrm>
            <a:off x="335280" y="4709160"/>
            <a:ext cx="767225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Lato"/>
                <a:ea typeface="Lato"/>
                <a:cs typeface="Lato"/>
                <a:sym typeface="Lato"/>
              </a:rPr>
              <a:t>SOCIAL PROTECTION FOR </a:t>
            </a:r>
            <a:r>
              <a:rPr lang="en-US" sz="2400" b="1">
                <a:solidFill>
                  <a:schemeClr val="lt1"/>
                </a:solidFill>
                <a:latin typeface="Lato"/>
                <a:ea typeface="Lato"/>
                <a:cs typeface="Lato"/>
                <a:sym typeface="Lato"/>
              </a:rPr>
              <a:t>INFORMAL WORKERS</a:t>
            </a: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335279" y="5048624"/>
            <a:ext cx="8368800" cy="2616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100" b="1">
                <a:solidFill>
                  <a:schemeClr val="lt1"/>
                </a:solidFill>
              </a:rPr>
              <a:t>Decade of Action to achieve Universal Social Protection by 2030</a:t>
            </a:r>
            <a:endParaRPr sz="1400" b="0" i="0" u="none" strike="noStrike" cap="none">
              <a:solidFill>
                <a:schemeClr val="lt1"/>
              </a:solidFill>
              <a:latin typeface="Arial"/>
              <a:ea typeface="Arial"/>
              <a:cs typeface="Arial"/>
              <a:sym typeface="Arial"/>
            </a:endParaRPr>
          </a:p>
        </p:txBody>
      </p:sp>
      <p:sp>
        <p:nvSpPr>
          <p:cNvPr id="95" name="Google Shape;95;p1"/>
          <p:cNvSpPr txBox="1"/>
          <p:nvPr/>
        </p:nvSpPr>
        <p:spPr>
          <a:xfrm>
            <a:off x="335273" y="6216125"/>
            <a:ext cx="2715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rgbClr val="FF671F"/>
                </a:solidFill>
                <a:latin typeface="Lato"/>
                <a:ea typeface="Lato"/>
                <a:cs typeface="Lato"/>
                <a:sym typeface="Lato"/>
              </a:rPr>
              <a:t>22 </a:t>
            </a:r>
            <a:r>
              <a:rPr lang="en-US" sz="1800" b="0" i="0" u="none" strike="noStrike" cap="none">
                <a:solidFill>
                  <a:srgbClr val="FF671F"/>
                </a:solidFill>
                <a:latin typeface="Lato"/>
                <a:ea typeface="Lato"/>
                <a:cs typeface="Lato"/>
                <a:sym typeface="Lato"/>
              </a:rPr>
              <a:t>September </a:t>
            </a:r>
            <a:r>
              <a:rPr lang="en-US" sz="1800" b="1" i="0" u="none" strike="noStrike" cap="none">
                <a:solidFill>
                  <a:srgbClr val="FF671F"/>
                </a:solidFill>
                <a:latin typeface="Lato"/>
                <a:ea typeface="Lato"/>
                <a:cs typeface="Lato"/>
                <a:sym typeface="Lato"/>
              </a:rPr>
              <a:t>2021</a:t>
            </a:r>
            <a:endParaRPr sz="1400" b="0" i="0" u="none" strike="noStrike" cap="none">
              <a:solidFill>
                <a:srgbClr val="000000"/>
              </a:solidFill>
              <a:latin typeface="Arial"/>
              <a:ea typeface="Arial"/>
              <a:cs typeface="Arial"/>
              <a:sym typeface="Arial"/>
            </a:endParaRPr>
          </a:p>
        </p:txBody>
      </p:sp>
      <p:pic>
        <p:nvPicPr>
          <p:cNvPr id="96" name="Google Shape;96;p1" descr="Un dibujo de un perro&#10;&#10;Descripción generada automáticamente con confianza media"/>
          <p:cNvPicPr preferRelativeResize="0"/>
          <p:nvPr/>
        </p:nvPicPr>
        <p:blipFill rotWithShape="1">
          <a:blip r:embed="rId4">
            <a:alphaModFix/>
          </a:blip>
          <a:srcRect l="-2061"/>
          <a:stretch/>
        </p:blipFill>
        <p:spPr>
          <a:xfrm>
            <a:off x="8159800" y="6128875"/>
            <a:ext cx="3928450" cy="659400"/>
          </a:xfrm>
          <a:prstGeom prst="rect">
            <a:avLst/>
          </a:prstGeom>
          <a:noFill/>
          <a:ln>
            <a:noFill/>
          </a:ln>
        </p:spPr>
      </p:pic>
      <p:pic>
        <p:nvPicPr>
          <p:cNvPr id="97" name="Google Shape;97;p1"/>
          <p:cNvPicPr preferRelativeResize="0"/>
          <p:nvPr/>
        </p:nvPicPr>
        <p:blipFill>
          <a:blip r:embed="rId5">
            <a:alphaModFix/>
          </a:blip>
          <a:stretch>
            <a:fillRect/>
          </a:stretch>
        </p:blipFill>
        <p:spPr>
          <a:xfrm>
            <a:off x="0" y="-227262"/>
            <a:ext cx="12192001" cy="45987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gede84146be_0_6"/>
          <p:cNvPicPr preferRelativeResize="0"/>
          <p:nvPr/>
        </p:nvPicPr>
        <p:blipFill>
          <a:blip r:embed="rId3">
            <a:alphaModFix/>
          </a:blip>
          <a:stretch>
            <a:fillRect/>
          </a:stretch>
        </p:blipFill>
        <p:spPr>
          <a:xfrm>
            <a:off x="152400" y="152400"/>
            <a:ext cx="11430000" cy="6000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ede84146be_0_1"/>
          <p:cNvPicPr preferRelativeResize="0"/>
          <p:nvPr/>
        </p:nvPicPr>
        <p:blipFill>
          <a:blip r:embed="rId3">
            <a:alphaModFix/>
          </a:blip>
          <a:stretch>
            <a:fillRect/>
          </a:stretch>
        </p:blipFill>
        <p:spPr>
          <a:xfrm>
            <a:off x="-188675" y="0"/>
            <a:ext cx="13062858"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gede84146be_0_16"/>
          <p:cNvPicPr preferRelativeResize="0"/>
          <p:nvPr/>
        </p:nvPicPr>
        <p:blipFill rotWithShape="1">
          <a:blip r:embed="rId3">
            <a:alphaModFix/>
          </a:blip>
          <a:srcRect l="44717"/>
          <a:stretch/>
        </p:blipFill>
        <p:spPr>
          <a:xfrm>
            <a:off x="5004175" y="345851"/>
            <a:ext cx="6815724" cy="6472825"/>
          </a:xfrm>
          <a:prstGeom prst="rect">
            <a:avLst/>
          </a:prstGeom>
          <a:noFill/>
          <a:ln>
            <a:noFill/>
          </a:ln>
        </p:spPr>
      </p:pic>
      <p:pic>
        <p:nvPicPr>
          <p:cNvPr id="110" name="Google Shape;110;gede84146be_0_16"/>
          <p:cNvPicPr preferRelativeResize="0"/>
          <p:nvPr/>
        </p:nvPicPr>
        <p:blipFill>
          <a:blip r:embed="rId4">
            <a:alphaModFix/>
          </a:blip>
          <a:stretch>
            <a:fillRect/>
          </a:stretch>
        </p:blipFill>
        <p:spPr>
          <a:xfrm>
            <a:off x="468125" y="341075"/>
            <a:ext cx="4536050" cy="64320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ec09ef9932_0_37"/>
          <p:cNvSpPr txBox="1"/>
          <p:nvPr/>
        </p:nvSpPr>
        <p:spPr>
          <a:xfrm>
            <a:off x="350520" y="356995"/>
            <a:ext cx="10561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a:solidFill>
                  <a:srgbClr val="FF671F"/>
                </a:solidFill>
                <a:latin typeface="Lato"/>
                <a:ea typeface="Lato"/>
                <a:cs typeface="Lato"/>
                <a:sym typeface="Lato"/>
              </a:rPr>
              <a:t>Key Findings</a:t>
            </a:r>
            <a:endParaRPr sz="1400" b="0" i="0" u="none" strike="noStrike" cap="none">
              <a:solidFill>
                <a:schemeClr val="accent2"/>
              </a:solidFill>
              <a:latin typeface="Arial"/>
              <a:ea typeface="Arial"/>
              <a:cs typeface="Arial"/>
              <a:sym typeface="Arial"/>
            </a:endParaRPr>
          </a:p>
        </p:txBody>
      </p:sp>
      <p:sp>
        <p:nvSpPr>
          <p:cNvPr id="116" name="Google Shape;116;gec09ef9932_0_37"/>
          <p:cNvSpPr/>
          <p:nvPr/>
        </p:nvSpPr>
        <p:spPr>
          <a:xfrm>
            <a:off x="0" y="0"/>
            <a:ext cx="261300" cy="1175700"/>
          </a:xfrm>
          <a:prstGeom prst="rect">
            <a:avLst/>
          </a:prstGeom>
          <a:solidFill>
            <a:srgbClr val="EFDA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7" name="Google Shape;117;gec09ef9932_0_37"/>
          <p:cNvCxnSpPr/>
          <p:nvPr/>
        </p:nvCxnSpPr>
        <p:spPr>
          <a:xfrm>
            <a:off x="261257" y="1175657"/>
            <a:ext cx="11930700" cy="0"/>
          </a:xfrm>
          <a:prstGeom prst="straightConnector1">
            <a:avLst/>
          </a:prstGeom>
          <a:noFill/>
          <a:ln w="9525" cap="flat" cmpd="sng">
            <a:solidFill>
              <a:srgbClr val="EFDAB1"/>
            </a:solidFill>
            <a:prstDash val="solid"/>
            <a:miter lim="800000"/>
            <a:headEnd type="none" w="sm" len="sm"/>
            <a:tailEnd type="none" w="sm" len="sm"/>
          </a:ln>
        </p:spPr>
      </p:cxnSp>
      <p:sp>
        <p:nvSpPr>
          <p:cNvPr id="118" name="Google Shape;118;gec09ef9932_0_37"/>
          <p:cNvSpPr txBox="1"/>
          <p:nvPr/>
        </p:nvSpPr>
        <p:spPr>
          <a:xfrm>
            <a:off x="1183325" y="1565925"/>
            <a:ext cx="3967200" cy="4494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US">
                <a:latin typeface="Calibri"/>
                <a:ea typeface="Calibri"/>
                <a:cs typeface="Calibri"/>
                <a:sym typeface="Calibri"/>
              </a:rPr>
              <a:t>The </a:t>
            </a:r>
            <a:r>
              <a:rPr lang="en-US" b="1">
                <a:latin typeface="Calibri"/>
                <a:ea typeface="Calibri"/>
                <a:cs typeface="Calibri"/>
                <a:sym typeface="Calibri"/>
              </a:rPr>
              <a:t>impact on earnings among informal  workers  was as dire as projected by  the ILO</a:t>
            </a:r>
            <a:r>
              <a:rPr lang="en-US">
                <a:latin typeface="Calibri"/>
                <a:ea typeface="Calibri"/>
                <a:cs typeface="Calibri"/>
                <a:sym typeface="Calibri"/>
              </a:rPr>
              <a:t> and other observers.</a:t>
            </a:r>
            <a:endParaRPr>
              <a:latin typeface="Calibri"/>
              <a:ea typeface="Calibri"/>
              <a:cs typeface="Calibri"/>
              <a:sym typeface="Calibri"/>
            </a:endParaRPr>
          </a:p>
          <a:p>
            <a:pPr marL="457200" lvl="0" indent="0" algn="l" rtl="0">
              <a:spcBef>
                <a:spcPts val="0"/>
              </a:spcBef>
              <a:spcAft>
                <a:spcPts val="0"/>
              </a:spcAft>
              <a:buNone/>
            </a:pP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Occupational sector  and differentiated characteristics  within these sectors </a:t>
            </a:r>
            <a:r>
              <a:rPr lang="en-US" b="1">
                <a:latin typeface="Calibri"/>
                <a:ea typeface="Calibri"/>
                <a:cs typeface="Calibri"/>
                <a:sym typeface="Calibri"/>
              </a:rPr>
              <a:t>strongly  influenced how the COVID-19 crisis impacted  workers.</a:t>
            </a:r>
            <a:endParaRPr b="1">
              <a:latin typeface="Calibri"/>
              <a:ea typeface="Calibri"/>
              <a:cs typeface="Calibri"/>
              <a:sym typeface="Calibri"/>
            </a:endParaRPr>
          </a:p>
          <a:p>
            <a:pPr marL="457200" lvl="0" indent="0" algn="l" rtl="0">
              <a:spcBef>
                <a:spcPts val="0"/>
              </a:spcBef>
              <a:spcAft>
                <a:spcPts val="0"/>
              </a:spcAft>
              <a:buNone/>
            </a:pP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Results confirm a </a:t>
            </a:r>
            <a:r>
              <a:rPr lang="en-US" b="1">
                <a:latin typeface="Calibri"/>
                <a:ea typeface="Calibri"/>
                <a:cs typeface="Calibri"/>
                <a:sym typeface="Calibri"/>
              </a:rPr>
              <a:t>disproportionate impact on  women  workers’ livelihoods.</a:t>
            </a:r>
            <a:r>
              <a:rPr lang="en-US">
                <a:latin typeface="Calibri"/>
                <a:ea typeface="Calibri"/>
                <a:cs typeface="Calibri"/>
                <a:sym typeface="Calibri"/>
              </a:rPr>
              <a:t> </a:t>
            </a:r>
            <a:endParaRPr>
              <a:latin typeface="Calibri"/>
              <a:ea typeface="Calibri"/>
              <a:cs typeface="Calibri"/>
              <a:sym typeface="Calibri"/>
            </a:endParaRPr>
          </a:p>
          <a:p>
            <a:pPr marL="457200" lvl="0" indent="0" algn="l" rtl="0">
              <a:spcBef>
                <a:spcPts val="0"/>
              </a:spcBef>
              <a:spcAft>
                <a:spcPts val="0"/>
              </a:spcAft>
              <a:buNone/>
            </a:pP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Increased reliance on asset-depleting coping mechanisms and household responsibilities </a:t>
            </a:r>
            <a:r>
              <a:rPr lang="en-US" b="1">
                <a:latin typeface="Calibri"/>
                <a:ea typeface="Calibri"/>
                <a:cs typeface="Calibri"/>
                <a:sym typeface="Calibri"/>
              </a:rPr>
              <a:t>have put considerable economic and emotional strain on the households of  the  working poor.</a:t>
            </a:r>
            <a:r>
              <a:rPr lang="en-US">
                <a:latin typeface="Calibri"/>
                <a:ea typeface="Calibri"/>
                <a:cs typeface="Calibri"/>
                <a:sym typeface="Calibri"/>
              </a:rPr>
              <a:t>  </a:t>
            </a:r>
            <a:endParaRPr>
              <a:latin typeface="Calibri"/>
              <a:ea typeface="Calibri"/>
              <a:cs typeface="Calibri"/>
              <a:sym typeface="Calibri"/>
            </a:endParaRPr>
          </a:p>
          <a:p>
            <a:pPr marL="457200" lvl="0" indent="0" algn="l" rtl="0">
              <a:spcBef>
                <a:spcPts val="0"/>
              </a:spcBef>
              <a:spcAft>
                <a:spcPts val="0"/>
              </a:spcAft>
              <a:buNone/>
            </a:pPr>
            <a:endParaRPr>
              <a:solidFill>
                <a:schemeClr val="dk1"/>
              </a:solidFill>
              <a:latin typeface="Calibri"/>
              <a:ea typeface="Calibri"/>
              <a:cs typeface="Calibri"/>
              <a:sym typeface="Calibri"/>
            </a:endParaRPr>
          </a:p>
          <a:p>
            <a:pPr marL="45720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19" name="Google Shape;119;gec09ef9932_0_37"/>
          <p:cNvSpPr txBox="1"/>
          <p:nvPr/>
        </p:nvSpPr>
        <p:spPr>
          <a:xfrm>
            <a:off x="6829675" y="1565925"/>
            <a:ext cx="4301700" cy="3417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In the absence of  sufficient local government support, informal  workers </a:t>
            </a:r>
            <a:r>
              <a:rPr lang="en-US" b="1">
                <a:solidFill>
                  <a:schemeClr val="dk1"/>
                </a:solidFill>
                <a:latin typeface="Calibri"/>
                <a:ea typeface="Calibri"/>
                <a:cs typeface="Calibri"/>
                <a:sym typeface="Calibri"/>
              </a:rPr>
              <a:t>took their  own health and safety  initiatives and invested in protective protocols.  </a:t>
            </a:r>
            <a:endParaRPr b="1">
              <a:solidFill>
                <a:schemeClr val="dk1"/>
              </a:solidFill>
              <a:latin typeface="Calibri"/>
              <a:ea typeface="Calibri"/>
              <a:cs typeface="Calibri"/>
              <a:sym typeface="Calibri"/>
            </a:endParaRPr>
          </a:p>
          <a:p>
            <a:pPr marL="457200" lvl="0" indent="0" algn="l" rtl="0">
              <a:spcBef>
                <a:spcPts val="0"/>
              </a:spcBef>
              <a:spcAft>
                <a:spcPts val="0"/>
              </a:spcAft>
              <a:buNone/>
            </a:pP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Government relief  efforts  were an important source of  support  where they  reached  workers, but</a:t>
            </a:r>
            <a:r>
              <a:rPr lang="en-US" b="1">
                <a:solidFill>
                  <a:schemeClr val="dk1"/>
                </a:solidFill>
                <a:latin typeface="Calibri"/>
                <a:ea typeface="Calibri"/>
                <a:cs typeface="Calibri"/>
                <a:sym typeface="Calibri"/>
              </a:rPr>
              <a:t> were limited and uneven in reach,</a:t>
            </a:r>
            <a:r>
              <a:rPr lang="en-US">
                <a:solidFill>
                  <a:schemeClr val="dk1"/>
                </a:solidFill>
                <a:latin typeface="Calibri"/>
                <a:ea typeface="Calibri"/>
                <a:cs typeface="Calibri"/>
                <a:sym typeface="Calibri"/>
              </a:rPr>
              <a:t> and </a:t>
            </a:r>
            <a:r>
              <a:rPr lang="en-US" b="1">
                <a:solidFill>
                  <a:schemeClr val="dk1"/>
                </a:solidFill>
                <a:latin typeface="Calibri"/>
                <a:ea typeface="Calibri"/>
                <a:cs typeface="Calibri"/>
                <a:sym typeface="Calibri"/>
              </a:rPr>
              <a:t>frequently  undermined by  local anti-worker  policies. </a:t>
            </a:r>
            <a:endParaRPr b="1">
              <a:solidFill>
                <a:schemeClr val="dk1"/>
              </a:solidFill>
              <a:latin typeface="Calibri"/>
              <a:ea typeface="Calibri"/>
              <a:cs typeface="Calibri"/>
              <a:sym typeface="Calibri"/>
            </a:endParaRPr>
          </a:p>
          <a:p>
            <a:pPr marL="457200" lvl="0" indent="0" algn="l" rtl="0">
              <a:spcBef>
                <a:spcPts val="0"/>
              </a:spcBef>
              <a:spcAft>
                <a:spcPts val="0"/>
              </a:spcAft>
              <a:buNone/>
            </a:pP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MBOs (Membership-Based Organizations)</a:t>
            </a:r>
            <a:r>
              <a:rPr lang="en-US" b="1">
                <a:solidFill>
                  <a:schemeClr val="dk1"/>
                </a:solidFill>
                <a:latin typeface="Calibri"/>
                <a:ea typeface="Calibri"/>
                <a:cs typeface="Calibri"/>
                <a:sym typeface="Calibri"/>
              </a:rPr>
              <a:t> played a crucial role</a:t>
            </a:r>
            <a:r>
              <a:rPr lang="en-US">
                <a:solidFill>
                  <a:schemeClr val="dk1"/>
                </a:solidFill>
                <a:latin typeface="Calibri"/>
                <a:ea typeface="Calibri"/>
                <a:cs typeface="Calibri"/>
                <a:sym typeface="Calibri"/>
              </a:rPr>
              <a:t> in providing support to  workers to mitigate the economic, physical and mental health impacts of  COVID-19.</a:t>
            </a:r>
            <a:endParaRPr>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ede84146be_0_40"/>
          <p:cNvSpPr txBox="1"/>
          <p:nvPr/>
        </p:nvSpPr>
        <p:spPr>
          <a:xfrm>
            <a:off x="350520" y="356995"/>
            <a:ext cx="10561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a:solidFill>
                  <a:srgbClr val="FF671F"/>
                </a:solidFill>
                <a:latin typeface="Lato"/>
                <a:ea typeface="Lato"/>
                <a:cs typeface="Lato"/>
                <a:sym typeface="Lato"/>
              </a:rPr>
              <a:t>Older Informal Workers and COVID-19</a:t>
            </a:r>
            <a:endParaRPr sz="1400" b="0" i="0" u="none" strike="noStrike" cap="none">
              <a:solidFill>
                <a:schemeClr val="accent2"/>
              </a:solidFill>
              <a:latin typeface="Arial"/>
              <a:ea typeface="Arial"/>
              <a:cs typeface="Arial"/>
              <a:sym typeface="Arial"/>
            </a:endParaRPr>
          </a:p>
        </p:txBody>
      </p:sp>
      <p:sp>
        <p:nvSpPr>
          <p:cNvPr id="125" name="Google Shape;125;gede84146be_0_40"/>
          <p:cNvSpPr/>
          <p:nvPr/>
        </p:nvSpPr>
        <p:spPr>
          <a:xfrm>
            <a:off x="0" y="0"/>
            <a:ext cx="261300" cy="1175700"/>
          </a:xfrm>
          <a:prstGeom prst="rect">
            <a:avLst/>
          </a:prstGeom>
          <a:solidFill>
            <a:srgbClr val="EFDA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26" name="Google Shape;126;gede84146be_0_40"/>
          <p:cNvCxnSpPr/>
          <p:nvPr/>
        </p:nvCxnSpPr>
        <p:spPr>
          <a:xfrm>
            <a:off x="261257" y="1175657"/>
            <a:ext cx="11930700" cy="0"/>
          </a:xfrm>
          <a:prstGeom prst="straightConnector1">
            <a:avLst/>
          </a:prstGeom>
          <a:noFill/>
          <a:ln w="9525" cap="flat" cmpd="sng">
            <a:solidFill>
              <a:srgbClr val="EFDAB1"/>
            </a:solidFill>
            <a:prstDash val="solid"/>
            <a:miter lim="800000"/>
            <a:headEnd type="none" w="sm" len="sm"/>
            <a:tailEnd type="none" w="sm" len="sm"/>
          </a:ln>
        </p:spPr>
      </p:cxnSp>
      <p:sp>
        <p:nvSpPr>
          <p:cNvPr id="127" name="Google Shape;127;gede84146be_0_40"/>
          <p:cNvSpPr txBox="1"/>
          <p:nvPr/>
        </p:nvSpPr>
        <p:spPr>
          <a:xfrm>
            <a:off x="1613100" y="2367750"/>
            <a:ext cx="543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28" name="Google Shape;128;gede84146be_0_40"/>
          <p:cNvPicPr preferRelativeResize="0"/>
          <p:nvPr/>
        </p:nvPicPr>
        <p:blipFill>
          <a:blip r:embed="rId3">
            <a:alphaModFix/>
          </a:blip>
          <a:stretch>
            <a:fillRect/>
          </a:stretch>
        </p:blipFill>
        <p:spPr>
          <a:xfrm>
            <a:off x="648000" y="2315550"/>
            <a:ext cx="5483624" cy="2501625"/>
          </a:xfrm>
          <a:prstGeom prst="rect">
            <a:avLst/>
          </a:prstGeom>
          <a:noFill/>
          <a:ln>
            <a:noFill/>
          </a:ln>
        </p:spPr>
      </p:pic>
      <p:pic>
        <p:nvPicPr>
          <p:cNvPr id="129" name="Google Shape;129;gede84146be_0_40"/>
          <p:cNvPicPr preferRelativeResize="0"/>
          <p:nvPr/>
        </p:nvPicPr>
        <p:blipFill>
          <a:blip r:embed="rId4">
            <a:alphaModFix/>
          </a:blip>
          <a:stretch>
            <a:fillRect/>
          </a:stretch>
        </p:blipFill>
        <p:spPr>
          <a:xfrm>
            <a:off x="6484375" y="2258050"/>
            <a:ext cx="5328826" cy="2616621"/>
          </a:xfrm>
          <a:prstGeom prst="rect">
            <a:avLst/>
          </a:prstGeom>
          <a:noFill/>
          <a:ln>
            <a:noFill/>
          </a:ln>
        </p:spPr>
      </p:pic>
      <p:sp>
        <p:nvSpPr>
          <p:cNvPr id="130" name="Google Shape;130;gede84146be_0_40"/>
          <p:cNvSpPr txBox="1"/>
          <p:nvPr/>
        </p:nvSpPr>
        <p:spPr>
          <a:xfrm>
            <a:off x="261300" y="5255800"/>
            <a:ext cx="9677100" cy="1196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900">
                <a:solidFill>
                  <a:schemeClr val="dk1"/>
                </a:solidFill>
                <a:latin typeface="Lato"/>
                <a:ea typeface="Lato"/>
                <a:cs typeface="Lato"/>
                <a:sym typeface="Lato"/>
              </a:rPr>
              <a:t>Older people living in countries with social pensions in place were often </a:t>
            </a:r>
            <a:r>
              <a:rPr lang="en-US" sz="1900" b="1">
                <a:solidFill>
                  <a:schemeClr val="dk1"/>
                </a:solidFill>
                <a:latin typeface="Lato"/>
                <a:ea typeface="Lato"/>
                <a:cs typeface="Lato"/>
                <a:sym typeface="Lato"/>
              </a:rPr>
              <a:t>able to receive timely income support during the crises.</a:t>
            </a:r>
            <a:endParaRPr sz="1900" b="1">
              <a:solidFill>
                <a:schemeClr val="dk1"/>
              </a:solidFill>
              <a:latin typeface="Lato"/>
              <a:ea typeface="Lato"/>
              <a:cs typeface="Lato"/>
              <a:sym typeface="Lato"/>
            </a:endParaRPr>
          </a:p>
          <a:p>
            <a:pPr marL="0" lvl="0" indent="0" algn="l" rtl="0">
              <a:spcBef>
                <a:spcPts val="0"/>
              </a:spcBef>
              <a:spcAft>
                <a:spcPts val="0"/>
              </a:spcAft>
              <a:buNone/>
            </a:pPr>
            <a:endParaRPr sz="2200">
              <a:solidFill>
                <a:schemeClr val="dk1"/>
              </a:solidFill>
              <a:latin typeface="Lato"/>
              <a:ea typeface="Lato"/>
              <a:cs typeface="Lato"/>
              <a:sym typeface="Lato"/>
            </a:endParaRPr>
          </a:p>
        </p:txBody>
      </p:sp>
      <p:sp>
        <p:nvSpPr>
          <p:cNvPr id="131" name="Google Shape;131;gede84146be_0_40"/>
          <p:cNvSpPr txBox="1"/>
          <p:nvPr/>
        </p:nvSpPr>
        <p:spPr>
          <a:xfrm>
            <a:off x="350525" y="1448150"/>
            <a:ext cx="9677100" cy="747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700">
                <a:solidFill>
                  <a:schemeClr val="dk1"/>
                </a:solidFill>
                <a:latin typeface="Lato"/>
                <a:ea typeface="Lato"/>
                <a:cs typeface="Lato"/>
                <a:sym typeface="Lato"/>
              </a:rPr>
              <a:t> The earnings of older informal workers </a:t>
            </a:r>
            <a:r>
              <a:rPr lang="en-US" sz="1700" b="1">
                <a:solidFill>
                  <a:schemeClr val="dk1"/>
                </a:solidFill>
                <a:latin typeface="Lato"/>
                <a:ea typeface="Lato"/>
                <a:cs typeface="Lato"/>
                <a:sym typeface="Lato"/>
              </a:rPr>
              <a:t>fell to a greater extent than those of their younger counterparts</a:t>
            </a:r>
            <a:r>
              <a:rPr lang="en-US" sz="1700">
                <a:solidFill>
                  <a:schemeClr val="dk1"/>
                </a:solidFill>
                <a:latin typeface="Lato"/>
                <a:ea typeface="Lato"/>
                <a:cs typeface="Lato"/>
                <a:sym typeface="Lato"/>
              </a:rPr>
              <a:t>, and income recovery has been </a:t>
            </a:r>
            <a:r>
              <a:rPr lang="en-US" sz="1700" b="1">
                <a:solidFill>
                  <a:schemeClr val="dk1"/>
                </a:solidFill>
                <a:latin typeface="Lato"/>
                <a:ea typeface="Lato"/>
                <a:cs typeface="Lato"/>
                <a:sym typeface="Lato"/>
              </a:rPr>
              <a:t>slower</a:t>
            </a:r>
            <a:endParaRPr sz="2000" b="1">
              <a:solidFill>
                <a:schemeClr val="dk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gede84146be_0_1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7" name="Google Shape;137;gede84146be_0_110"/>
          <p:cNvSpPr txBox="1"/>
          <p:nvPr/>
        </p:nvSpPr>
        <p:spPr>
          <a:xfrm>
            <a:off x="838200" y="6252754"/>
            <a:ext cx="2767200" cy="180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00" cap="none">
                <a:solidFill>
                  <a:srgbClr val="5F514D"/>
                </a:solidFill>
                <a:latin typeface="Lato Black"/>
                <a:ea typeface="Lato Black"/>
                <a:cs typeface="Lato Black"/>
                <a:sym typeface="Lato Black"/>
              </a:rPr>
              <a:t>Illustrations: </a:t>
            </a:r>
            <a:r>
              <a:rPr lang="en-US" sz="1000" b="1" cap="none">
                <a:solidFill>
                  <a:srgbClr val="5F514D"/>
                </a:solidFill>
                <a:latin typeface="Lato Black"/>
                <a:ea typeface="Lato Black"/>
                <a:cs typeface="Lato Black"/>
                <a:sym typeface="Lato Black"/>
              </a:rPr>
              <a:t>© AdobeStock</a:t>
            </a:r>
            <a:endParaRPr sz="1000" b="1" cap="none">
              <a:solidFill>
                <a:srgbClr val="5F514D"/>
              </a:solidFill>
              <a:latin typeface="Lato Black"/>
              <a:ea typeface="Lato Black"/>
              <a:cs typeface="Lato Black"/>
              <a:sym typeface="Lato Black"/>
            </a:endParaRPr>
          </a:p>
        </p:txBody>
      </p:sp>
      <p:sp>
        <p:nvSpPr>
          <p:cNvPr id="138" name="Google Shape;138;gede84146be_0_110"/>
          <p:cNvSpPr txBox="1"/>
          <p:nvPr/>
        </p:nvSpPr>
        <p:spPr>
          <a:xfrm>
            <a:off x="350520" y="356995"/>
            <a:ext cx="105612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671F"/>
                </a:solidFill>
                <a:latin typeface="Lato"/>
                <a:ea typeface="Lato"/>
                <a:cs typeface="Lato"/>
                <a:sym typeface="Lato"/>
              </a:rPr>
              <a:t>LIMITED SOCIAL PROTECTION</a:t>
            </a:r>
            <a:endParaRPr/>
          </a:p>
        </p:txBody>
      </p:sp>
      <p:sp>
        <p:nvSpPr>
          <p:cNvPr id="139" name="Google Shape;139;gede84146be_0_110"/>
          <p:cNvSpPr/>
          <p:nvPr/>
        </p:nvSpPr>
        <p:spPr>
          <a:xfrm>
            <a:off x="0" y="0"/>
            <a:ext cx="261300" cy="1175700"/>
          </a:xfrm>
          <a:prstGeom prst="rect">
            <a:avLst/>
          </a:prstGeom>
          <a:solidFill>
            <a:srgbClr val="EFDA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ede84146be_0_74"/>
          <p:cNvSpPr txBox="1"/>
          <p:nvPr/>
        </p:nvSpPr>
        <p:spPr>
          <a:xfrm>
            <a:off x="350520" y="356995"/>
            <a:ext cx="105612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671F"/>
                </a:solidFill>
                <a:latin typeface="Lato"/>
                <a:ea typeface="Lato"/>
                <a:cs typeface="Lato"/>
                <a:sym typeface="Lato"/>
              </a:rPr>
              <a:t>MISSING MIDDLE</a:t>
            </a:r>
            <a:endParaRPr/>
          </a:p>
        </p:txBody>
      </p:sp>
      <p:sp>
        <p:nvSpPr>
          <p:cNvPr id="146" name="Google Shape;146;gede84146be_0_74"/>
          <p:cNvSpPr/>
          <p:nvPr/>
        </p:nvSpPr>
        <p:spPr>
          <a:xfrm>
            <a:off x="0" y="0"/>
            <a:ext cx="261300" cy="1175700"/>
          </a:xfrm>
          <a:prstGeom prst="rect">
            <a:avLst/>
          </a:prstGeom>
          <a:solidFill>
            <a:srgbClr val="EFDA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7" name="Google Shape;147;gede84146be_0_74"/>
          <p:cNvPicPr preferRelativeResize="0"/>
          <p:nvPr/>
        </p:nvPicPr>
        <p:blipFill rotWithShape="1">
          <a:blip r:embed="rId3">
            <a:alphaModFix/>
          </a:blip>
          <a:srcRect/>
          <a:stretch/>
        </p:blipFill>
        <p:spPr>
          <a:xfrm>
            <a:off x="889168" y="1419225"/>
            <a:ext cx="6899050" cy="4543425"/>
          </a:xfrm>
          <a:prstGeom prst="rect">
            <a:avLst/>
          </a:prstGeom>
          <a:noFill/>
          <a:ln>
            <a:noFill/>
          </a:ln>
        </p:spPr>
      </p:pic>
      <p:pic>
        <p:nvPicPr>
          <p:cNvPr id="148" name="Google Shape;148;gede84146be_0_74"/>
          <p:cNvPicPr preferRelativeResize="0"/>
          <p:nvPr/>
        </p:nvPicPr>
        <p:blipFill rotWithShape="1">
          <a:blip r:embed="rId4">
            <a:alphaModFix/>
          </a:blip>
          <a:srcRect/>
          <a:stretch/>
        </p:blipFill>
        <p:spPr>
          <a:xfrm>
            <a:off x="8950697" y="1419225"/>
            <a:ext cx="3241302" cy="4543425"/>
          </a:xfrm>
          <a:prstGeom prst="rect">
            <a:avLst/>
          </a:prstGeom>
          <a:noFill/>
          <a:ln>
            <a:noFill/>
          </a:ln>
        </p:spPr>
      </p:pic>
      <p:pic>
        <p:nvPicPr>
          <p:cNvPr id="149" name="Google Shape;149;gede84146be_0_74"/>
          <p:cNvPicPr preferRelativeResize="0"/>
          <p:nvPr/>
        </p:nvPicPr>
        <p:blipFill rotWithShape="1">
          <a:blip r:embed="rId5">
            <a:alphaModFix/>
          </a:blip>
          <a:srcRect/>
          <a:stretch/>
        </p:blipFill>
        <p:spPr>
          <a:xfrm>
            <a:off x="8161845" y="2722341"/>
            <a:ext cx="1911786" cy="1937192"/>
          </a:xfrm>
          <a:prstGeom prst="rect">
            <a:avLst/>
          </a:prstGeom>
          <a:noFill/>
          <a:ln>
            <a:noFill/>
          </a:ln>
        </p:spPr>
      </p:pic>
      <p:pic>
        <p:nvPicPr>
          <p:cNvPr id="150" name="Google Shape;150;gede84146be_0_74" descr="Icono&#10;&#10;Descripción generada automáticamente"/>
          <p:cNvPicPr preferRelativeResize="0"/>
          <p:nvPr/>
        </p:nvPicPr>
        <p:blipFill rotWithShape="1">
          <a:blip r:embed="rId6">
            <a:alphaModFix/>
          </a:blip>
          <a:srcRect/>
          <a:stretch/>
        </p:blipFill>
        <p:spPr>
          <a:xfrm>
            <a:off x="10280214" y="4877353"/>
            <a:ext cx="1911786" cy="1937192"/>
          </a:xfrm>
          <a:prstGeom prst="rect">
            <a:avLst/>
          </a:prstGeom>
          <a:noFill/>
          <a:ln>
            <a:noFill/>
          </a:ln>
        </p:spPr>
      </p:pic>
      <p:pic>
        <p:nvPicPr>
          <p:cNvPr id="151" name="Google Shape;151;gede84146be_0_74" descr="Dibujo de una persona&#10;&#10;Descripción generada automáticamente con confianza media"/>
          <p:cNvPicPr preferRelativeResize="0"/>
          <p:nvPr/>
        </p:nvPicPr>
        <p:blipFill rotWithShape="1">
          <a:blip r:embed="rId7">
            <a:alphaModFix/>
          </a:blip>
          <a:srcRect/>
          <a:stretch/>
        </p:blipFill>
        <p:spPr>
          <a:xfrm>
            <a:off x="10280214" y="880215"/>
            <a:ext cx="1911786" cy="1937192"/>
          </a:xfrm>
          <a:prstGeom prst="rect">
            <a:avLst/>
          </a:prstGeom>
          <a:noFill/>
          <a:ln>
            <a:noFill/>
          </a:ln>
        </p:spPr>
      </p:pic>
      <p:sp>
        <p:nvSpPr>
          <p:cNvPr id="152" name="Google Shape;152;gede84146be_0_74"/>
          <p:cNvSpPr txBox="1"/>
          <p:nvPr/>
        </p:nvSpPr>
        <p:spPr>
          <a:xfrm>
            <a:off x="1374321" y="1600200"/>
            <a:ext cx="15594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u="none" strike="noStrike" cap="none">
                <a:solidFill>
                  <a:srgbClr val="58595B"/>
                </a:solidFill>
                <a:latin typeface="Lato"/>
                <a:ea typeface="Lato"/>
                <a:cs typeface="Lato"/>
                <a:sym typeface="Lato"/>
              </a:rPr>
              <a:t>SOCIAL INSURANCE</a:t>
            </a:r>
            <a:endParaRPr sz="1600" cap="none">
              <a:solidFill>
                <a:schemeClr val="dk1"/>
              </a:solidFill>
              <a:latin typeface="Calibri"/>
              <a:ea typeface="Calibri"/>
              <a:cs typeface="Calibri"/>
              <a:sym typeface="Calibri"/>
            </a:endParaRPr>
          </a:p>
        </p:txBody>
      </p:sp>
      <p:sp>
        <p:nvSpPr>
          <p:cNvPr id="153" name="Google Shape;153;gede84146be_0_74"/>
          <p:cNvSpPr txBox="1"/>
          <p:nvPr/>
        </p:nvSpPr>
        <p:spPr>
          <a:xfrm>
            <a:off x="1374321" y="2981325"/>
            <a:ext cx="15594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u="none" strike="noStrike" cap="none">
                <a:solidFill>
                  <a:schemeClr val="lt1"/>
                </a:solidFill>
                <a:latin typeface="Lato"/>
                <a:ea typeface="Lato"/>
                <a:cs typeface="Lato"/>
                <a:sym typeface="Lato"/>
              </a:rPr>
              <a:t>MISSING</a:t>
            </a:r>
            <a:endParaRPr/>
          </a:p>
          <a:p>
            <a:pPr marL="0" marR="0" lvl="0" indent="0" algn="l" rtl="0">
              <a:spcBef>
                <a:spcPts val="0"/>
              </a:spcBef>
              <a:spcAft>
                <a:spcPts val="0"/>
              </a:spcAft>
              <a:buNone/>
            </a:pPr>
            <a:r>
              <a:rPr lang="en-US" sz="1600" b="1" i="0" u="none" strike="noStrike" cap="none">
                <a:solidFill>
                  <a:schemeClr val="lt1"/>
                </a:solidFill>
                <a:latin typeface="Lato"/>
                <a:ea typeface="Lato"/>
                <a:cs typeface="Lato"/>
                <a:sym typeface="Lato"/>
              </a:rPr>
              <a:t>MIDDLE</a:t>
            </a:r>
            <a:endParaRPr sz="1600" cap="none">
              <a:solidFill>
                <a:schemeClr val="lt1"/>
              </a:solidFill>
              <a:latin typeface="Calibri"/>
              <a:ea typeface="Calibri"/>
              <a:cs typeface="Calibri"/>
              <a:sym typeface="Calibri"/>
            </a:endParaRPr>
          </a:p>
        </p:txBody>
      </p:sp>
      <p:cxnSp>
        <p:nvCxnSpPr>
          <p:cNvPr id="154" name="Google Shape;154;gede84146be_0_74"/>
          <p:cNvCxnSpPr/>
          <p:nvPr/>
        </p:nvCxnSpPr>
        <p:spPr>
          <a:xfrm rot="10800000">
            <a:off x="1266975" y="3690937"/>
            <a:ext cx="1542900" cy="0"/>
          </a:xfrm>
          <a:prstGeom prst="straightConnector1">
            <a:avLst/>
          </a:prstGeom>
          <a:noFill/>
          <a:ln w="9525" cap="flat" cmpd="sng">
            <a:solidFill>
              <a:schemeClr val="lt1"/>
            </a:solidFill>
            <a:prstDash val="solid"/>
            <a:miter lim="800000"/>
            <a:headEnd type="none" w="sm" len="sm"/>
            <a:tailEnd type="none" w="sm" len="sm"/>
          </a:ln>
        </p:spPr>
      </p:cxnSp>
      <p:sp>
        <p:nvSpPr>
          <p:cNvPr id="155" name="Google Shape;155;gede84146be_0_74"/>
          <p:cNvSpPr txBox="1"/>
          <p:nvPr/>
        </p:nvSpPr>
        <p:spPr>
          <a:xfrm>
            <a:off x="1374321" y="5196900"/>
            <a:ext cx="15594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u="none" strike="noStrike" cap="none">
                <a:solidFill>
                  <a:srgbClr val="58595B"/>
                </a:solidFill>
                <a:latin typeface="Lato"/>
                <a:ea typeface="Lato"/>
                <a:cs typeface="Lato"/>
                <a:sym typeface="Lato"/>
              </a:rPr>
              <a:t>SOCIAL ASSISTANCE</a:t>
            </a:r>
            <a:endParaRPr sz="1600" cap="none">
              <a:solidFill>
                <a:schemeClr val="dk1"/>
              </a:solidFill>
              <a:latin typeface="Calibri"/>
              <a:ea typeface="Calibri"/>
              <a:cs typeface="Calibri"/>
              <a:sym typeface="Calibri"/>
            </a:endParaRPr>
          </a:p>
        </p:txBody>
      </p:sp>
      <p:sp>
        <p:nvSpPr>
          <p:cNvPr id="156" name="Google Shape;156;gede84146be_0_74"/>
          <p:cNvSpPr txBox="1"/>
          <p:nvPr/>
        </p:nvSpPr>
        <p:spPr>
          <a:xfrm>
            <a:off x="412955" y="1372107"/>
            <a:ext cx="4785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5F514D"/>
                </a:solidFill>
                <a:latin typeface="Calibri"/>
                <a:ea typeface="Calibri"/>
                <a:cs typeface="Calibri"/>
                <a:sym typeface="Calibri"/>
              </a:rPr>
              <a:t>100%</a:t>
            </a:r>
            <a:endParaRPr/>
          </a:p>
        </p:txBody>
      </p:sp>
      <p:sp>
        <p:nvSpPr>
          <p:cNvPr id="157" name="Google Shape;157;gede84146be_0_74"/>
          <p:cNvSpPr txBox="1"/>
          <p:nvPr/>
        </p:nvSpPr>
        <p:spPr>
          <a:xfrm>
            <a:off x="406395" y="2255953"/>
            <a:ext cx="4803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5F514D"/>
                </a:solidFill>
                <a:latin typeface="Calibri"/>
                <a:ea typeface="Calibri"/>
                <a:cs typeface="Calibri"/>
                <a:sym typeface="Calibri"/>
              </a:rPr>
              <a:t>80%</a:t>
            </a:r>
            <a:endParaRPr/>
          </a:p>
        </p:txBody>
      </p:sp>
      <p:sp>
        <p:nvSpPr>
          <p:cNvPr id="158" name="Google Shape;158;gede84146be_0_74"/>
          <p:cNvSpPr txBox="1"/>
          <p:nvPr/>
        </p:nvSpPr>
        <p:spPr>
          <a:xfrm>
            <a:off x="407931" y="2704466"/>
            <a:ext cx="4803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5F514D"/>
                </a:solidFill>
                <a:latin typeface="Calibri"/>
                <a:ea typeface="Calibri"/>
                <a:cs typeface="Calibri"/>
                <a:sym typeface="Calibri"/>
              </a:rPr>
              <a:t>70%</a:t>
            </a:r>
            <a:endParaRPr/>
          </a:p>
        </p:txBody>
      </p:sp>
      <p:sp>
        <p:nvSpPr>
          <p:cNvPr id="159" name="Google Shape;159;gede84146be_0_74"/>
          <p:cNvSpPr txBox="1"/>
          <p:nvPr/>
        </p:nvSpPr>
        <p:spPr>
          <a:xfrm>
            <a:off x="412955" y="3161908"/>
            <a:ext cx="4803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5F514D"/>
                </a:solidFill>
                <a:latin typeface="Calibri"/>
                <a:ea typeface="Calibri"/>
                <a:cs typeface="Calibri"/>
                <a:sym typeface="Calibri"/>
              </a:rPr>
              <a:t>60% </a:t>
            </a:r>
            <a:endParaRPr/>
          </a:p>
        </p:txBody>
      </p:sp>
      <p:sp>
        <p:nvSpPr>
          <p:cNvPr id="160" name="Google Shape;160;gede84146be_0_74"/>
          <p:cNvSpPr txBox="1"/>
          <p:nvPr/>
        </p:nvSpPr>
        <p:spPr>
          <a:xfrm>
            <a:off x="416542" y="3581461"/>
            <a:ext cx="4803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5F514D"/>
                </a:solidFill>
                <a:latin typeface="Calibri"/>
                <a:ea typeface="Calibri"/>
                <a:cs typeface="Calibri"/>
                <a:sym typeface="Calibri"/>
              </a:rPr>
              <a:t>50%</a:t>
            </a:r>
            <a:endParaRPr/>
          </a:p>
        </p:txBody>
      </p:sp>
      <p:sp>
        <p:nvSpPr>
          <p:cNvPr id="161" name="Google Shape;161;gede84146be_0_74"/>
          <p:cNvSpPr txBox="1"/>
          <p:nvPr/>
        </p:nvSpPr>
        <p:spPr>
          <a:xfrm>
            <a:off x="407931" y="4030423"/>
            <a:ext cx="4803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5F514D"/>
                </a:solidFill>
                <a:latin typeface="Calibri"/>
                <a:ea typeface="Calibri"/>
                <a:cs typeface="Calibri"/>
                <a:sym typeface="Calibri"/>
              </a:rPr>
              <a:t>40%</a:t>
            </a:r>
            <a:endParaRPr/>
          </a:p>
        </p:txBody>
      </p:sp>
      <p:sp>
        <p:nvSpPr>
          <p:cNvPr id="162" name="Google Shape;162;gede84146be_0_74"/>
          <p:cNvSpPr txBox="1"/>
          <p:nvPr/>
        </p:nvSpPr>
        <p:spPr>
          <a:xfrm>
            <a:off x="409314" y="4481090"/>
            <a:ext cx="4803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5F514D"/>
                </a:solidFill>
                <a:latin typeface="Calibri"/>
                <a:ea typeface="Calibri"/>
                <a:cs typeface="Calibri"/>
                <a:sym typeface="Calibri"/>
              </a:rPr>
              <a:t>30%</a:t>
            </a:r>
            <a:endParaRPr/>
          </a:p>
        </p:txBody>
      </p:sp>
      <p:sp>
        <p:nvSpPr>
          <p:cNvPr id="163" name="Google Shape;163;gede84146be_0_74"/>
          <p:cNvSpPr txBox="1"/>
          <p:nvPr/>
        </p:nvSpPr>
        <p:spPr>
          <a:xfrm>
            <a:off x="409854" y="4898750"/>
            <a:ext cx="4803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5F514D"/>
                </a:solidFill>
                <a:latin typeface="Calibri"/>
                <a:ea typeface="Calibri"/>
                <a:cs typeface="Calibri"/>
                <a:sym typeface="Calibri"/>
              </a:rPr>
              <a:t>20%</a:t>
            </a:r>
            <a:endParaRPr/>
          </a:p>
        </p:txBody>
      </p:sp>
      <p:sp>
        <p:nvSpPr>
          <p:cNvPr id="164" name="Google Shape;164;gede84146be_0_74"/>
          <p:cNvSpPr txBox="1"/>
          <p:nvPr/>
        </p:nvSpPr>
        <p:spPr>
          <a:xfrm>
            <a:off x="406395" y="5347712"/>
            <a:ext cx="4803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5F514D"/>
                </a:solidFill>
                <a:latin typeface="Calibri"/>
                <a:ea typeface="Calibri"/>
                <a:cs typeface="Calibri"/>
                <a:sym typeface="Calibri"/>
              </a:rPr>
              <a:t>10%</a:t>
            </a:r>
            <a:endParaRPr/>
          </a:p>
        </p:txBody>
      </p:sp>
      <p:sp>
        <p:nvSpPr>
          <p:cNvPr id="165" name="Google Shape;165;gede84146be_0_74"/>
          <p:cNvSpPr txBox="1"/>
          <p:nvPr/>
        </p:nvSpPr>
        <p:spPr>
          <a:xfrm>
            <a:off x="412955" y="5781675"/>
            <a:ext cx="4803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0</a:t>
            </a:r>
            <a:r>
              <a:rPr lang="en-US" sz="1000" b="1">
                <a:solidFill>
                  <a:srgbClr val="5F514D"/>
                </a:solidFill>
                <a:latin typeface="Calibri"/>
                <a:ea typeface="Calibri"/>
                <a:cs typeface="Calibri"/>
                <a:sym typeface="Calibri"/>
              </a:rPr>
              <a:t>%</a:t>
            </a:r>
            <a:endParaRPr sz="1000" b="1">
              <a:solidFill>
                <a:schemeClr val="dk1"/>
              </a:solidFill>
              <a:latin typeface="Calibri"/>
              <a:ea typeface="Calibri"/>
              <a:cs typeface="Calibri"/>
              <a:sym typeface="Calibri"/>
            </a:endParaRPr>
          </a:p>
        </p:txBody>
      </p:sp>
      <p:sp>
        <p:nvSpPr>
          <p:cNvPr id="166" name="Google Shape;166;gede84146be_0_74"/>
          <p:cNvSpPr txBox="1"/>
          <p:nvPr/>
        </p:nvSpPr>
        <p:spPr>
          <a:xfrm>
            <a:off x="406395" y="1802976"/>
            <a:ext cx="4785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5F514D"/>
                </a:solidFill>
                <a:latin typeface="Calibri"/>
                <a:ea typeface="Calibri"/>
                <a:cs typeface="Calibri"/>
                <a:sym typeface="Calibri"/>
              </a:rPr>
              <a:t>90%</a:t>
            </a:r>
            <a:endParaRPr/>
          </a:p>
        </p:txBody>
      </p:sp>
      <p:sp>
        <p:nvSpPr>
          <p:cNvPr id="167" name="Google Shape;167;gede84146be_0_74"/>
          <p:cNvSpPr txBox="1"/>
          <p:nvPr/>
        </p:nvSpPr>
        <p:spPr>
          <a:xfrm>
            <a:off x="4838593" y="1335325"/>
            <a:ext cx="15594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5F514D"/>
                </a:solidFill>
                <a:latin typeface="Calibri"/>
                <a:ea typeface="Calibri"/>
                <a:cs typeface="Calibri"/>
                <a:sym typeface="Calibri"/>
              </a:rPr>
              <a:t>Upper Middle Class,</a:t>
            </a:r>
            <a:endParaRPr/>
          </a:p>
          <a:p>
            <a:pPr marL="0" marR="0" lvl="0" indent="0" algn="l" rtl="0">
              <a:spcBef>
                <a:spcPts val="0"/>
              </a:spcBef>
              <a:spcAft>
                <a:spcPts val="0"/>
              </a:spcAft>
              <a:buNone/>
            </a:pPr>
            <a:r>
              <a:rPr lang="en-US" sz="1000">
                <a:solidFill>
                  <a:srgbClr val="5F514D"/>
                </a:solidFill>
                <a:latin typeface="Calibri"/>
                <a:ea typeface="Calibri"/>
                <a:cs typeface="Calibri"/>
                <a:sym typeface="Calibri"/>
              </a:rPr>
              <a:t>upper income and “rich”</a:t>
            </a:r>
            <a:endParaRPr/>
          </a:p>
        </p:txBody>
      </p:sp>
      <p:cxnSp>
        <p:nvCxnSpPr>
          <p:cNvPr id="168" name="Google Shape;168;gede84146be_0_74"/>
          <p:cNvCxnSpPr/>
          <p:nvPr/>
        </p:nvCxnSpPr>
        <p:spPr>
          <a:xfrm>
            <a:off x="3619500" y="1495217"/>
            <a:ext cx="1186500" cy="0"/>
          </a:xfrm>
          <a:prstGeom prst="straightConnector1">
            <a:avLst/>
          </a:prstGeom>
          <a:noFill/>
          <a:ln w="9525" cap="flat" cmpd="sng">
            <a:solidFill>
              <a:srgbClr val="22B573"/>
            </a:solidFill>
            <a:prstDash val="solid"/>
            <a:miter lim="800000"/>
            <a:headEnd type="none" w="sm" len="sm"/>
            <a:tailEnd type="oval" w="med" len="med"/>
          </a:ln>
        </p:spPr>
      </p:cxnSp>
      <p:cxnSp>
        <p:nvCxnSpPr>
          <p:cNvPr id="169" name="Google Shape;169;gede84146be_0_74"/>
          <p:cNvCxnSpPr/>
          <p:nvPr/>
        </p:nvCxnSpPr>
        <p:spPr>
          <a:xfrm>
            <a:off x="3871393" y="2019031"/>
            <a:ext cx="934500" cy="0"/>
          </a:xfrm>
          <a:prstGeom prst="straightConnector1">
            <a:avLst/>
          </a:prstGeom>
          <a:noFill/>
          <a:ln w="9525" cap="flat" cmpd="sng">
            <a:solidFill>
              <a:srgbClr val="006837"/>
            </a:solidFill>
            <a:prstDash val="solid"/>
            <a:miter lim="800000"/>
            <a:headEnd type="none" w="sm" len="sm"/>
            <a:tailEnd type="oval" w="med" len="med"/>
          </a:ln>
        </p:spPr>
      </p:cxnSp>
      <p:cxnSp>
        <p:nvCxnSpPr>
          <p:cNvPr id="170" name="Google Shape;170;gede84146be_0_74"/>
          <p:cNvCxnSpPr/>
          <p:nvPr/>
        </p:nvCxnSpPr>
        <p:spPr>
          <a:xfrm>
            <a:off x="3871393" y="3158812"/>
            <a:ext cx="934500" cy="0"/>
          </a:xfrm>
          <a:prstGeom prst="straightConnector1">
            <a:avLst/>
          </a:prstGeom>
          <a:noFill/>
          <a:ln w="9525" cap="flat" cmpd="sng">
            <a:solidFill>
              <a:srgbClr val="29ABE2"/>
            </a:solidFill>
            <a:prstDash val="solid"/>
            <a:miter lim="800000"/>
            <a:headEnd type="none" w="sm" len="sm"/>
            <a:tailEnd type="oval" w="med" len="med"/>
          </a:ln>
        </p:spPr>
      </p:cxnSp>
      <p:cxnSp>
        <p:nvCxnSpPr>
          <p:cNvPr id="171" name="Google Shape;171;gede84146be_0_74"/>
          <p:cNvCxnSpPr/>
          <p:nvPr/>
        </p:nvCxnSpPr>
        <p:spPr>
          <a:xfrm>
            <a:off x="3871393" y="4458944"/>
            <a:ext cx="934500" cy="0"/>
          </a:xfrm>
          <a:prstGeom prst="straightConnector1">
            <a:avLst/>
          </a:prstGeom>
          <a:noFill/>
          <a:ln w="9525" cap="flat" cmpd="sng">
            <a:solidFill>
              <a:srgbClr val="29ABE2"/>
            </a:solidFill>
            <a:prstDash val="solid"/>
            <a:miter lim="800000"/>
            <a:headEnd type="none" w="sm" len="sm"/>
            <a:tailEnd type="oval" w="med" len="med"/>
          </a:ln>
        </p:spPr>
      </p:cxnSp>
      <p:cxnSp>
        <p:nvCxnSpPr>
          <p:cNvPr id="172" name="Google Shape;172;gede84146be_0_74"/>
          <p:cNvCxnSpPr/>
          <p:nvPr/>
        </p:nvCxnSpPr>
        <p:spPr>
          <a:xfrm>
            <a:off x="3871393" y="5470822"/>
            <a:ext cx="934500" cy="0"/>
          </a:xfrm>
          <a:prstGeom prst="straightConnector1">
            <a:avLst/>
          </a:prstGeom>
          <a:noFill/>
          <a:ln w="9525" cap="flat" cmpd="sng">
            <a:solidFill>
              <a:srgbClr val="93278F"/>
            </a:solidFill>
            <a:prstDash val="solid"/>
            <a:miter lim="800000"/>
            <a:headEnd type="none" w="sm" len="sm"/>
            <a:tailEnd type="oval" w="med" len="med"/>
          </a:ln>
        </p:spPr>
      </p:cxnSp>
      <p:sp>
        <p:nvSpPr>
          <p:cNvPr id="173" name="Google Shape;173;gede84146be_0_74"/>
          <p:cNvSpPr txBox="1"/>
          <p:nvPr/>
        </p:nvSpPr>
        <p:spPr>
          <a:xfrm>
            <a:off x="4838593" y="1882997"/>
            <a:ext cx="15594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5F514D"/>
                </a:solidFill>
                <a:latin typeface="Calibri"/>
                <a:ea typeface="Calibri"/>
                <a:cs typeface="Calibri"/>
                <a:sym typeface="Calibri"/>
              </a:rPr>
              <a:t>Middle Class</a:t>
            </a:r>
            <a:endParaRPr/>
          </a:p>
        </p:txBody>
      </p:sp>
      <p:sp>
        <p:nvSpPr>
          <p:cNvPr id="174" name="Google Shape;174;gede84146be_0_74"/>
          <p:cNvSpPr txBox="1"/>
          <p:nvPr/>
        </p:nvSpPr>
        <p:spPr>
          <a:xfrm>
            <a:off x="4838593" y="3038797"/>
            <a:ext cx="15594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5F514D"/>
                </a:solidFill>
                <a:latin typeface="Calibri"/>
                <a:ea typeface="Calibri"/>
                <a:cs typeface="Calibri"/>
                <a:sym typeface="Calibri"/>
              </a:rPr>
              <a:t>Lower Middle Income</a:t>
            </a:r>
            <a:endParaRPr/>
          </a:p>
        </p:txBody>
      </p:sp>
      <p:sp>
        <p:nvSpPr>
          <p:cNvPr id="175" name="Google Shape;175;gede84146be_0_74"/>
          <p:cNvSpPr txBox="1"/>
          <p:nvPr/>
        </p:nvSpPr>
        <p:spPr>
          <a:xfrm>
            <a:off x="4838593" y="4335833"/>
            <a:ext cx="16857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5F514D"/>
                </a:solidFill>
                <a:latin typeface="Calibri"/>
                <a:ea typeface="Calibri"/>
                <a:cs typeface="Calibri"/>
                <a:sym typeface="Calibri"/>
              </a:rPr>
              <a:t>Low Income (but not poor)</a:t>
            </a:r>
            <a:endParaRPr/>
          </a:p>
        </p:txBody>
      </p:sp>
      <p:sp>
        <p:nvSpPr>
          <p:cNvPr id="176" name="Google Shape;176;gede84146be_0_74"/>
          <p:cNvSpPr txBox="1"/>
          <p:nvPr/>
        </p:nvSpPr>
        <p:spPr>
          <a:xfrm>
            <a:off x="4838593" y="5335905"/>
            <a:ext cx="15594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5F514D"/>
                </a:solidFill>
                <a:latin typeface="Calibri"/>
                <a:ea typeface="Calibri"/>
                <a:cs typeface="Calibri"/>
                <a:sym typeface="Calibri"/>
              </a:rPr>
              <a:t>Poor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ede84146be_0_67"/>
          <p:cNvSpPr txBox="1"/>
          <p:nvPr/>
        </p:nvSpPr>
        <p:spPr>
          <a:xfrm>
            <a:off x="350520" y="356995"/>
            <a:ext cx="10561200" cy="4617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300"/>
              </a:spcAft>
              <a:buClr>
                <a:schemeClr val="dk1"/>
              </a:buClr>
              <a:buSzPts val="1100"/>
              <a:buFont typeface="Arial"/>
              <a:buNone/>
            </a:pPr>
            <a:r>
              <a:rPr lang="en-US" sz="2400">
                <a:solidFill>
                  <a:srgbClr val="FF671F"/>
                </a:solidFill>
                <a:latin typeface="Lato"/>
                <a:ea typeface="Lato"/>
                <a:cs typeface="Lato"/>
                <a:sym typeface="Lato"/>
              </a:rPr>
              <a:t>Key Messages and Calls to Action from Workers in the Informal Economy</a:t>
            </a:r>
            <a:endParaRPr sz="1900" i="0" u="none" strike="noStrike" cap="none">
              <a:solidFill>
                <a:srgbClr val="FF671F"/>
              </a:solidFill>
              <a:latin typeface="Lato"/>
              <a:ea typeface="Lato"/>
              <a:cs typeface="Lato"/>
              <a:sym typeface="Lato"/>
            </a:endParaRPr>
          </a:p>
        </p:txBody>
      </p:sp>
      <p:sp>
        <p:nvSpPr>
          <p:cNvPr id="182" name="Google Shape;182;gede84146be_0_67"/>
          <p:cNvSpPr/>
          <p:nvPr/>
        </p:nvSpPr>
        <p:spPr>
          <a:xfrm>
            <a:off x="0" y="0"/>
            <a:ext cx="261300" cy="1175700"/>
          </a:xfrm>
          <a:prstGeom prst="rect">
            <a:avLst/>
          </a:prstGeom>
          <a:solidFill>
            <a:srgbClr val="EFDA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83" name="Google Shape;183;gede84146be_0_67"/>
          <p:cNvCxnSpPr/>
          <p:nvPr/>
        </p:nvCxnSpPr>
        <p:spPr>
          <a:xfrm>
            <a:off x="261257" y="1175657"/>
            <a:ext cx="11930700" cy="0"/>
          </a:xfrm>
          <a:prstGeom prst="straightConnector1">
            <a:avLst/>
          </a:prstGeom>
          <a:noFill/>
          <a:ln w="9525" cap="flat" cmpd="sng">
            <a:solidFill>
              <a:srgbClr val="EFDAB1"/>
            </a:solidFill>
            <a:prstDash val="solid"/>
            <a:miter lim="800000"/>
            <a:headEnd type="none" w="sm" len="sm"/>
            <a:tailEnd type="none" w="sm" len="sm"/>
          </a:ln>
        </p:spPr>
      </p:cxnSp>
      <p:sp>
        <p:nvSpPr>
          <p:cNvPr id="184" name="Google Shape;184;gede84146be_0_67"/>
          <p:cNvSpPr txBox="1"/>
          <p:nvPr/>
        </p:nvSpPr>
        <p:spPr>
          <a:xfrm>
            <a:off x="768250" y="1716850"/>
            <a:ext cx="4495500" cy="43698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chemeClr val="dk1"/>
              </a:buClr>
              <a:buSzPts val="1400"/>
              <a:buFont typeface="Lato"/>
              <a:buAutoNum type="arabicPeriod"/>
            </a:pPr>
            <a:r>
              <a:rPr lang="en-US">
                <a:solidFill>
                  <a:schemeClr val="dk1"/>
                </a:solidFill>
                <a:latin typeface="Lato"/>
                <a:ea typeface="Lato"/>
                <a:cs typeface="Lato"/>
                <a:sym typeface="Lato"/>
              </a:rPr>
              <a:t>Invest in policies to connect workers to social protection and health and child care. </a:t>
            </a:r>
            <a:r>
              <a:rPr lang="en-US" b="1">
                <a:solidFill>
                  <a:schemeClr val="dk1"/>
                </a:solidFill>
                <a:latin typeface="Lato"/>
                <a:ea typeface="Lato"/>
                <a:cs typeface="Lato"/>
                <a:sym typeface="Lato"/>
              </a:rPr>
              <a:t>These investments are integral to economic recovery.</a:t>
            </a:r>
            <a:endParaRPr b="1">
              <a:solidFill>
                <a:schemeClr val="dk1"/>
              </a:solidFill>
              <a:latin typeface="Lato"/>
              <a:ea typeface="Lato"/>
              <a:cs typeface="Lato"/>
              <a:sym typeface="Lato"/>
            </a:endParaRPr>
          </a:p>
          <a:p>
            <a:pPr marL="914400" lvl="0" indent="0" algn="l" rtl="0">
              <a:spcBef>
                <a:spcPts val="0"/>
              </a:spcBef>
              <a:spcAft>
                <a:spcPts val="0"/>
              </a:spcAft>
              <a:buNone/>
            </a:pPr>
            <a:endParaRPr sz="1700">
              <a:latin typeface="Lato"/>
              <a:ea typeface="Lato"/>
              <a:cs typeface="Lato"/>
              <a:sym typeface="Lato"/>
            </a:endParaRPr>
          </a:p>
          <a:p>
            <a:pPr marL="457200" lvl="0" indent="-317500" algn="l" rtl="0">
              <a:spcBef>
                <a:spcPts val="0"/>
              </a:spcBef>
              <a:spcAft>
                <a:spcPts val="0"/>
              </a:spcAft>
              <a:buClr>
                <a:schemeClr val="dk1"/>
              </a:buClr>
              <a:buSzPts val="1400"/>
              <a:buFont typeface="Lato"/>
              <a:buAutoNum type="arabicPeriod"/>
            </a:pPr>
            <a:r>
              <a:rPr lang="en-US">
                <a:solidFill>
                  <a:schemeClr val="dk1"/>
                </a:solidFill>
                <a:latin typeface="Lato"/>
                <a:ea typeface="Lato"/>
                <a:cs typeface="Lato"/>
                <a:sym typeface="Lato"/>
              </a:rPr>
              <a:t>Universal social protection is the goal. It should include a </a:t>
            </a:r>
            <a:r>
              <a:rPr lang="en-US" b="1">
                <a:solidFill>
                  <a:schemeClr val="dk1"/>
                </a:solidFill>
                <a:latin typeface="Lato"/>
                <a:ea typeface="Lato"/>
                <a:cs typeface="Lato"/>
                <a:sym typeface="Lato"/>
              </a:rPr>
              <a:t>mix of social assistance, inclusive social insurance, and public services</a:t>
            </a:r>
            <a:r>
              <a:rPr lang="en-US">
                <a:solidFill>
                  <a:schemeClr val="dk1"/>
                </a:solidFill>
                <a:latin typeface="Lato"/>
                <a:ea typeface="Lato"/>
                <a:cs typeface="Lato"/>
                <a:sym typeface="Lato"/>
              </a:rPr>
              <a:t>.</a:t>
            </a:r>
            <a:endParaRPr>
              <a:solidFill>
                <a:schemeClr val="dk1"/>
              </a:solidFill>
              <a:latin typeface="Lato"/>
              <a:ea typeface="Lato"/>
              <a:cs typeface="Lato"/>
              <a:sym typeface="Lato"/>
            </a:endParaRPr>
          </a:p>
          <a:p>
            <a:pPr marL="914400" lvl="0" indent="0" algn="l" rtl="0">
              <a:spcBef>
                <a:spcPts val="0"/>
              </a:spcBef>
              <a:spcAft>
                <a:spcPts val="0"/>
              </a:spcAft>
              <a:buNone/>
            </a:pPr>
            <a:endParaRPr sz="1700">
              <a:latin typeface="Lato"/>
              <a:ea typeface="Lato"/>
              <a:cs typeface="Lato"/>
              <a:sym typeface="Lato"/>
            </a:endParaRPr>
          </a:p>
          <a:p>
            <a:pPr marL="457200" lvl="0" indent="-317500" algn="l" rtl="0">
              <a:lnSpc>
                <a:spcPct val="115000"/>
              </a:lnSpc>
              <a:spcBef>
                <a:spcPts val="0"/>
              </a:spcBef>
              <a:spcAft>
                <a:spcPts val="0"/>
              </a:spcAft>
              <a:buClr>
                <a:schemeClr val="dk1"/>
              </a:buClr>
              <a:buSzPts val="1400"/>
              <a:buFont typeface="Lato"/>
              <a:buAutoNum type="arabicPeriod"/>
            </a:pPr>
            <a:r>
              <a:rPr lang="en-US" b="1">
                <a:solidFill>
                  <a:schemeClr val="dk1"/>
                </a:solidFill>
                <a:latin typeface="Lato"/>
                <a:ea typeface="Lato"/>
                <a:cs typeface="Lato"/>
                <a:sym typeface="Lato"/>
              </a:rPr>
              <a:t>Women informal workers need targeted policies </a:t>
            </a:r>
            <a:r>
              <a:rPr lang="en-US">
                <a:solidFill>
                  <a:schemeClr val="dk1"/>
                </a:solidFill>
                <a:latin typeface="Lato"/>
                <a:ea typeface="Lato"/>
                <a:cs typeface="Lato"/>
                <a:sym typeface="Lato"/>
              </a:rPr>
              <a:t>and services to address their unpaid care work and support them to keep earning.</a:t>
            </a:r>
            <a:endParaRPr>
              <a:solidFill>
                <a:schemeClr val="dk1"/>
              </a:solidFill>
              <a:latin typeface="Lato"/>
              <a:ea typeface="Lato"/>
              <a:cs typeface="Lato"/>
              <a:sym typeface="Lato"/>
            </a:endParaRPr>
          </a:p>
          <a:p>
            <a:pPr marL="914400" lvl="0" indent="0" algn="l" rtl="0">
              <a:spcBef>
                <a:spcPts val="0"/>
              </a:spcBef>
              <a:spcAft>
                <a:spcPts val="0"/>
              </a:spcAft>
              <a:buNone/>
            </a:pPr>
            <a:endParaRPr sz="1700">
              <a:latin typeface="Lato"/>
              <a:ea typeface="Lato"/>
              <a:cs typeface="Lato"/>
              <a:sym typeface="Lato"/>
            </a:endParaRPr>
          </a:p>
          <a:p>
            <a:pPr marL="457200" lvl="0" indent="-317500" algn="l" rtl="0">
              <a:lnSpc>
                <a:spcPct val="115000"/>
              </a:lnSpc>
              <a:spcBef>
                <a:spcPts val="0"/>
              </a:spcBef>
              <a:spcAft>
                <a:spcPts val="0"/>
              </a:spcAft>
              <a:buClr>
                <a:schemeClr val="dk1"/>
              </a:buClr>
              <a:buSzPts val="1400"/>
              <a:buFont typeface="Lato"/>
              <a:buAutoNum type="arabicPeriod"/>
            </a:pPr>
            <a:r>
              <a:rPr lang="en-US" b="1">
                <a:solidFill>
                  <a:schemeClr val="dk1"/>
                </a:solidFill>
                <a:latin typeface="Lato"/>
                <a:ea typeface="Lato"/>
                <a:cs typeface="Lato"/>
                <a:sym typeface="Lato"/>
              </a:rPr>
              <a:t>Recognize the critical role informal worker organizations </a:t>
            </a:r>
            <a:r>
              <a:rPr lang="en-US">
                <a:solidFill>
                  <a:schemeClr val="dk1"/>
                </a:solidFill>
                <a:latin typeface="Lato"/>
                <a:ea typeface="Lato"/>
                <a:cs typeface="Lato"/>
                <a:sym typeface="Lato"/>
              </a:rPr>
              <a:t>have played in the COVID-19 relief effort and must play in recovery.</a:t>
            </a:r>
            <a:endParaRPr>
              <a:solidFill>
                <a:schemeClr val="dk1"/>
              </a:solidFill>
              <a:latin typeface="Lato"/>
              <a:ea typeface="Lato"/>
              <a:cs typeface="Lato"/>
              <a:sym typeface="Lato"/>
            </a:endParaRPr>
          </a:p>
          <a:p>
            <a:pPr marL="914400" lvl="0" indent="0" algn="l" rtl="0">
              <a:spcBef>
                <a:spcPts val="0"/>
              </a:spcBef>
              <a:spcAft>
                <a:spcPts val="0"/>
              </a:spcAft>
              <a:buNone/>
            </a:pPr>
            <a:endParaRPr sz="1700">
              <a:latin typeface="Lato"/>
              <a:ea typeface="Lato"/>
              <a:cs typeface="Lato"/>
              <a:sym typeface="Lato"/>
            </a:endParaRPr>
          </a:p>
          <a:p>
            <a:pPr marL="0" lvl="0" indent="0" algn="l" rtl="0">
              <a:lnSpc>
                <a:spcPct val="115000"/>
              </a:lnSpc>
              <a:spcBef>
                <a:spcPts val="0"/>
              </a:spcBef>
              <a:spcAft>
                <a:spcPts val="0"/>
              </a:spcAft>
              <a:buNone/>
            </a:pPr>
            <a:endParaRPr sz="1700">
              <a:latin typeface="Lato"/>
              <a:ea typeface="Lato"/>
              <a:cs typeface="Lato"/>
              <a:sym typeface="Lato"/>
            </a:endParaRPr>
          </a:p>
        </p:txBody>
      </p:sp>
      <p:sp>
        <p:nvSpPr>
          <p:cNvPr id="185" name="Google Shape;185;gede84146be_0_67"/>
          <p:cNvSpPr txBox="1"/>
          <p:nvPr/>
        </p:nvSpPr>
        <p:spPr>
          <a:xfrm>
            <a:off x="6122200" y="1532600"/>
            <a:ext cx="4789500" cy="4131300"/>
          </a:xfrm>
          <a:prstGeom prst="rect">
            <a:avLst/>
          </a:prstGeom>
          <a:noFill/>
          <a:ln>
            <a:noFill/>
          </a:ln>
        </p:spPr>
        <p:txBody>
          <a:bodyPr spcFirstLastPara="1" wrap="square" lIns="91425" tIns="91425" rIns="91425" bIns="91425" anchor="t" anchorCtr="0">
            <a:spAutoFit/>
          </a:bodyPr>
          <a:lstStyle/>
          <a:p>
            <a:pPr marL="914400" lvl="0" indent="0" algn="l" rtl="0">
              <a:spcBef>
                <a:spcPts val="0"/>
              </a:spcBef>
              <a:spcAft>
                <a:spcPts val="0"/>
              </a:spcAft>
              <a:buNone/>
            </a:pPr>
            <a:endParaRPr sz="1700" b="1">
              <a:latin typeface="Lato"/>
              <a:ea typeface="Lato"/>
              <a:cs typeface="Lato"/>
              <a:sym typeface="Lato"/>
            </a:endParaRPr>
          </a:p>
          <a:p>
            <a:pPr marL="514350" lvl="0" indent="-400050" algn="l" rtl="0">
              <a:lnSpc>
                <a:spcPct val="115000"/>
              </a:lnSpc>
              <a:spcBef>
                <a:spcPts val="0"/>
              </a:spcBef>
              <a:spcAft>
                <a:spcPts val="0"/>
              </a:spcAft>
              <a:buNone/>
            </a:pPr>
            <a:r>
              <a:rPr lang="en-US" b="1">
                <a:solidFill>
                  <a:schemeClr val="dk1"/>
                </a:solidFill>
                <a:latin typeface="Lato"/>
                <a:ea typeface="Lato"/>
                <a:cs typeface="Lato"/>
                <a:sym typeface="Lato"/>
              </a:rPr>
              <a:t>5.         </a:t>
            </a:r>
            <a:r>
              <a:rPr lang="en-US">
                <a:solidFill>
                  <a:schemeClr val="dk1"/>
                </a:solidFill>
                <a:latin typeface="Lato"/>
                <a:ea typeface="Lato"/>
                <a:cs typeface="Lato"/>
                <a:sym typeface="Lato"/>
              </a:rPr>
              <a:t>Governments must ensure those without access to digital technology </a:t>
            </a:r>
            <a:r>
              <a:rPr lang="en-US" b="1">
                <a:solidFill>
                  <a:schemeClr val="dk1"/>
                </a:solidFill>
                <a:latin typeface="Lato"/>
                <a:ea typeface="Lato"/>
                <a:cs typeface="Lato"/>
                <a:sym typeface="Lato"/>
              </a:rPr>
              <a:t>do not get further excluded from social protection programmes</a:t>
            </a:r>
            <a:r>
              <a:rPr lang="en-US">
                <a:solidFill>
                  <a:schemeClr val="dk1"/>
                </a:solidFill>
                <a:latin typeface="Lato"/>
                <a:ea typeface="Lato"/>
                <a:cs typeface="Lato"/>
                <a:sym typeface="Lato"/>
              </a:rPr>
              <a:t> as the digital welfare state expands.</a:t>
            </a:r>
            <a:endParaRPr>
              <a:solidFill>
                <a:schemeClr val="dk1"/>
              </a:solidFill>
              <a:latin typeface="Lato"/>
              <a:ea typeface="Lato"/>
              <a:cs typeface="Lato"/>
              <a:sym typeface="Lato"/>
            </a:endParaRPr>
          </a:p>
          <a:p>
            <a:pPr marL="514350" lvl="0" indent="-400050" algn="l" rtl="0">
              <a:lnSpc>
                <a:spcPct val="115000"/>
              </a:lnSpc>
              <a:spcBef>
                <a:spcPts val="0"/>
              </a:spcBef>
              <a:spcAft>
                <a:spcPts val="0"/>
              </a:spcAft>
              <a:buNone/>
            </a:pPr>
            <a:endParaRPr>
              <a:solidFill>
                <a:schemeClr val="dk1"/>
              </a:solidFill>
              <a:latin typeface="Lato"/>
              <a:ea typeface="Lato"/>
              <a:cs typeface="Lato"/>
              <a:sym typeface="Lato"/>
            </a:endParaRPr>
          </a:p>
          <a:p>
            <a:pPr marL="514350" lvl="0" indent="-400050" algn="l" rtl="0">
              <a:lnSpc>
                <a:spcPct val="115000"/>
              </a:lnSpc>
              <a:spcBef>
                <a:spcPts val="0"/>
              </a:spcBef>
              <a:spcAft>
                <a:spcPts val="0"/>
              </a:spcAft>
              <a:buNone/>
            </a:pPr>
            <a:r>
              <a:rPr lang="en-US">
                <a:solidFill>
                  <a:schemeClr val="dk1"/>
                </a:solidFill>
                <a:latin typeface="Lato"/>
                <a:ea typeface="Lato"/>
                <a:cs typeface="Lato"/>
                <a:sym typeface="Lato"/>
              </a:rPr>
              <a:t>6.         Governments must ensure that </a:t>
            </a:r>
            <a:r>
              <a:rPr lang="en-US" b="1">
                <a:solidFill>
                  <a:schemeClr val="dk1"/>
                </a:solidFill>
                <a:latin typeface="Lato"/>
                <a:ea typeface="Lato"/>
                <a:cs typeface="Lato"/>
                <a:sym typeface="Lato"/>
              </a:rPr>
              <a:t>social protection policies and labour protections work together</a:t>
            </a:r>
            <a:r>
              <a:rPr lang="en-US">
                <a:solidFill>
                  <a:schemeClr val="dk1"/>
                </a:solidFill>
                <a:latin typeface="Lato"/>
                <a:ea typeface="Lato"/>
                <a:cs typeface="Lato"/>
                <a:sym typeface="Lato"/>
              </a:rPr>
              <a:t> to protect workers from poverty.</a:t>
            </a:r>
            <a:endParaRPr>
              <a:solidFill>
                <a:schemeClr val="dk1"/>
              </a:solidFill>
              <a:latin typeface="Lato"/>
              <a:ea typeface="Lato"/>
              <a:cs typeface="Lato"/>
              <a:sym typeface="Lato"/>
            </a:endParaRPr>
          </a:p>
          <a:p>
            <a:pPr marL="514350" lvl="0" indent="-400050" algn="l" rtl="0">
              <a:lnSpc>
                <a:spcPct val="115000"/>
              </a:lnSpc>
              <a:spcBef>
                <a:spcPts val="0"/>
              </a:spcBef>
              <a:spcAft>
                <a:spcPts val="0"/>
              </a:spcAft>
              <a:buNone/>
            </a:pPr>
            <a:endParaRPr>
              <a:solidFill>
                <a:schemeClr val="dk1"/>
              </a:solidFill>
              <a:latin typeface="Lato"/>
              <a:ea typeface="Lato"/>
              <a:cs typeface="Lato"/>
              <a:sym typeface="Lato"/>
            </a:endParaRPr>
          </a:p>
          <a:p>
            <a:pPr marL="514350" lvl="0" indent="-400050" algn="l" rtl="0">
              <a:lnSpc>
                <a:spcPct val="115000"/>
              </a:lnSpc>
              <a:spcBef>
                <a:spcPts val="0"/>
              </a:spcBef>
              <a:spcAft>
                <a:spcPts val="0"/>
              </a:spcAft>
              <a:buNone/>
            </a:pPr>
            <a:r>
              <a:rPr lang="en-US">
                <a:solidFill>
                  <a:schemeClr val="dk1"/>
                </a:solidFill>
                <a:latin typeface="Lato"/>
                <a:ea typeface="Lato"/>
                <a:cs typeface="Lato"/>
                <a:sym typeface="Lato"/>
              </a:rPr>
              <a:t>7.         Financing for social insurance should be p</a:t>
            </a:r>
            <a:r>
              <a:rPr lang="en-US" b="1">
                <a:solidFill>
                  <a:schemeClr val="dk1"/>
                </a:solidFill>
                <a:latin typeface="Lato"/>
                <a:ea typeface="Lato"/>
                <a:cs typeface="Lato"/>
                <a:sym typeface="Lato"/>
              </a:rPr>
              <a:t>rogressive, sustainable and based on the principles of social solidarity</a:t>
            </a:r>
            <a:r>
              <a:rPr lang="en-US">
                <a:solidFill>
                  <a:schemeClr val="dk1"/>
                </a:solidFill>
                <a:latin typeface="Lato"/>
                <a:ea typeface="Lato"/>
                <a:cs typeface="Lato"/>
                <a:sym typeface="Lato"/>
              </a:rPr>
              <a:t>. This means more powerful economic actors who profit from the work of informal workers must contribute to the financing of social insurance measures.</a:t>
            </a:r>
            <a:endParaRPr sz="170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ede84146be_0_195"/>
          <p:cNvSpPr txBox="1"/>
          <p:nvPr/>
        </p:nvSpPr>
        <p:spPr>
          <a:xfrm>
            <a:off x="350520" y="356995"/>
            <a:ext cx="10561200" cy="4617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300"/>
              </a:spcAft>
              <a:buClr>
                <a:schemeClr val="dk1"/>
              </a:buClr>
              <a:buSzPts val="1100"/>
              <a:buFont typeface="Arial"/>
              <a:buNone/>
            </a:pPr>
            <a:r>
              <a:rPr lang="en-US" sz="2400">
                <a:solidFill>
                  <a:srgbClr val="FF671F"/>
                </a:solidFill>
                <a:latin typeface="Lato"/>
                <a:ea typeface="Lato"/>
                <a:cs typeface="Lato"/>
                <a:sym typeface="Lato"/>
              </a:rPr>
              <a:t>Specific to Older Informal Workers</a:t>
            </a:r>
            <a:endParaRPr sz="1900" i="0" u="none" strike="noStrike" cap="none">
              <a:solidFill>
                <a:srgbClr val="FF671F"/>
              </a:solidFill>
              <a:latin typeface="Lato"/>
              <a:ea typeface="Lato"/>
              <a:cs typeface="Lato"/>
              <a:sym typeface="Lato"/>
            </a:endParaRPr>
          </a:p>
        </p:txBody>
      </p:sp>
      <p:sp>
        <p:nvSpPr>
          <p:cNvPr id="191" name="Google Shape;191;gede84146be_0_195"/>
          <p:cNvSpPr/>
          <p:nvPr/>
        </p:nvSpPr>
        <p:spPr>
          <a:xfrm>
            <a:off x="0" y="0"/>
            <a:ext cx="261300" cy="1175700"/>
          </a:xfrm>
          <a:prstGeom prst="rect">
            <a:avLst/>
          </a:prstGeom>
          <a:solidFill>
            <a:srgbClr val="EFDA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92" name="Google Shape;192;gede84146be_0_195"/>
          <p:cNvCxnSpPr/>
          <p:nvPr/>
        </p:nvCxnSpPr>
        <p:spPr>
          <a:xfrm>
            <a:off x="261257" y="1175657"/>
            <a:ext cx="11930700" cy="0"/>
          </a:xfrm>
          <a:prstGeom prst="straightConnector1">
            <a:avLst/>
          </a:prstGeom>
          <a:noFill/>
          <a:ln w="9525" cap="flat" cmpd="sng">
            <a:solidFill>
              <a:srgbClr val="EFDAB1"/>
            </a:solidFill>
            <a:prstDash val="solid"/>
            <a:miter lim="800000"/>
            <a:headEnd type="none" w="sm" len="sm"/>
            <a:tailEnd type="none" w="sm" len="sm"/>
          </a:ln>
        </p:spPr>
      </p:cxnSp>
      <p:sp>
        <p:nvSpPr>
          <p:cNvPr id="193" name="Google Shape;193;gede84146be_0_195"/>
          <p:cNvSpPr txBox="1"/>
          <p:nvPr/>
        </p:nvSpPr>
        <p:spPr>
          <a:xfrm>
            <a:off x="1155025" y="2184900"/>
            <a:ext cx="9155700" cy="2488200"/>
          </a:xfrm>
          <a:prstGeom prst="rect">
            <a:avLst/>
          </a:prstGeom>
          <a:noFill/>
          <a:ln>
            <a:noFill/>
          </a:ln>
        </p:spPr>
        <p:txBody>
          <a:bodyPr spcFirstLastPara="1" wrap="square" lIns="91425" tIns="91425" rIns="91425" bIns="91425" anchor="t" anchorCtr="0">
            <a:spAutoFit/>
          </a:bodyPr>
          <a:lstStyle/>
          <a:p>
            <a:pPr marL="457200" lvl="0" indent="-374650" algn="l" rtl="0">
              <a:lnSpc>
                <a:spcPct val="115000"/>
              </a:lnSpc>
              <a:spcBef>
                <a:spcPts val="0"/>
              </a:spcBef>
              <a:spcAft>
                <a:spcPts val="0"/>
              </a:spcAft>
              <a:buClr>
                <a:schemeClr val="dk1"/>
              </a:buClr>
              <a:buSzPts val="2300"/>
              <a:buFont typeface="Lato"/>
              <a:buAutoNum type="arabicPeriod"/>
            </a:pPr>
            <a:r>
              <a:rPr lang="en-US" sz="2200">
                <a:solidFill>
                  <a:schemeClr val="dk1"/>
                </a:solidFill>
                <a:latin typeface="Lato"/>
                <a:ea typeface="Lato"/>
                <a:cs typeface="Lato"/>
                <a:sym typeface="Lato"/>
              </a:rPr>
              <a:t>Guarantee income security for all older people by</a:t>
            </a:r>
            <a:r>
              <a:rPr lang="en-US" sz="2200" b="1">
                <a:solidFill>
                  <a:schemeClr val="dk1"/>
                </a:solidFill>
                <a:latin typeface="Lato"/>
                <a:ea typeface="Lato"/>
                <a:cs typeface="Lato"/>
                <a:sym typeface="Lato"/>
              </a:rPr>
              <a:t> implementing universal, non-contributory social pensions.</a:t>
            </a:r>
            <a:endParaRPr sz="2200" b="1">
              <a:solidFill>
                <a:schemeClr val="dk1"/>
              </a:solidFill>
              <a:latin typeface="Lato"/>
              <a:ea typeface="Lato"/>
              <a:cs typeface="Lato"/>
              <a:sym typeface="Lato"/>
            </a:endParaRPr>
          </a:p>
          <a:p>
            <a:pPr marL="457200" lvl="0" indent="0" algn="l" rtl="0">
              <a:lnSpc>
                <a:spcPct val="115000"/>
              </a:lnSpc>
              <a:spcBef>
                <a:spcPts val="0"/>
              </a:spcBef>
              <a:spcAft>
                <a:spcPts val="0"/>
              </a:spcAft>
              <a:buNone/>
            </a:pPr>
            <a:endParaRPr sz="2200">
              <a:solidFill>
                <a:schemeClr val="dk1"/>
              </a:solidFill>
              <a:latin typeface="Lato"/>
              <a:ea typeface="Lato"/>
              <a:cs typeface="Lato"/>
              <a:sym typeface="Lato"/>
            </a:endParaRPr>
          </a:p>
          <a:p>
            <a:pPr marL="457200" lvl="0" indent="-368300" algn="l" rtl="0">
              <a:lnSpc>
                <a:spcPct val="115000"/>
              </a:lnSpc>
              <a:spcBef>
                <a:spcPts val="0"/>
              </a:spcBef>
              <a:spcAft>
                <a:spcPts val="0"/>
              </a:spcAft>
              <a:buClr>
                <a:schemeClr val="dk1"/>
              </a:buClr>
              <a:buSzPts val="2200"/>
              <a:buFont typeface="Lato"/>
              <a:buAutoNum type="arabicPeriod"/>
            </a:pPr>
            <a:r>
              <a:rPr lang="en-US" sz="2200">
                <a:solidFill>
                  <a:schemeClr val="dk1"/>
                </a:solidFill>
                <a:latin typeface="Lato"/>
                <a:ea typeface="Lato"/>
                <a:cs typeface="Lato"/>
                <a:sym typeface="Lato"/>
              </a:rPr>
              <a:t>Tackle decent work deficit in older age by </a:t>
            </a:r>
            <a:r>
              <a:rPr lang="en-US" sz="2200" b="1">
                <a:solidFill>
                  <a:schemeClr val="dk1"/>
                </a:solidFill>
                <a:latin typeface="Lato"/>
                <a:ea typeface="Lato"/>
                <a:cs typeface="Lato"/>
                <a:sym typeface="Lato"/>
              </a:rPr>
              <a:t>ensuring that labour market policies include older workers and combat age discrimination in the world of work.</a:t>
            </a:r>
            <a:endParaRPr sz="2200" b="1">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Tema de Office">
  <a:themeElements>
    <a:clrScheme name="Personalizado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1916</Words>
  <Application>Microsoft Office PowerPoint</Application>
  <PresentationFormat>Panorámica</PresentationFormat>
  <Paragraphs>122</Paragraphs>
  <Slides>10</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Lato</vt:lpstr>
      <vt:lpstr>Roboto</vt:lpstr>
      <vt:lpstr>Lato Black</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Roberto Hernandez</dc:creator>
  <cp:lastModifiedBy>ana</cp:lastModifiedBy>
  <cp:revision>1</cp:revision>
  <dcterms:created xsi:type="dcterms:W3CDTF">2021-09-02T13:29:29Z</dcterms:created>
  <dcterms:modified xsi:type="dcterms:W3CDTF">2021-10-03T19:27:50Z</dcterms:modified>
</cp:coreProperties>
</file>