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37B6AE-FBD4-C915-CBD4-B6379575AC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7E60198-174F-1993-A90E-10B2B2C388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E807FA9-E375-4E80-804E-A07C7BD98EC9}" type="datetimeFigureOut">
              <a:rPr lang="en-GB" smtClean="0"/>
              <a:t>07/02/2023</a:t>
            </a:fld>
            <a:endParaRPr lang="en-GB"/>
          </a:p>
        </p:txBody>
      </p:sp>
      <p:sp>
        <p:nvSpPr>
          <p:cNvPr id="4" name="Footer Placeholder 3">
            <a:extLst>
              <a:ext uri="{FF2B5EF4-FFF2-40B4-BE49-F238E27FC236}">
                <a16:creationId xmlns:a16="http://schemas.microsoft.com/office/drawing/2014/main" id="{E9AEA7E8-CB8D-5296-6077-20931C37BD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14B3A52-9D31-1B6C-2FD4-877EC81203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ECA6F7A-40D0-4D07-90DD-EF5D60741E69}" type="slidenum">
              <a:rPr lang="en-GB" smtClean="0"/>
              <a:t>‹Nº›</a:t>
            </a:fld>
            <a:endParaRPr lang="en-GB"/>
          </a:p>
        </p:txBody>
      </p:sp>
    </p:spTree>
    <p:extLst>
      <p:ext uri="{BB962C8B-B14F-4D97-AF65-F5344CB8AC3E}">
        <p14:creationId xmlns:p14="http://schemas.microsoft.com/office/powerpoint/2010/main" val="760231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177618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77338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0F27AA-5F33-49E9-9FAF-B8D6C3A21921}" type="slidenum">
              <a:rPr lang="en-US" smtClean="0"/>
              <a:t>‹Nº›</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5079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2744911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0F27AA-5F33-49E9-9FAF-B8D6C3A21921}" type="slidenum">
              <a:rPr lang="en-US" smtClean="0"/>
              <a:t>‹Nº›</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9123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2078465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1983412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65771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316463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A106FC-41F5-4642-97D3-087D4915D797}"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393265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2254658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A106FC-41F5-4642-97D3-087D4915D797}" type="datetimeFigureOut">
              <a:rPr lang="en-US" smtClean="0"/>
              <a:t>2/7/2023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1614356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A106FC-41F5-4642-97D3-087D4915D797}"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89660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106FC-41F5-4642-97D3-087D4915D797}" type="datetimeFigureOut">
              <a:rPr lang="en-US" smtClean="0"/>
              <a:t>2/7/2023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228705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86625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A106FC-41F5-4642-97D3-087D4915D797}"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20F27AA-5F33-49E9-9FAF-B8D6C3A21921}" type="slidenum">
              <a:rPr lang="en-US" smtClean="0"/>
              <a:t>‹Nº›</a:t>
            </a:fld>
            <a:endParaRPr lang="en-US"/>
          </a:p>
        </p:txBody>
      </p:sp>
    </p:spTree>
    <p:extLst>
      <p:ext uri="{BB962C8B-B14F-4D97-AF65-F5344CB8AC3E}">
        <p14:creationId xmlns:p14="http://schemas.microsoft.com/office/powerpoint/2010/main" val="249216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CA106FC-41F5-4642-97D3-087D4915D797}" type="datetimeFigureOut">
              <a:rPr lang="en-US" smtClean="0"/>
              <a:t>2/7/2023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20F27AA-5F33-49E9-9FAF-B8D6C3A21921}" type="slidenum">
              <a:rPr lang="en-US" smtClean="0"/>
              <a:t>‹Nº›</a:t>
            </a:fld>
            <a:endParaRPr lang="en-US"/>
          </a:p>
        </p:txBody>
      </p:sp>
    </p:spTree>
    <p:extLst>
      <p:ext uri="{BB962C8B-B14F-4D97-AF65-F5344CB8AC3E}">
        <p14:creationId xmlns:p14="http://schemas.microsoft.com/office/powerpoint/2010/main" val="3862693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tehouse.gov.ng/policy/economy/national-social-investment-programme/#:~:text=The%20Federal%20Government%20of%20Nigeria,including%20children%2C%20youth%20and%20wom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lacbillstrack.org/upload/HB917.pdf" TargetMode="External"/><Relationship Id="rId2" Type="http://schemas.openxmlformats.org/officeDocument/2006/relationships/hyperlink" Target="https://guardian.ng/news/buhari-writes-senate-seeks-legal-framework-for-social-investment-programm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guardian.ng/news/dont-vote-candidates-with-no-social-safety-net-programs-csos-tell-nigerians/" TargetMode="External"/><Relationship Id="rId2" Type="http://schemas.openxmlformats.org/officeDocument/2006/relationships/hyperlink" Target="https://www.vanguardngr.com/2022/12/coalition-of-csos-to-govt-increase-investment-in-social-protection/"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bonewssng.com/nspf-launches-social-protection-electoral-advocacy-campaign-to-address-multidimensional-poverty/" TargetMode="External"/><Relationship Id="rId4" Type="http://schemas.openxmlformats.org/officeDocument/2006/relationships/hyperlink" Target="https://radionigeria.gov.ng/2022/12/07/group-launches-campaign-to-end-extreme-poverty-in-nigeri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35414-0F58-12C6-F176-FAB969FDBA3D}"/>
              </a:ext>
            </a:extLst>
          </p:cNvPr>
          <p:cNvSpPr>
            <a:spLocks noGrp="1"/>
          </p:cNvSpPr>
          <p:nvPr>
            <p:ph type="title"/>
          </p:nvPr>
        </p:nvSpPr>
        <p:spPr>
          <a:xfrm>
            <a:off x="2313006" y="2275628"/>
            <a:ext cx="8911687" cy="1280890"/>
          </a:xfrm>
        </p:spPr>
        <p:txBody>
          <a:bodyPr>
            <a:noAutofit/>
          </a:bodyPr>
          <a:lstStyle/>
          <a:p>
            <a:r>
              <a:rPr lang="en-US" sz="4000" b="0" i="0" dirty="0">
                <a:solidFill>
                  <a:srgbClr val="1F1F1F"/>
                </a:solidFill>
                <a:effectLst/>
                <a:latin typeface="Arial Black" panose="020B0A04020102020204" pitchFamily="34" charset="0"/>
              </a:rPr>
              <a:t>On the Road to 2025: A New Social Contract with Universal Social Protection and Full Employment and Decent Work for all</a:t>
            </a:r>
            <a:r>
              <a:rPr lang="en-NG" sz="4000" b="0" i="0" dirty="0">
                <a:solidFill>
                  <a:srgbClr val="1F1F1F"/>
                </a:solidFill>
                <a:effectLst/>
                <a:latin typeface="Arial Black" panose="020B0A04020102020204" pitchFamily="34" charset="0"/>
              </a:rPr>
              <a:t>.</a:t>
            </a:r>
            <a:endParaRPr lang="en-GB" sz="4000" dirty="0">
              <a:latin typeface="Arial Black" panose="020B0A04020102020204" pitchFamily="34" charset="0"/>
            </a:endParaRPr>
          </a:p>
        </p:txBody>
      </p:sp>
      <p:pic>
        <p:nvPicPr>
          <p:cNvPr id="6" name="Picture 5" descr="A picture containing text&#10;&#10;Description automatically generated">
            <a:extLst>
              <a:ext uri="{FF2B5EF4-FFF2-40B4-BE49-F238E27FC236}">
                <a16:creationId xmlns:a16="http://schemas.microsoft.com/office/drawing/2014/main" id="{C6153B57-5E22-ED81-36DA-39BB7F9765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2138" y="364235"/>
            <a:ext cx="3559603" cy="1137994"/>
          </a:xfrm>
          <a:prstGeom prst="rect">
            <a:avLst/>
          </a:prstGeom>
        </p:spPr>
      </p:pic>
    </p:spTree>
    <p:extLst>
      <p:ext uri="{BB962C8B-B14F-4D97-AF65-F5344CB8AC3E}">
        <p14:creationId xmlns:p14="http://schemas.microsoft.com/office/powerpoint/2010/main" val="775131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A6301-10B2-73E9-2EF9-8E3A40F5E51A}"/>
              </a:ext>
            </a:extLst>
          </p:cNvPr>
          <p:cNvSpPr>
            <a:spLocks noGrp="1"/>
          </p:cNvSpPr>
          <p:nvPr>
            <p:ph type="ctrTitle"/>
          </p:nvPr>
        </p:nvSpPr>
        <p:spPr>
          <a:xfrm>
            <a:off x="1638300" y="1380223"/>
            <a:ext cx="8915399" cy="1126283"/>
          </a:xfrm>
        </p:spPr>
        <p:txBody>
          <a:bodyPr>
            <a:normAutofit/>
          </a:bodyPr>
          <a:lstStyle/>
          <a:p>
            <a:pPr algn="ctr"/>
            <a:r>
              <a:rPr lang="en-US" sz="6000" b="1"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GCAP Global</a:t>
            </a:r>
            <a:endParaRPr lang="en-US" sz="6000" dirty="0">
              <a:solidFill>
                <a:schemeClr val="tx1"/>
              </a:solidFill>
            </a:endParaRPr>
          </a:p>
        </p:txBody>
      </p:sp>
      <p:sp>
        <p:nvSpPr>
          <p:cNvPr id="3" name="Subtitle 2">
            <a:extLst>
              <a:ext uri="{FF2B5EF4-FFF2-40B4-BE49-F238E27FC236}">
                <a16:creationId xmlns:a16="http://schemas.microsoft.com/office/drawing/2014/main" id="{635E1CA2-3C2A-A366-8623-6E73B30B2AE6}"/>
              </a:ext>
            </a:extLst>
          </p:cNvPr>
          <p:cNvSpPr>
            <a:spLocks noGrp="1"/>
          </p:cNvSpPr>
          <p:nvPr>
            <p:ph type="subTitle" idx="1"/>
          </p:nvPr>
        </p:nvSpPr>
        <p:spPr>
          <a:xfrm>
            <a:off x="1638300" y="3048788"/>
            <a:ext cx="8915399" cy="1126283"/>
          </a:xfrm>
        </p:spPr>
        <p:txBody>
          <a:bodyPr>
            <a:noAutofit/>
          </a:bodyPr>
          <a:lstStyle/>
          <a:p>
            <a:pPr algn="ctr"/>
            <a:r>
              <a:rPr lang="en-US" sz="24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Dr. Tilley </a:t>
            </a:r>
            <a:r>
              <a:rPr lang="en-US" sz="2400"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Gyado</a:t>
            </a:r>
            <a:r>
              <a:rPr lang="en-US" sz="24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is a founding member of GCAP during the MDGs days and was instrumental to the support enjoyed and influence held by the GCAP Youth Taskforce given her role at Save the Children and Plan International.</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400" dirty="0">
              <a:solidFill>
                <a:schemeClr val="tx1"/>
              </a:solidFill>
            </a:endParaRPr>
          </a:p>
        </p:txBody>
      </p:sp>
      <p:pic>
        <p:nvPicPr>
          <p:cNvPr id="5" name="Picture 4" descr="A picture containing text&#10;&#10;Description automatically generated">
            <a:extLst>
              <a:ext uri="{FF2B5EF4-FFF2-40B4-BE49-F238E27FC236}">
                <a16:creationId xmlns:a16="http://schemas.microsoft.com/office/drawing/2014/main" id="{95343805-8E8E-9680-A932-B8D5FB8A2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19325198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1949-FB73-3294-92A0-6EDE90717F9E}"/>
              </a:ext>
            </a:extLst>
          </p:cNvPr>
          <p:cNvSpPr>
            <a:spLocks noGrp="1"/>
          </p:cNvSpPr>
          <p:nvPr>
            <p:ph type="title"/>
          </p:nvPr>
        </p:nvSpPr>
        <p:spPr>
          <a:xfrm>
            <a:off x="1640156" y="1334525"/>
            <a:ext cx="8911687" cy="962351"/>
          </a:xfrm>
        </p:spPr>
        <p:txBody>
          <a:bodyPr>
            <a:normAutofit fontScale="90000"/>
          </a:bodyPr>
          <a:lstStyle/>
          <a:p>
            <a:pPr algn="ctr"/>
            <a:r>
              <a:rPr lang="en-US" sz="6000" b="1" kern="100" dirty="0">
                <a:effectLst/>
                <a:latin typeface="Arial" panose="020B0604020202020204" pitchFamily="34" charset="0"/>
                <a:ea typeface="Calibri" panose="020F0502020204030204" pitchFamily="34" charset="0"/>
                <a:cs typeface="Times New Roman" panose="02020603050405020304" pitchFamily="18" charset="0"/>
              </a:rPr>
              <a:t>GCAP National</a:t>
            </a:r>
            <a:endParaRPr lang="en-US" sz="6000" dirty="0"/>
          </a:p>
        </p:txBody>
      </p:sp>
      <p:sp>
        <p:nvSpPr>
          <p:cNvPr id="3" name="Content Placeholder 2">
            <a:extLst>
              <a:ext uri="{FF2B5EF4-FFF2-40B4-BE49-F238E27FC236}">
                <a16:creationId xmlns:a16="http://schemas.microsoft.com/office/drawing/2014/main" id="{C0258CC7-7E54-293B-1B3B-3C6FD6C7911E}"/>
              </a:ext>
            </a:extLst>
          </p:cNvPr>
          <p:cNvSpPr>
            <a:spLocks noGrp="1"/>
          </p:cNvSpPr>
          <p:nvPr>
            <p:ph idx="1"/>
          </p:nvPr>
        </p:nvSpPr>
        <p:spPr>
          <a:xfrm>
            <a:off x="1636443" y="3169085"/>
            <a:ext cx="8915400" cy="2091848"/>
          </a:xfrm>
        </p:spPr>
        <p:txBody>
          <a:bodyPr>
            <a:normAutofit/>
          </a:bodyPr>
          <a:lstStyle/>
          <a:p>
            <a:pPr marL="0" indent="0" algn="ctr">
              <a:buNone/>
            </a:pPr>
            <a:r>
              <a:rPr lang="en-US" sz="24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Through her Board membership of the Nigeria Network of NGOs – the national GCAP chapter she continues to provide support and the campaign around social protection and through the Society for Family and Social Protection in Nigeria which she founded.</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10;&#10;Description automatically generated">
            <a:extLst>
              <a:ext uri="{FF2B5EF4-FFF2-40B4-BE49-F238E27FC236}">
                <a16:creationId xmlns:a16="http://schemas.microsoft.com/office/drawing/2014/main" id="{0D891F08-23A3-D980-4829-677DDF7ED2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26893853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1949-FB73-3294-92A0-6EDE90717F9E}"/>
              </a:ext>
            </a:extLst>
          </p:cNvPr>
          <p:cNvSpPr>
            <a:spLocks noGrp="1"/>
          </p:cNvSpPr>
          <p:nvPr>
            <p:ph type="title"/>
          </p:nvPr>
        </p:nvSpPr>
        <p:spPr>
          <a:xfrm>
            <a:off x="1640157" y="1007364"/>
            <a:ext cx="8911687" cy="1885167"/>
          </a:xfrm>
        </p:spPr>
        <p:txBody>
          <a:bodyPr>
            <a:noAutofit/>
          </a:bodyPr>
          <a:lstStyle/>
          <a:p>
            <a:pPr marL="0" marR="0" algn="ctr">
              <a:spcBef>
                <a:spcPts val="0"/>
              </a:spcBef>
              <a:spcAft>
                <a:spcPts val="0"/>
              </a:spcAft>
            </a:pPr>
            <a:r>
              <a:rPr lang="en-US" sz="6000" b="1" kern="100" dirty="0">
                <a:effectLst/>
                <a:latin typeface="Arial" panose="020B0604020202020204" pitchFamily="34" charset="0"/>
                <a:ea typeface="Calibri" panose="020F0502020204030204" pitchFamily="34" charset="0"/>
                <a:cs typeface="Times New Roman" panose="02020603050405020304" pitchFamily="18" charset="0"/>
              </a:rPr>
              <a:t>Social Protection in Nigeria</a:t>
            </a:r>
            <a:endParaRPr lang="en-US" sz="6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0258CC7-7E54-293B-1B3B-3C6FD6C7911E}"/>
              </a:ext>
            </a:extLst>
          </p:cNvPr>
          <p:cNvSpPr>
            <a:spLocks noGrp="1"/>
          </p:cNvSpPr>
          <p:nvPr>
            <p:ph idx="1"/>
          </p:nvPr>
        </p:nvSpPr>
        <p:spPr>
          <a:xfrm>
            <a:off x="1640157" y="3106716"/>
            <a:ext cx="8915400" cy="2943616"/>
          </a:xfrm>
        </p:spPr>
        <p:txBody>
          <a:bodyPr>
            <a:noAutofit/>
          </a:bodyPr>
          <a:lstStyle/>
          <a:p>
            <a:pPr marL="0" marR="0" lvl="0" indent="0" algn="ctr">
              <a:spcBef>
                <a:spcPts val="0"/>
              </a:spcBef>
              <a:spcAft>
                <a:spcPts val="0"/>
              </a:spcAft>
              <a:buNone/>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Federal Government of Nigeria established the National Social Investments </a:t>
            </a:r>
            <a:r>
              <a:rPr lang="en-US" sz="2000"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Programmes</a:t>
            </a: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(NSIP) in 2016, to tackle poverty and hunger across the country. The suite of </a:t>
            </a:r>
            <a:r>
              <a:rPr lang="en-US" sz="2000"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programmes</a:t>
            </a: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under the NSIP focuses on ensuring a more equitable distribution of resources to vulnerable populations, including children, youth and women. Since 2016, these </a:t>
            </a:r>
            <a:r>
              <a:rPr lang="en-US" sz="2000"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programmes</a:t>
            </a: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combined have supported more than 4 million beneficiaries’ country-wide through a fair and transparent process supported by the Ministry of Budget and National Planning (MBNP) and other notable MDAs with aligned goals</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https://statehouse.gov.ng/policy/economy/national-social-investment-programme/#:~:text=The%20Federal%20Government%20of%20Nigeria,including%20children%2C%20youth%20and%20women</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10;&#10;Description automatically generated">
            <a:extLst>
              <a:ext uri="{FF2B5EF4-FFF2-40B4-BE49-F238E27FC236}">
                <a16:creationId xmlns:a16="http://schemas.microsoft.com/office/drawing/2014/main" id="{E208BDBF-508A-114C-80DF-8A9EB8A8C6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40035492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1949-FB73-3294-92A0-6EDE90717F9E}"/>
              </a:ext>
            </a:extLst>
          </p:cNvPr>
          <p:cNvSpPr>
            <a:spLocks noGrp="1"/>
          </p:cNvSpPr>
          <p:nvPr>
            <p:ph type="title"/>
          </p:nvPr>
        </p:nvSpPr>
        <p:spPr>
          <a:xfrm>
            <a:off x="1640155" y="1124733"/>
            <a:ext cx="8911687" cy="962351"/>
          </a:xfrm>
        </p:spPr>
        <p:txBody>
          <a:bodyPr>
            <a:noAutofit/>
          </a:bodyPr>
          <a:lstStyle/>
          <a:p>
            <a:pPr marL="0" marR="0" algn="ctr">
              <a:spcBef>
                <a:spcPts val="0"/>
              </a:spcBef>
              <a:spcAft>
                <a:spcPts val="0"/>
              </a:spcAft>
            </a:pPr>
            <a:r>
              <a:rPr lang="en-US" sz="6000" b="1" kern="100" dirty="0">
                <a:effectLst/>
                <a:latin typeface="Arial" panose="020B0604020202020204" pitchFamily="34" charset="0"/>
                <a:ea typeface="Calibri" panose="020F0502020204030204" pitchFamily="34" charset="0"/>
                <a:cs typeface="Times New Roman" panose="02020603050405020304" pitchFamily="18" charset="0"/>
              </a:rPr>
              <a:t>Social Protection in Nigeria cont’d</a:t>
            </a:r>
            <a:endParaRPr lang="en-US" sz="6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0258CC7-7E54-293B-1B3B-3C6FD6C7911E}"/>
              </a:ext>
            </a:extLst>
          </p:cNvPr>
          <p:cNvSpPr>
            <a:spLocks noGrp="1"/>
          </p:cNvSpPr>
          <p:nvPr>
            <p:ph idx="1"/>
          </p:nvPr>
        </p:nvSpPr>
        <p:spPr>
          <a:xfrm>
            <a:off x="1640155" y="3429000"/>
            <a:ext cx="9799820" cy="2943616"/>
          </a:xfrm>
        </p:spPr>
        <p:txBody>
          <a:bodyPr>
            <a:noAutofit/>
          </a:bodyPr>
          <a:lstStyle/>
          <a:p>
            <a:pPr marL="0" marR="0" lvl="0" indent="0">
              <a:spcBef>
                <a:spcPts val="0"/>
              </a:spcBef>
              <a:spcAft>
                <a:spcPts val="0"/>
              </a:spcAft>
              <a:buNone/>
            </a:pPr>
            <a:r>
              <a:rPr lang="en-US" sz="2000" b="1"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Legislative Backing for the Investment </a:t>
            </a:r>
            <a:r>
              <a:rPr lang="en-US" sz="2000" b="1"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Programme</a:t>
            </a:r>
            <a:r>
              <a:rPr lang="en-US" sz="2000" b="1"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underway.</a:t>
            </a:r>
          </a:p>
          <a:p>
            <a:pPr marL="0" marR="0" lvl="0" indent="0">
              <a:spcBef>
                <a:spcPts val="0"/>
              </a:spcBef>
              <a:spcAft>
                <a:spcPts val="0"/>
              </a:spcAft>
              <a:buNone/>
            </a:pPr>
            <a:endParaRPr lang="en-US" sz="2000" b="1" kern="100" dirty="0">
              <a:latin typeface="Arial" panose="020B06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Bill sent to the National Assembly as Executive Bill November 2022 - </a:t>
            </a: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https://guardian.ng/news/buhari-writes-senate-seeks-legal-framework-for-social-investment-programme/</a:t>
            </a:r>
            <a:endParaRPr lang="en-US" sz="2000" u="sng" kern="100" dirty="0">
              <a:solidFill>
                <a:srgbClr val="0563C1"/>
              </a:solidFill>
              <a:latin typeface="Arial" panose="020B06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Copy of Bill</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https://www.placbillstrack.org/upload/HB917.pdf</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Picture 3" descr="A picture containing text&#10;&#10;Description automatically generated">
            <a:extLst>
              <a:ext uri="{FF2B5EF4-FFF2-40B4-BE49-F238E27FC236}">
                <a16:creationId xmlns:a16="http://schemas.microsoft.com/office/drawing/2014/main" id="{A04F2CC2-D493-DCEC-98DC-CE5008C5C7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23036688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1949-FB73-3294-92A0-6EDE90717F9E}"/>
              </a:ext>
            </a:extLst>
          </p:cNvPr>
          <p:cNvSpPr>
            <a:spLocks noGrp="1"/>
          </p:cNvSpPr>
          <p:nvPr>
            <p:ph type="title"/>
          </p:nvPr>
        </p:nvSpPr>
        <p:spPr>
          <a:xfrm>
            <a:off x="1640156" y="1486683"/>
            <a:ext cx="8911687" cy="962351"/>
          </a:xfrm>
        </p:spPr>
        <p:txBody>
          <a:bodyPr>
            <a:noAutofit/>
          </a:bodyPr>
          <a:lstStyle/>
          <a:p>
            <a:pPr marL="0" marR="0" algn="ctr">
              <a:spcBef>
                <a:spcPts val="0"/>
              </a:spcBef>
              <a:spcAft>
                <a:spcPts val="0"/>
              </a:spcAft>
            </a:pPr>
            <a:r>
              <a:rPr lang="en-US" sz="6000" b="1"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Civil Society Efforts </a:t>
            </a:r>
            <a:endParaRPr lang="en-US" sz="6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0258CC7-7E54-293B-1B3B-3C6FD6C7911E}"/>
              </a:ext>
            </a:extLst>
          </p:cNvPr>
          <p:cNvSpPr>
            <a:spLocks noGrp="1"/>
          </p:cNvSpPr>
          <p:nvPr>
            <p:ph idx="1"/>
          </p:nvPr>
        </p:nvSpPr>
        <p:spPr>
          <a:xfrm>
            <a:off x="1636443" y="4074872"/>
            <a:ext cx="8915400" cy="2542783"/>
          </a:xfrm>
        </p:spPr>
        <p:txBody>
          <a:bodyPr>
            <a:noAutofit/>
          </a:bodyPr>
          <a:lstStyle/>
          <a:p>
            <a:pPr marR="0" lvl="0">
              <a:spcBef>
                <a:spcPts val="0"/>
              </a:spcBef>
              <a:spcAft>
                <a:spcPts val="0"/>
              </a:spcAft>
              <a:buFont typeface="Wingdings" panose="05000000000000000000" pitchFamily="2" charset="2"/>
              <a:buChar char="v"/>
            </a:pP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https://www.vanguardngr.com/2022/12/coalition-of-csos-to-govt-increase-investment-in-social-protection/</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buFont typeface="Wingdings" panose="05000000000000000000" pitchFamily="2" charset="2"/>
              <a:buChar char="v"/>
            </a:pP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https://guardian.ng/news/dont-vote-candidates-with-no-social-safety-net-programs-csos-tell-nigerians/</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buFont typeface="Wingdings" panose="05000000000000000000" pitchFamily="2" charset="2"/>
              <a:buChar char="v"/>
            </a:pP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https://radionigeria.gov.ng/2022/12/07/group-launches-campaign-to-end-extreme-poverty-in-nigeria/</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buFont typeface="Wingdings" panose="05000000000000000000" pitchFamily="2" charset="2"/>
              <a:buChar char="v"/>
            </a:pPr>
            <a:r>
              <a:rPr lang="en-GB" sz="2000" u="sng" kern="100"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5"/>
              </a:rPr>
              <a:t>https://bonewssng.com/nspf-launches-social-protection-electoral-advocacy-campaign-to-address-multidimensional-poverty/</a:t>
            </a:r>
            <a:r>
              <a:rPr lang="en-US" sz="20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99E8EDCC-1B93-C56F-FF9C-02012C1F34AE}"/>
              </a:ext>
            </a:extLst>
          </p:cNvPr>
          <p:cNvSpPr txBox="1">
            <a:spLocks/>
          </p:cNvSpPr>
          <p:nvPr/>
        </p:nvSpPr>
        <p:spPr>
          <a:xfrm>
            <a:off x="1792556" y="2563334"/>
            <a:ext cx="8911687" cy="83513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algn="ctr">
              <a:spcBef>
                <a:spcPts val="0"/>
              </a:spcBef>
              <a:spcAft>
                <a:spcPts val="0"/>
              </a:spcAft>
            </a:pPr>
            <a:r>
              <a:rPr lang="en-US" sz="2800" b="1"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National Social Protection Forum </a:t>
            </a:r>
            <a:r>
              <a:rPr lang="en-US" sz="28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leading advocacy on social protection--- NNNGO and SFSP are members. </a:t>
            </a:r>
            <a:endParaRPr lang="en-US" sz="2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picture containing text&#10;&#10;Description automatically generated">
            <a:extLst>
              <a:ext uri="{FF2B5EF4-FFF2-40B4-BE49-F238E27FC236}">
                <a16:creationId xmlns:a16="http://schemas.microsoft.com/office/drawing/2014/main" id="{C08CDE04-71E1-6313-207C-50FD629CC5A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13126356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41949-FB73-3294-92A0-6EDE90717F9E}"/>
              </a:ext>
            </a:extLst>
          </p:cNvPr>
          <p:cNvSpPr>
            <a:spLocks noGrp="1"/>
          </p:cNvSpPr>
          <p:nvPr>
            <p:ph type="title"/>
          </p:nvPr>
        </p:nvSpPr>
        <p:spPr>
          <a:xfrm>
            <a:off x="1640156" y="1195257"/>
            <a:ext cx="8911687" cy="962351"/>
          </a:xfrm>
        </p:spPr>
        <p:txBody>
          <a:bodyPr>
            <a:noAutofit/>
          </a:bodyPr>
          <a:lstStyle/>
          <a:p>
            <a:pPr marL="0" marR="0" algn="ctr">
              <a:spcBef>
                <a:spcPts val="0"/>
              </a:spcBef>
              <a:spcAft>
                <a:spcPts val="0"/>
              </a:spcAft>
            </a:pPr>
            <a:r>
              <a:rPr lang="en-NG" sz="6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Question to ponder</a:t>
            </a:r>
            <a:endParaRPr lang="en-US" sz="6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0258CC7-7E54-293B-1B3B-3C6FD6C7911E}"/>
              </a:ext>
            </a:extLst>
          </p:cNvPr>
          <p:cNvSpPr>
            <a:spLocks noGrp="1"/>
          </p:cNvSpPr>
          <p:nvPr>
            <p:ph idx="1"/>
          </p:nvPr>
        </p:nvSpPr>
        <p:spPr>
          <a:xfrm>
            <a:off x="1640156" y="2157608"/>
            <a:ext cx="9799820" cy="3604365"/>
          </a:xfrm>
        </p:spPr>
        <p:txBody>
          <a:bodyPr>
            <a:noAutofit/>
          </a:bodyPr>
          <a:lstStyle/>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have we recognized them</a:t>
            </a:r>
            <a:r>
              <a:rPr lang="en-NG"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have they been included in the first place </a:t>
            </a:r>
            <a:r>
              <a:rPr lang="en-NG"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well have we tried to make them understand </a:t>
            </a:r>
            <a:r>
              <a:rPr lang="en-NG"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well are the politicians' manifestos aligned to SDGs</a:t>
            </a:r>
            <a:r>
              <a:rPr lang="en-NG" sz="2000" kern="100" dirty="0">
                <a:solidFill>
                  <a:schemeClr val="tx1"/>
                </a:solidFill>
                <a:latin typeface="Arial" panose="020B0604020202020204" pitchFamily="34" charset="0"/>
                <a:ea typeface="Calibri" panose="020F0502020204030204" pitchFamily="34" charset="0"/>
                <a:cs typeface="Times New Roman" panose="02020603050405020304" pitchFamily="18" charset="0"/>
              </a:rPr>
              <a:t>?</a:t>
            </a:r>
            <a:endPar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do we ensure a universal understanding that includes people living with disabilities </a:t>
            </a:r>
            <a:r>
              <a:rPr lang="en-US" sz="2000" kern="10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etc</a:t>
            </a:r>
            <a:r>
              <a:rPr lang="en-NG"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457200" marR="0" lvl="0" indent="-457200">
              <a:lnSpc>
                <a:spcPct val="150000"/>
              </a:lnSpc>
              <a:spcBef>
                <a:spcPts val="0"/>
              </a:spcBef>
              <a:spcAft>
                <a:spcPts val="0"/>
              </a:spcAft>
              <a:buFont typeface="+mj-lt"/>
              <a:buAutoNum type="arabicPeriod"/>
            </a:pPr>
            <a:r>
              <a:rPr lang="en-US"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How do we bring humanity back into our agenda</a:t>
            </a:r>
            <a:r>
              <a:rPr lang="en-NG" sz="2000" kern="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0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10;&#10;Description automatically generated">
            <a:extLst>
              <a:ext uri="{FF2B5EF4-FFF2-40B4-BE49-F238E27FC236}">
                <a16:creationId xmlns:a16="http://schemas.microsoft.com/office/drawing/2014/main" id="{D54B790B-C9D0-B82B-AD0B-90BB22A381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0157" y="364235"/>
            <a:ext cx="2011684" cy="643129"/>
          </a:xfrm>
          <a:prstGeom prst="rect">
            <a:avLst/>
          </a:prstGeom>
        </p:spPr>
      </p:pic>
    </p:spTree>
    <p:extLst>
      <p:ext uri="{BB962C8B-B14F-4D97-AF65-F5344CB8AC3E}">
        <p14:creationId xmlns:p14="http://schemas.microsoft.com/office/powerpoint/2010/main" val="32381091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23</TotalTime>
  <Words>422</Words>
  <Application>Microsoft Office PowerPoint</Application>
  <PresentationFormat>Panorámica</PresentationFormat>
  <Paragraphs>26</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Arial Black</vt:lpstr>
      <vt:lpstr>Calibri</vt:lpstr>
      <vt:lpstr>Century Gothic</vt:lpstr>
      <vt:lpstr>Wingdings</vt:lpstr>
      <vt:lpstr>Wingdings 3</vt:lpstr>
      <vt:lpstr>Wisp</vt:lpstr>
      <vt:lpstr>On the Road to 2025: A New Social Contract with Universal Social Protection and Full Employment and Decent Work for all.</vt:lpstr>
      <vt:lpstr>GCAP Global</vt:lpstr>
      <vt:lpstr>GCAP National</vt:lpstr>
      <vt:lpstr>Social Protection in Nigeria</vt:lpstr>
      <vt:lpstr>Social Protection in Nigeria cont’d</vt:lpstr>
      <vt:lpstr>Civil Society Efforts </vt:lpstr>
      <vt:lpstr>Question to ponder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GCAP Global</dc:title>
  <dc:creator>This Pc</dc:creator>
  <cp:lastModifiedBy>Ana Zeballos</cp:lastModifiedBy>
  <cp:revision>15</cp:revision>
  <dcterms:created xsi:type="dcterms:W3CDTF">2023-02-06T16:09:00Z</dcterms:created>
  <dcterms:modified xsi:type="dcterms:W3CDTF">2023-02-07T21:45:44Z</dcterms:modified>
</cp:coreProperties>
</file>