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6" r:id="rId6"/>
    <p:sldId id="267" r:id="rId7"/>
    <p:sldId id="268" r:id="rId8"/>
    <p:sldId id="259" r:id="rId9"/>
    <p:sldId id="260" r:id="rId10"/>
    <p:sldId id="264" r:id="rId11"/>
    <p:sldId id="265"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snapToGrid="0">
      <p:cViewPr varScale="1">
        <p:scale>
          <a:sx n="82" d="100"/>
          <a:sy n="82" d="100"/>
        </p:scale>
        <p:origin x="58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EEB42DE-198E-437E-8FD1-D8FDF5E29637}"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4240225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EB42DE-198E-437E-8FD1-D8FDF5E29637}"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27549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EB42DE-198E-437E-8FD1-D8FDF5E29637}"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254598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EEB42DE-198E-437E-8FD1-D8FDF5E29637}"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306623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EB42DE-198E-437E-8FD1-D8FDF5E29637}"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510936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EEB42DE-198E-437E-8FD1-D8FDF5E29637}"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74376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EEB42DE-198E-437E-8FD1-D8FDF5E29637}" type="datetimeFigureOut">
              <a:rPr lang="en-GB" smtClean="0"/>
              <a:t>07/02/2023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99565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EEB42DE-198E-437E-8FD1-D8FDF5E29637}" type="datetimeFigureOut">
              <a:rPr lang="en-GB" smtClean="0"/>
              <a:t>07/02/2023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3247740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B42DE-198E-437E-8FD1-D8FDF5E29637}" type="datetimeFigureOut">
              <a:rPr lang="en-GB" smtClean="0"/>
              <a:t>07/02/2023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56623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EB42DE-198E-437E-8FD1-D8FDF5E29637}"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326068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EB42DE-198E-437E-8FD1-D8FDF5E29637}"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2114-5DF6-4F6F-A3F2-2D39D59AA45F}" type="slidenum">
              <a:rPr lang="en-GB" smtClean="0"/>
              <a:t>‹Nº›</a:t>
            </a:fld>
            <a:endParaRPr lang="en-GB"/>
          </a:p>
        </p:txBody>
      </p:sp>
    </p:spTree>
    <p:extLst>
      <p:ext uri="{BB962C8B-B14F-4D97-AF65-F5344CB8AC3E}">
        <p14:creationId xmlns:p14="http://schemas.microsoft.com/office/powerpoint/2010/main" val="2638641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EB42DE-198E-437E-8FD1-D8FDF5E29637}" type="datetimeFigureOut">
              <a:rPr lang="en-GB" smtClean="0"/>
              <a:t>07/02/2023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42114-5DF6-4F6F-A3F2-2D39D59AA45F}" type="slidenum">
              <a:rPr lang="en-GB" smtClean="0"/>
              <a:t>‹Nº›</a:t>
            </a:fld>
            <a:endParaRPr lang="en-GB"/>
          </a:p>
        </p:txBody>
      </p:sp>
    </p:spTree>
    <p:extLst>
      <p:ext uri="{BB962C8B-B14F-4D97-AF65-F5344CB8AC3E}">
        <p14:creationId xmlns:p14="http://schemas.microsoft.com/office/powerpoint/2010/main" val="1554597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b="1" dirty="0"/>
              <a:t>The importance of the African Union Protocol on the Rights of Citizens to Social Protection and Social Security in Africa</a:t>
            </a:r>
            <a:br>
              <a:rPr lang="en-US" b="1" dirty="0"/>
            </a:br>
            <a:endParaRPr lang="en-GB" sz="3100" dirty="0"/>
          </a:p>
        </p:txBody>
      </p:sp>
      <p:sp>
        <p:nvSpPr>
          <p:cNvPr id="3" name="Subtitle 2"/>
          <p:cNvSpPr>
            <a:spLocks noGrp="1"/>
          </p:cNvSpPr>
          <p:nvPr>
            <p:ph type="subTitle" idx="1"/>
          </p:nvPr>
        </p:nvSpPr>
        <p:spPr/>
        <p:txBody>
          <a:bodyPr>
            <a:normAutofit lnSpcReduction="10000"/>
          </a:bodyPr>
          <a:lstStyle/>
          <a:p>
            <a:r>
              <a:rPr lang="en-GB" b="1" dirty="0"/>
              <a:t>M</a:t>
            </a:r>
            <a:r>
              <a:rPr lang="en-GB" b="1" dirty="0">
                <a:solidFill>
                  <a:schemeClr val="tx1"/>
                </a:solidFill>
              </a:rPr>
              <a:t>rs Priscilla </a:t>
            </a:r>
            <a:r>
              <a:rPr lang="en-GB" b="1" dirty="0" err="1">
                <a:solidFill>
                  <a:schemeClr val="tx1"/>
                </a:solidFill>
              </a:rPr>
              <a:t>Gavi</a:t>
            </a:r>
            <a:endParaRPr lang="en-GB" b="1" dirty="0">
              <a:solidFill>
                <a:schemeClr val="tx1"/>
              </a:solidFill>
            </a:endParaRPr>
          </a:p>
          <a:p>
            <a:r>
              <a:rPr lang="en-GB" b="1" dirty="0"/>
              <a:t>Chairperson</a:t>
            </a:r>
            <a:endParaRPr lang="en-GB" b="1" dirty="0">
              <a:solidFill>
                <a:schemeClr val="tx1"/>
              </a:solidFill>
            </a:endParaRPr>
          </a:p>
          <a:p>
            <a:r>
              <a:rPr lang="en-GB" b="1" dirty="0"/>
              <a:t>Africa Platform for Social Protection</a:t>
            </a:r>
            <a:endParaRPr lang="en-GB" b="1" dirty="0">
              <a:solidFill>
                <a:schemeClr val="tx1"/>
              </a:solidFill>
            </a:endParaRPr>
          </a:p>
          <a:p>
            <a:r>
              <a:rPr lang="en-US" b="1" dirty="0"/>
              <a:t>8</a:t>
            </a:r>
            <a:r>
              <a:rPr lang="en-US" b="1" baseline="30000" dirty="0"/>
              <a:t>th</a:t>
            </a:r>
            <a:r>
              <a:rPr lang="en-US" b="1" dirty="0"/>
              <a:t> February, 2023</a:t>
            </a:r>
          </a:p>
          <a:p>
            <a:endParaRPr lang="en-US" dirty="0"/>
          </a:p>
          <a:p>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895838"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2700566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 Regards to the Protocol, there is still work to be done </a:t>
            </a:r>
            <a:endParaRPr lang="en-GB" dirty="0"/>
          </a:p>
        </p:txBody>
      </p:sp>
      <p:sp>
        <p:nvSpPr>
          <p:cNvPr id="3" name="Content Placeholder 2"/>
          <p:cNvSpPr>
            <a:spLocks noGrp="1"/>
          </p:cNvSpPr>
          <p:nvPr>
            <p:ph idx="1"/>
          </p:nvPr>
        </p:nvSpPr>
        <p:spPr/>
        <p:txBody>
          <a:bodyPr>
            <a:normAutofit lnSpcReduction="10000"/>
          </a:bodyPr>
          <a:lstStyle/>
          <a:p>
            <a:r>
              <a:rPr lang="en-US" dirty="0"/>
              <a:t>The Protocol now needs the following:-</a:t>
            </a:r>
          </a:p>
          <a:p>
            <a:r>
              <a:rPr lang="en-US" dirty="0"/>
              <a:t>Signed by Member States</a:t>
            </a:r>
          </a:p>
          <a:p>
            <a:endParaRPr lang="en-US" dirty="0"/>
          </a:p>
          <a:p>
            <a:r>
              <a:rPr lang="en-US" dirty="0"/>
              <a:t>Ratified by at least 15 Member States</a:t>
            </a:r>
          </a:p>
          <a:p>
            <a:endParaRPr lang="en-US" dirty="0"/>
          </a:p>
          <a:p>
            <a:r>
              <a:rPr lang="en-US" dirty="0"/>
              <a:t>Instruments deposited at the AU</a:t>
            </a:r>
          </a:p>
          <a:p>
            <a:endParaRPr lang="en-US" dirty="0"/>
          </a:p>
          <a:p>
            <a:r>
              <a:rPr lang="en-US" dirty="0"/>
              <a:t>Protocol comes into force</a:t>
            </a:r>
          </a:p>
          <a:p>
            <a:pPr lvl="1">
              <a:buFont typeface="Wingdings" panose="05000000000000000000" pitchFamily="2" charset="2"/>
              <a:buChar char="Ø"/>
            </a:pPr>
            <a:r>
              <a:rPr lang="en-US" b="1" dirty="0"/>
              <a:t>Huge opportunity for all of us</a:t>
            </a:r>
          </a:p>
          <a:p>
            <a:pPr marL="0" indent="0">
              <a:buNone/>
            </a:pPr>
            <a:endParaRPr lang="en-GB" dirty="0"/>
          </a:p>
        </p:txBody>
      </p:sp>
      <p:sp>
        <p:nvSpPr>
          <p:cNvPr id="4" name="Down Arrow 3"/>
          <p:cNvSpPr/>
          <p:nvPr/>
        </p:nvSpPr>
        <p:spPr>
          <a:xfrm>
            <a:off x="6400800" y="2564648"/>
            <a:ext cx="484632"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6400800" y="3618579"/>
            <a:ext cx="484632"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a:off x="6400800" y="4672510"/>
            <a:ext cx="484632" cy="8138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848975"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594598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Stakeholders need to do</a:t>
            </a:r>
          </a:p>
        </p:txBody>
      </p:sp>
      <p:sp>
        <p:nvSpPr>
          <p:cNvPr id="3" name="Content Placeholder 2"/>
          <p:cNvSpPr>
            <a:spLocks noGrp="1"/>
          </p:cNvSpPr>
          <p:nvPr>
            <p:ph idx="1"/>
          </p:nvPr>
        </p:nvSpPr>
        <p:spPr/>
        <p:txBody>
          <a:bodyPr>
            <a:normAutofit/>
          </a:bodyPr>
          <a:lstStyle/>
          <a:p>
            <a:r>
              <a:rPr lang="en-GB" dirty="0"/>
              <a:t>Collaborate and work together – CSO’s and Governments are not enemies</a:t>
            </a:r>
          </a:p>
          <a:p>
            <a:r>
              <a:rPr lang="en-GB" dirty="0"/>
              <a:t>Support national programmes that help governments to sign and ratify the Protocol</a:t>
            </a:r>
          </a:p>
          <a:p>
            <a:pPr>
              <a:buFont typeface="Wingdings" panose="05000000000000000000" pitchFamily="2" charset="2"/>
              <a:buChar char="Ø"/>
            </a:pPr>
            <a:r>
              <a:rPr lang="en-GB" dirty="0"/>
              <a:t> This is critical since it will ensure that national policies and laws are developed to ensure the provision of Social Protection as a right</a:t>
            </a:r>
          </a:p>
          <a:p>
            <a:pPr>
              <a:buFont typeface="Wingdings" panose="05000000000000000000" pitchFamily="2" charset="2"/>
              <a:buChar char="Ø"/>
            </a:pPr>
            <a:r>
              <a:rPr lang="en-GB" dirty="0"/>
              <a:t>There is a discussion at the Global level, to introduce a fund for Social Protection. This is welcome and we believe that the FUND will support the implementation of the Protocol at the national level</a:t>
            </a:r>
          </a:p>
          <a:p>
            <a:endParaRPr lang="en-GB" dirty="0"/>
          </a:p>
          <a:p>
            <a:endParaRPr lang="en-GB" dirty="0"/>
          </a:p>
          <a:p>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9658350" y="6086476"/>
            <a:ext cx="1009650" cy="771525"/>
          </a:xfrm>
          <a:prstGeom prst="rect">
            <a:avLst/>
          </a:prstGeom>
          <a:noFill/>
          <a:ln w="9525">
            <a:noFill/>
            <a:miter lim="800000"/>
            <a:headEnd/>
            <a:tailEnd/>
          </a:ln>
        </p:spPr>
      </p:pic>
    </p:spTree>
    <p:extLst>
      <p:ext uri="{BB962C8B-B14F-4D97-AF65-F5344CB8AC3E}">
        <p14:creationId xmlns:p14="http://schemas.microsoft.com/office/powerpoint/2010/main" val="323301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a:t>
            </a:r>
            <a:endParaRPr lang="en-GB" dirty="0"/>
          </a:p>
        </p:txBody>
      </p:sp>
      <p:sp>
        <p:nvSpPr>
          <p:cNvPr id="3" name="Content Placeholder 2"/>
          <p:cNvSpPr>
            <a:spLocks noGrp="1"/>
          </p:cNvSpPr>
          <p:nvPr>
            <p:ph idx="1"/>
          </p:nvPr>
        </p:nvSpPr>
        <p:spPr/>
        <p:txBody>
          <a:bodyPr>
            <a:normAutofit lnSpcReduction="10000"/>
          </a:bodyPr>
          <a:lstStyle/>
          <a:p>
            <a:r>
              <a:rPr lang="en-US" dirty="0"/>
              <a:t>Thank you</a:t>
            </a:r>
          </a:p>
          <a:p>
            <a:endParaRPr lang="en-US"/>
          </a:p>
          <a:p>
            <a:endParaRPr lang="en-US" dirty="0"/>
          </a:p>
          <a:p>
            <a:endParaRPr lang="en-US" dirty="0"/>
          </a:p>
          <a:p>
            <a:r>
              <a:rPr lang="en-US" dirty="0"/>
              <a:t>Thank you</a:t>
            </a:r>
          </a:p>
          <a:p>
            <a:endParaRPr lang="en-US" dirty="0"/>
          </a:p>
          <a:p>
            <a:endParaRPr lang="en-US" dirty="0"/>
          </a:p>
          <a:p>
            <a:endParaRPr lang="en-US" dirty="0"/>
          </a:p>
          <a:p>
            <a:r>
              <a:rPr lang="en-US" dirty="0"/>
              <a:t>Thank you</a:t>
            </a:r>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621518"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423639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Protection is a right but this has not always been recognized in Africa</a:t>
            </a:r>
            <a:endParaRPr lang="en-GB" dirty="0"/>
          </a:p>
        </p:txBody>
      </p:sp>
      <p:sp>
        <p:nvSpPr>
          <p:cNvPr id="3" name="Content Placeholder 2"/>
          <p:cNvSpPr>
            <a:spLocks noGrp="1"/>
          </p:cNvSpPr>
          <p:nvPr>
            <p:ph idx="1"/>
          </p:nvPr>
        </p:nvSpPr>
        <p:spPr/>
        <p:txBody>
          <a:bodyPr>
            <a:normAutofit/>
          </a:bodyPr>
          <a:lstStyle/>
          <a:p>
            <a:r>
              <a:rPr lang="en-GB" dirty="0"/>
              <a:t>Social protection is a</a:t>
            </a:r>
            <a:r>
              <a:rPr lang="en-GB" b="1" dirty="0"/>
              <a:t> human right</a:t>
            </a:r>
          </a:p>
          <a:p>
            <a:r>
              <a:rPr lang="en-GB" dirty="0"/>
              <a:t>It is enshrined as such in many International, Continental, regional and national instruments.</a:t>
            </a:r>
          </a:p>
          <a:p>
            <a:r>
              <a:rPr lang="en-GB" dirty="0"/>
              <a:t>Starting from the the Universal Declaration of Human Rights (1948) which established the</a:t>
            </a:r>
            <a:r>
              <a:rPr lang="en-GB" sz="3600" dirty="0"/>
              <a:t> </a:t>
            </a:r>
            <a:r>
              <a:rPr lang="en-GB" dirty="0"/>
              <a:t>right of everyone to social security and to an</a:t>
            </a:r>
            <a:r>
              <a:rPr lang="en-GB" sz="3600" dirty="0"/>
              <a:t> </a:t>
            </a:r>
            <a:r>
              <a:rPr lang="en-GB" dirty="0"/>
              <a:t>adequate standard of living, to many United Nations and African Union charters, policies and protocols</a:t>
            </a:r>
          </a:p>
          <a:p>
            <a:r>
              <a:rPr lang="en-US" dirty="0"/>
              <a:t>However, for many years, the provision of many forms of social protection have not been based on any legal basis</a:t>
            </a:r>
          </a:p>
          <a:p>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722102" y="6013323"/>
            <a:ext cx="1009650" cy="771525"/>
          </a:xfrm>
          <a:prstGeom prst="rect">
            <a:avLst/>
          </a:prstGeom>
          <a:noFill/>
          <a:ln w="9525">
            <a:noFill/>
            <a:miter lim="800000"/>
            <a:headEnd/>
            <a:tailEnd/>
          </a:ln>
        </p:spPr>
      </p:pic>
    </p:spTree>
    <p:extLst>
      <p:ext uri="{BB962C8B-B14F-4D97-AF65-F5344CB8AC3E}">
        <p14:creationId xmlns:p14="http://schemas.microsoft.com/office/powerpoint/2010/main" val="130645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growth of SP in Africa</a:t>
            </a:r>
            <a:endParaRPr lang="en-GB" dirty="0"/>
          </a:p>
        </p:txBody>
      </p:sp>
      <p:sp>
        <p:nvSpPr>
          <p:cNvPr id="3" name="Content Placeholder 2"/>
          <p:cNvSpPr>
            <a:spLocks noGrp="1"/>
          </p:cNvSpPr>
          <p:nvPr>
            <p:ph idx="1"/>
          </p:nvPr>
        </p:nvSpPr>
        <p:spPr/>
        <p:txBody>
          <a:bodyPr>
            <a:normAutofit lnSpcReduction="10000"/>
          </a:bodyPr>
          <a:lstStyle/>
          <a:p>
            <a:pPr>
              <a:lnSpc>
                <a:spcPct val="80000"/>
              </a:lnSpc>
            </a:pPr>
            <a:r>
              <a:rPr lang="en-GB" dirty="0"/>
              <a:t>Since the Ouagadougou declaration of 2004, the AU and its partners have been working to raise awareness and knowledge regarding social protection as an important mechanism to fight poverty</a:t>
            </a:r>
          </a:p>
          <a:p>
            <a:pPr>
              <a:lnSpc>
                <a:spcPct val="80000"/>
              </a:lnSpc>
            </a:pPr>
            <a:r>
              <a:rPr lang="en-GB" dirty="0"/>
              <a:t>A lot of awareness has taken place, leading to the development of many new social protection programmes and the expansion of those already in existence</a:t>
            </a:r>
          </a:p>
          <a:p>
            <a:pPr>
              <a:lnSpc>
                <a:spcPct val="80000"/>
              </a:lnSpc>
            </a:pPr>
            <a:r>
              <a:rPr lang="en-US" dirty="0"/>
              <a:t>Recent reviews indicate that nearly every Member State of the African Union has one social protection </a:t>
            </a:r>
            <a:r>
              <a:rPr lang="en-US" dirty="0" err="1"/>
              <a:t>programme</a:t>
            </a:r>
            <a:r>
              <a:rPr lang="en-US" dirty="0"/>
              <a:t> or another going on</a:t>
            </a:r>
          </a:p>
          <a:p>
            <a:pPr>
              <a:lnSpc>
                <a:spcPct val="80000"/>
              </a:lnSpc>
            </a:pPr>
            <a:r>
              <a:rPr lang="en-US" dirty="0"/>
              <a:t>These </a:t>
            </a:r>
            <a:r>
              <a:rPr lang="en-US" dirty="0" err="1"/>
              <a:t>programmes</a:t>
            </a:r>
            <a:r>
              <a:rPr lang="en-US" dirty="0"/>
              <a:t> differ in terms of size and scope, from bigger national </a:t>
            </a:r>
            <a:r>
              <a:rPr lang="en-US" dirty="0" err="1"/>
              <a:t>programmes</a:t>
            </a:r>
            <a:r>
              <a:rPr lang="en-US" dirty="0"/>
              <a:t> to smaller, donor led and funded </a:t>
            </a:r>
            <a:r>
              <a:rPr lang="en-US" dirty="0" err="1"/>
              <a:t>programmes</a:t>
            </a:r>
            <a:r>
              <a:rPr lang="en-US" dirty="0"/>
              <a:t> and to some pilot </a:t>
            </a:r>
            <a:r>
              <a:rPr lang="en-US" dirty="0" err="1"/>
              <a:t>programmes</a:t>
            </a:r>
            <a:endParaRPr lang="en-GB" dirty="0"/>
          </a:p>
          <a:p>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941558" y="6176963"/>
            <a:ext cx="1009650" cy="771525"/>
          </a:xfrm>
          <a:prstGeom prst="rect">
            <a:avLst/>
          </a:prstGeom>
          <a:noFill/>
          <a:ln w="9525">
            <a:noFill/>
            <a:miter lim="800000"/>
            <a:headEnd/>
            <a:tailEnd/>
          </a:ln>
        </p:spPr>
      </p:pic>
    </p:spTree>
    <p:extLst>
      <p:ext uri="{BB962C8B-B14F-4D97-AF65-F5344CB8AC3E}">
        <p14:creationId xmlns:p14="http://schemas.microsoft.com/office/powerpoint/2010/main" val="1261155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increasing recognition of SP as a right</a:t>
            </a:r>
            <a:endParaRPr lang="en-GB" dirty="0"/>
          </a:p>
        </p:txBody>
      </p:sp>
      <p:sp>
        <p:nvSpPr>
          <p:cNvPr id="3" name="Content Placeholder 2"/>
          <p:cNvSpPr>
            <a:spLocks noGrp="1"/>
          </p:cNvSpPr>
          <p:nvPr>
            <p:ph idx="1"/>
          </p:nvPr>
        </p:nvSpPr>
        <p:spPr/>
        <p:txBody>
          <a:bodyPr>
            <a:normAutofit fontScale="92500" lnSpcReduction="10000"/>
          </a:bodyPr>
          <a:lstStyle/>
          <a:p>
            <a:r>
              <a:rPr lang="en-US" dirty="0"/>
              <a:t>Most encouraging is the fact that many national instruments are  increasingly defining SP as a right</a:t>
            </a:r>
          </a:p>
          <a:p>
            <a:r>
              <a:rPr lang="en-GB" dirty="0"/>
              <a:t>For instance, in 2000,no African country had a National Social Protection Strategy (NSPS) or Policy (NSPP); by 2010 only four countries had a NSPS or NSPP, but this number rose to 29 in 2017</a:t>
            </a:r>
          </a:p>
          <a:p>
            <a:r>
              <a:rPr lang="en-US" dirty="0"/>
              <a:t>An increasing number of African countries now have the right to Social Protection specified in national constitutions. Recent data shows that in around 35 countries, SP (in the various ways in which it is called), is found in national constitutions and in 19 such constitutions, it is framed as a right</a:t>
            </a:r>
          </a:p>
          <a:p>
            <a:r>
              <a:rPr lang="en-US" dirty="0"/>
              <a:t>With the coming on board of </a:t>
            </a:r>
            <a:r>
              <a:rPr lang="en-US" dirty="0" err="1"/>
              <a:t>covid</a:t>
            </a:r>
            <a:r>
              <a:rPr lang="en-US" dirty="0"/>
              <a:t> 19, governments have stepped up to provide SP in many ways, albeit, in the majority of cases without a legal basis</a:t>
            </a:r>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539222"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67292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549"/>
            <a:ext cx="10191161" cy="1568140"/>
          </a:xfrm>
        </p:spPr>
        <p:txBody>
          <a:bodyPr>
            <a:normAutofit/>
          </a:bodyPr>
          <a:lstStyle/>
          <a:p>
            <a:br>
              <a:rPr lang="en-US" sz="2400" b="1" dirty="0"/>
            </a:br>
            <a:r>
              <a:rPr lang="en-US" sz="2400" b="1" dirty="0"/>
              <a:t>PROTOCOL TO THE AFRICAN CHARTER ON HUMAN AND PEOPLES' RIGHTS ON THE </a:t>
            </a:r>
            <a:r>
              <a:rPr lang="en-US" sz="2400" b="1" i="1" dirty="0"/>
              <a:t>RIGHTS OF CITIZENS TO SOCIAL PROTECTION AND SOCIAL SECURITY</a:t>
            </a:r>
            <a:br>
              <a:rPr lang="en-GB" sz="2400" b="1" i="1" dirty="0">
                <a:solidFill>
                  <a:srgbClr val="FF0000"/>
                </a:solidFill>
              </a:rPr>
            </a:br>
            <a:endParaRPr lang="en-US" sz="2400" dirty="0"/>
          </a:p>
        </p:txBody>
      </p:sp>
      <p:sp>
        <p:nvSpPr>
          <p:cNvPr id="3" name="Content Placeholder 2"/>
          <p:cNvSpPr>
            <a:spLocks noGrp="1"/>
          </p:cNvSpPr>
          <p:nvPr>
            <p:ph idx="1"/>
          </p:nvPr>
        </p:nvSpPr>
        <p:spPr/>
        <p:txBody>
          <a:bodyPr>
            <a:normAutofit/>
          </a:bodyPr>
          <a:lstStyle/>
          <a:p>
            <a:r>
              <a:rPr lang="en-US" dirty="0"/>
              <a:t>The increasing recognition of SP as a right lewd the African Union to make decisions to come up with the Protocol on Social Protection</a:t>
            </a:r>
          </a:p>
          <a:p>
            <a:r>
              <a:rPr lang="en-US" dirty="0"/>
              <a:t>In 2015, a request was made to the ACHPR to draft an additional </a:t>
            </a:r>
          </a:p>
          <a:p>
            <a:r>
              <a:rPr lang="en-US" dirty="0"/>
              <a:t>About four drafts were presented to the ACHPR before adoption in 2018</a:t>
            </a:r>
          </a:p>
          <a:p>
            <a:r>
              <a:rPr lang="en-US" dirty="0"/>
              <a:t>The draft then went to the African Union where about 7 drafts brought it to the level of adoption by Heads of State and Government In February, 2022</a:t>
            </a:r>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621518"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383750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t>How the Protocol is </a:t>
            </a:r>
            <a:r>
              <a:rPr lang="en-US" sz="2200" b="1" dirty="0" err="1"/>
              <a:t>organised</a:t>
            </a:r>
            <a:endParaRPr lang="en-GB" b="1" dirty="0"/>
          </a:p>
        </p:txBody>
      </p:sp>
      <p:sp>
        <p:nvSpPr>
          <p:cNvPr id="3" name="Content Placeholder 2"/>
          <p:cNvSpPr>
            <a:spLocks noGrp="1"/>
          </p:cNvSpPr>
          <p:nvPr>
            <p:ph idx="1"/>
          </p:nvPr>
        </p:nvSpPr>
        <p:spPr/>
        <p:txBody>
          <a:bodyPr>
            <a:normAutofit/>
          </a:bodyPr>
          <a:lstStyle/>
          <a:p>
            <a:pPr algn="just"/>
            <a:r>
              <a:rPr lang="en-GB" b="1" dirty="0"/>
              <a:t>Preamble</a:t>
            </a:r>
          </a:p>
          <a:p>
            <a:pPr algn="just">
              <a:buFont typeface="Wingdings" panose="05000000000000000000" pitchFamily="2" charset="2"/>
              <a:buChar char="Ø"/>
            </a:pPr>
            <a:r>
              <a:rPr lang="en-GB" dirty="0"/>
              <a:t>The Preamble of the Protocol notes that various international and continental instruments, policies and agreements have declared </a:t>
            </a:r>
            <a:r>
              <a:rPr lang="en-GB" b="1" i="1" u="sng" dirty="0"/>
              <a:t>social protection</a:t>
            </a:r>
            <a:r>
              <a:rPr lang="en-GB" b="1" i="1" dirty="0"/>
              <a:t> </a:t>
            </a:r>
            <a:r>
              <a:rPr lang="en-GB" dirty="0"/>
              <a:t>and   </a:t>
            </a:r>
            <a:r>
              <a:rPr lang="en-GB" b="1" i="1" u="sng" dirty="0"/>
              <a:t>social security </a:t>
            </a:r>
            <a:r>
              <a:rPr lang="en-GB" dirty="0"/>
              <a:t>as human rights</a:t>
            </a:r>
          </a:p>
          <a:p>
            <a:pPr marL="0" indent="0" algn="just">
              <a:buNone/>
            </a:pPr>
            <a:endParaRPr lang="en-GB" dirty="0"/>
          </a:p>
          <a:p>
            <a:pPr algn="just">
              <a:buFont typeface="Wingdings" panose="05000000000000000000" pitchFamily="2" charset="2"/>
              <a:buChar char="Ø"/>
            </a:pPr>
            <a:r>
              <a:rPr lang="en-GB" dirty="0"/>
              <a:t>It underlined the need for the provision of social protection and social security to all the peoples of Africa</a:t>
            </a:r>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621518"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55078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Structure</a:t>
            </a:r>
          </a:p>
        </p:txBody>
      </p:sp>
      <p:sp>
        <p:nvSpPr>
          <p:cNvPr id="3" name="Content Placeholder 2"/>
          <p:cNvSpPr>
            <a:spLocks noGrp="1"/>
          </p:cNvSpPr>
          <p:nvPr>
            <p:ph idx="1"/>
          </p:nvPr>
        </p:nvSpPr>
        <p:spPr/>
        <p:txBody>
          <a:bodyPr>
            <a:normAutofit fontScale="92500"/>
          </a:bodyPr>
          <a:lstStyle/>
          <a:p>
            <a:pPr algn="just"/>
            <a:r>
              <a:rPr lang="en-GB" dirty="0"/>
              <a:t>Introductory and foundational provisions</a:t>
            </a:r>
          </a:p>
          <a:p>
            <a:pPr algn="just"/>
            <a:r>
              <a:rPr lang="en-GB" dirty="0"/>
              <a:t>Key categories or groups of persons affected by social protection and social security</a:t>
            </a:r>
          </a:p>
          <a:p>
            <a:pPr algn="just"/>
            <a:r>
              <a:rPr lang="en-GB" dirty="0"/>
              <a:t>Traditional social security contingencies affecting vulnerable categories of persons, but also broader areas of social welfare and social protection</a:t>
            </a:r>
          </a:p>
          <a:p>
            <a:pPr algn="just"/>
            <a:r>
              <a:rPr lang="en-GB" dirty="0"/>
              <a:t>Operationalisation, financing, implementation, popularisation and adjudication framework</a:t>
            </a:r>
          </a:p>
          <a:p>
            <a:pPr algn="just"/>
            <a:r>
              <a:rPr lang="en-GB" dirty="0"/>
              <a:t>Concluding provisions – formal arrangements pertaining to AU Protocols </a:t>
            </a:r>
          </a:p>
          <a:p>
            <a:pPr algn="just"/>
            <a:r>
              <a:rPr lang="en-US" dirty="0"/>
              <a:t>Having been agreed by all Member States, the Protocol has lifted SP to the highest levels of recognition as a human right</a:t>
            </a:r>
          </a:p>
          <a:p>
            <a:pPr algn="just"/>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621518"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3955137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there are challenges</a:t>
            </a:r>
            <a:endParaRPr lang="en-GB" dirty="0"/>
          </a:p>
        </p:txBody>
      </p:sp>
      <p:sp>
        <p:nvSpPr>
          <p:cNvPr id="3" name="Content Placeholder 2"/>
          <p:cNvSpPr>
            <a:spLocks noGrp="1"/>
          </p:cNvSpPr>
          <p:nvPr>
            <p:ph idx="1"/>
          </p:nvPr>
        </p:nvSpPr>
        <p:spPr/>
        <p:txBody>
          <a:bodyPr>
            <a:normAutofit fontScale="77500" lnSpcReduction="20000"/>
          </a:bodyPr>
          <a:lstStyle/>
          <a:p>
            <a:r>
              <a:rPr lang="en-US" dirty="0"/>
              <a:t>It is clear that governments have understood the need for SP and are working tirelessly to introduce rights based </a:t>
            </a:r>
            <a:r>
              <a:rPr lang="en-US" dirty="0" err="1"/>
              <a:t>programmes</a:t>
            </a:r>
            <a:r>
              <a:rPr lang="en-US" dirty="0"/>
              <a:t>. But there are challenges.</a:t>
            </a:r>
          </a:p>
          <a:p>
            <a:r>
              <a:rPr lang="en-US" dirty="0"/>
              <a:t>Governments are developing SP </a:t>
            </a:r>
            <a:r>
              <a:rPr lang="en-US" dirty="0" err="1"/>
              <a:t>programmes</a:t>
            </a:r>
            <a:r>
              <a:rPr lang="en-US" dirty="0"/>
              <a:t> in accordance with their capabilities and putting in place their own systems. This has to be encouraged and we call upon all institutions (development partners, donors, NGO’s, </a:t>
            </a:r>
            <a:r>
              <a:rPr lang="en-US" dirty="0" err="1"/>
              <a:t>etc</a:t>
            </a:r>
            <a:r>
              <a:rPr lang="en-US" dirty="0"/>
              <a:t>) to support national visions</a:t>
            </a:r>
          </a:p>
          <a:p>
            <a:r>
              <a:rPr lang="en-US" dirty="0"/>
              <a:t>The fact that those international(AU, UN) instruments that promote rights are not readily being ratified is a challenge</a:t>
            </a:r>
          </a:p>
          <a:p>
            <a:r>
              <a:rPr lang="en-US" dirty="0"/>
              <a:t>The fact that the national constitutions and laws tend to limit the scope of SP to small groups of people instead of being universal (the poor, poorest of the poor, the vulnerable ,etc.) is a problem. The entitlement for older persons, for instance, is often pegged  from 70 years and above.</a:t>
            </a:r>
          </a:p>
          <a:p>
            <a:r>
              <a:rPr lang="en-US" dirty="0"/>
              <a:t>There are too many small </a:t>
            </a:r>
            <a:r>
              <a:rPr lang="en-US" dirty="0" err="1"/>
              <a:t>programmes</a:t>
            </a:r>
            <a:r>
              <a:rPr lang="en-US" dirty="0"/>
              <a:t>, donor led, donor funded and short term. Unfortunately these are wasting resources that can be channeled towards bigger </a:t>
            </a:r>
            <a:r>
              <a:rPr lang="en-US" dirty="0" err="1"/>
              <a:t>programmes</a:t>
            </a:r>
            <a:r>
              <a:rPr lang="en-US" dirty="0"/>
              <a:t>. </a:t>
            </a:r>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848975" y="6004179"/>
            <a:ext cx="1009650" cy="771525"/>
          </a:xfrm>
          <a:prstGeom prst="rect">
            <a:avLst/>
          </a:prstGeom>
          <a:noFill/>
          <a:ln w="9525">
            <a:noFill/>
            <a:miter lim="800000"/>
            <a:headEnd/>
            <a:tailEnd/>
          </a:ln>
        </p:spPr>
      </p:pic>
    </p:spTree>
    <p:extLst>
      <p:ext uri="{BB962C8B-B14F-4D97-AF65-F5344CB8AC3E}">
        <p14:creationId xmlns:p14="http://schemas.microsoft.com/office/powerpoint/2010/main" val="3935341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prospects</a:t>
            </a:r>
            <a:endParaRPr lang="en-GB" dirty="0"/>
          </a:p>
        </p:txBody>
      </p:sp>
      <p:sp>
        <p:nvSpPr>
          <p:cNvPr id="3" name="Content Placeholder 2"/>
          <p:cNvSpPr>
            <a:spLocks noGrp="1"/>
          </p:cNvSpPr>
          <p:nvPr>
            <p:ph idx="1"/>
          </p:nvPr>
        </p:nvSpPr>
        <p:spPr/>
        <p:txBody>
          <a:bodyPr>
            <a:normAutofit fontScale="77500" lnSpcReduction="20000"/>
          </a:bodyPr>
          <a:lstStyle/>
          <a:p>
            <a:pPr>
              <a:lnSpc>
                <a:spcPct val="80000"/>
              </a:lnSpc>
            </a:pPr>
            <a:r>
              <a:rPr lang="en-GB" dirty="0"/>
              <a:t>There is evidence  of more programmes being introduced with governments increasingly taking ownership</a:t>
            </a:r>
          </a:p>
          <a:p>
            <a:pPr>
              <a:lnSpc>
                <a:spcPct val="80000"/>
              </a:lnSpc>
            </a:pPr>
            <a:r>
              <a:rPr lang="en-GB" dirty="0"/>
              <a:t>Political commitment is increasing. But it is increasing because governments are getting confident about what programmes can deliver, about sustainability – thanks to the work of all stakeholders working on SP</a:t>
            </a:r>
          </a:p>
          <a:p>
            <a:r>
              <a:rPr lang="en-US" dirty="0"/>
              <a:t>There are low hanging fruits that can be taken advantage of – various protocols knocking on the government doors for signing and ratification – all of them pushing for rights</a:t>
            </a:r>
          </a:p>
          <a:p>
            <a:r>
              <a:rPr lang="en-US" dirty="0"/>
              <a:t>The arrival of </a:t>
            </a:r>
            <a:r>
              <a:rPr lang="en-US" dirty="0" err="1"/>
              <a:t>Covid</a:t>
            </a:r>
            <a:r>
              <a:rPr lang="en-US" dirty="0"/>
              <a:t> 19 has pushed the envelope on the need for SP. This is an opportunity.</a:t>
            </a:r>
          </a:p>
          <a:p>
            <a:r>
              <a:rPr lang="en-US" dirty="0"/>
              <a:t>But discussions need to be had around generating revenue for governments from a number of sources – internally, externally – dealing with illicit financial flows, corruption and general mismanagement</a:t>
            </a:r>
          </a:p>
          <a:p>
            <a:r>
              <a:rPr lang="en-US" dirty="0"/>
              <a:t>Advice from International institutions is important, but not to derail gains that have already been made.</a:t>
            </a:r>
            <a:endParaRPr lang="en-GB" dirty="0"/>
          </a:p>
        </p:txBody>
      </p:sp>
      <p:pic>
        <p:nvPicPr>
          <p:cNvPr id="4" name="Picture 1" descr="C:\Users\TOSHIBA\Documents\ACSP - Admin docs\Letter head, Logo\APSP_Logo.jpg"/>
          <p:cNvPicPr>
            <a:picLocks noChangeAspect="1" noChangeArrowheads="1"/>
          </p:cNvPicPr>
          <p:nvPr/>
        </p:nvPicPr>
        <p:blipFill>
          <a:blip r:embed="rId2" cstate="print"/>
          <a:srcRect/>
          <a:stretch>
            <a:fillRect/>
          </a:stretch>
        </p:blipFill>
        <p:spPr bwMode="auto">
          <a:xfrm>
            <a:off x="10767822" y="6086475"/>
            <a:ext cx="1009650" cy="771525"/>
          </a:xfrm>
          <a:prstGeom prst="rect">
            <a:avLst/>
          </a:prstGeom>
          <a:noFill/>
          <a:ln w="9525">
            <a:noFill/>
            <a:miter lim="800000"/>
            <a:headEnd/>
            <a:tailEnd/>
          </a:ln>
        </p:spPr>
      </p:pic>
    </p:spTree>
    <p:extLst>
      <p:ext uri="{BB962C8B-B14F-4D97-AF65-F5344CB8AC3E}">
        <p14:creationId xmlns:p14="http://schemas.microsoft.com/office/powerpoint/2010/main" val="1268361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1105</Words>
  <Application>Microsoft Office PowerPoint</Application>
  <PresentationFormat>Panorámica</PresentationFormat>
  <Paragraphs>76</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Wingdings</vt:lpstr>
      <vt:lpstr>Office Theme</vt:lpstr>
      <vt:lpstr>The importance of the African Union Protocol on the Rights of Citizens to Social Protection and Social Security in Africa </vt:lpstr>
      <vt:lpstr>Social Protection is a right but this has not always been recognized in Africa</vt:lpstr>
      <vt:lpstr>The growth of SP in Africa</vt:lpstr>
      <vt:lpstr>The increasing recognition of SP as a right</vt:lpstr>
      <vt:lpstr> PROTOCOL TO THE AFRICAN CHARTER ON HUMAN AND PEOPLES' RIGHTS ON THE RIGHTS OF CITIZENS TO SOCIAL PROTECTION AND SOCIAL SECURITY </vt:lpstr>
      <vt:lpstr>How the Protocol is organised</vt:lpstr>
      <vt:lpstr>Structure</vt:lpstr>
      <vt:lpstr>But there are challenges</vt:lpstr>
      <vt:lpstr>The prospects</vt:lpstr>
      <vt:lpstr>With Regards to the Protocol, there is still work to be done </vt:lpstr>
      <vt:lpstr>What Stakeholders need to do</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of the Right to SP</dc:title>
  <dc:creator>T Nhongo</dc:creator>
  <cp:lastModifiedBy>Ana Zeballos</cp:lastModifiedBy>
  <cp:revision>37</cp:revision>
  <dcterms:created xsi:type="dcterms:W3CDTF">2022-07-14T10:44:59Z</dcterms:created>
  <dcterms:modified xsi:type="dcterms:W3CDTF">2023-02-07T21:01:12Z</dcterms:modified>
</cp:coreProperties>
</file>