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83" r:id="rId3"/>
    <p:sldId id="384" r:id="rId4"/>
    <p:sldId id="385" r:id="rId5"/>
    <p:sldId id="382" r:id="rId6"/>
    <p:sldId id="371" r:id="rId7"/>
    <p:sldId id="38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55A5"/>
    <a:srgbClr val="5BA4BA"/>
    <a:srgbClr val="52CAB8"/>
    <a:srgbClr val="49BF64"/>
    <a:srgbClr val="50B846"/>
    <a:srgbClr val="56BCD0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odsak\Downloads\57297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odsak\Downloads\57297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085586419753081"/>
          <c:y val="1.7632181142191287E-2"/>
          <c:w val="0.44469305555555561"/>
          <c:h val="0.9320465432308475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7F8999"/>
            </a:solidFill>
            <a:ln w="9525" cap="flat" cmpd="sng" algn="ctr">
              <a:noFill/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B8BFC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9479-4E72-A588-294AA22E8FE5}"/>
              </c:ext>
            </c:extLst>
          </c:dPt>
          <c:dPt>
            <c:idx val="1"/>
            <c:invertIfNegative val="0"/>
            <c:bubble3D val="0"/>
            <c:spPr>
              <a:solidFill>
                <a:srgbClr val="7F899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9479-4E72-A588-294AA22E8FE5}"/>
              </c:ext>
            </c:extLst>
          </c:dPt>
          <c:dPt>
            <c:idx val="2"/>
            <c:invertIfNegative val="0"/>
            <c:bubble3D val="0"/>
            <c:spPr>
              <a:solidFill>
                <a:srgbClr val="5A87CD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9479-4E72-A588-294AA22E8FE5}"/>
              </c:ext>
            </c:extLst>
          </c:dPt>
          <c:dPt>
            <c:idx val="3"/>
            <c:invertIfNegative val="0"/>
            <c:bubble3D val="0"/>
            <c:spPr>
              <a:solidFill>
                <a:srgbClr val="3264C8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9479-4E72-A588-294AA22E8FE5}"/>
              </c:ext>
            </c:extLst>
          </c:dPt>
          <c:dPt>
            <c:idx val="4"/>
            <c:invertIfNegative val="0"/>
            <c:bubble3D val="0"/>
            <c:spPr>
              <a:solidFill>
                <a:srgbClr val="1E2DBE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9479-4E72-A588-294AA22E8FE5}"/>
              </c:ext>
            </c:extLst>
          </c:dPt>
          <c:dPt>
            <c:idx val="5"/>
            <c:invertIfNegative val="0"/>
            <c:bubble3D val="0"/>
            <c:spPr>
              <a:solidFill>
                <a:srgbClr val="151F85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9479-4E72-A588-294AA22E8FE5}"/>
              </c:ext>
            </c:extLst>
          </c:dPt>
          <c:dPt>
            <c:idx val="6"/>
            <c:invertIfNegative val="0"/>
            <c:bubble3D val="0"/>
            <c:spPr>
              <a:solidFill>
                <a:srgbClr val="230050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9479-4E72-A588-294AA22E8FE5}"/>
              </c:ext>
            </c:extLst>
          </c:dPt>
          <c:dPt>
            <c:idx val="7"/>
            <c:invertIfNegative val="0"/>
            <c:bubble3D val="0"/>
            <c:spPr>
              <a:solidFill>
                <a:srgbClr val="960A55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9479-4E72-A588-294AA22E8FE5}"/>
              </c:ext>
            </c:extLst>
          </c:dPt>
          <c:dPt>
            <c:idx val="8"/>
            <c:invertIfNegative val="0"/>
            <c:bubble3D val="0"/>
            <c:spPr>
              <a:solidFill>
                <a:srgbClr val="7F899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9479-4E72-A588-294AA22E8FE5}"/>
              </c:ext>
            </c:extLst>
          </c:dPt>
          <c:dPt>
            <c:idx val="9"/>
            <c:invertIfNegative val="0"/>
            <c:bubble3D val="0"/>
            <c:spPr>
              <a:solidFill>
                <a:srgbClr val="B8BFC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9479-4E72-A588-294AA22E8FE5}"/>
              </c:ext>
            </c:extLst>
          </c:dPt>
          <c:dPt>
            <c:idx val="10"/>
            <c:invertIfNegative val="0"/>
            <c:bubble3D val="0"/>
            <c:spPr>
              <a:solidFill>
                <a:srgbClr val="7F899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5-9479-4E72-A588-294AA22E8FE5}"/>
              </c:ext>
            </c:extLst>
          </c:dPt>
          <c:dPt>
            <c:idx val="11"/>
            <c:invertIfNegative val="0"/>
            <c:bubble3D val="0"/>
            <c:spPr>
              <a:solidFill>
                <a:srgbClr val="5A87CD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7-9479-4E72-A588-294AA22E8FE5}"/>
              </c:ext>
            </c:extLst>
          </c:dPt>
          <c:dPt>
            <c:idx val="12"/>
            <c:invertIfNegative val="0"/>
            <c:bubble3D val="0"/>
            <c:spPr>
              <a:solidFill>
                <a:srgbClr val="3264C8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9-9479-4E72-A588-294AA22E8FE5}"/>
              </c:ext>
            </c:extLst>
          </c:dPt>
          <c:dPt>
            <c:idx val="13"/>
            <c:invertIfNegative val="0"/>
            <c:bubble3D val="0"/>
            <c:spPr>
              <a:solidFill>
                <a:srgbClr val="1E2DBE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B-9479-4E72-A588-294AA22E8FE5}"/>
              </c:ext>
            </c:extLst>
          </c:dPt>
          <c:dPt>
            <c:idx val="14"/>
            <c:invertIfNegative val="0"/>
            <c:bubble3D val="0"/>
            <c:spPr>
              <a:solidFill>
                <a:srgbClr val="151F85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D-9479-4E72-A588-294AA22E8FE5}"/>
              </c:ext>
            </c:extLst>
          </c:dPt>
          <c:dPt>
            <c:idx val="15"/>
            <c:invertIfNegative val="0"/>
            <c:bubble3D val="0"/>
            <c:spPr>
              <a:solidFill>
                <a:srgbClr val="230050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F-9479-4E72-A588-294AA22E8FE5}"/>
              </c:ext>
            </c:extLst>
          </c:dPt>
          <c:dPt>
            <c:idx val="16"/>
            <c:invertIfNegative val="0"/>
            <c:bubble3D val="0"/>
            <c:spPr>
              <a:solidFill>
                <a:srgbClr val="960A55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1-9479-4E72-A588-294AA22E8FE5}"/>
              </c:ext>
            </c:extLst>
          </c:dPt>
          <c:dPt>
            <c:idx val="17"/>
            <c:invertIfNegative val="0"/>
            <c:bubble3D val="0"/>
            <c:spPr>
              <a:solidFill>
                <a:srgbClr val="7F899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3-9479-4E72-A588-294AA22E8FE5}"/>
              </c:ext>
            </c:extLst>
          </c:dPt>
          <c:dPt>
            <c:idx val="18"/>
            <c:invertIfNegative val="0"/>
            <c:bubble3D val="0"/>
            <c:spPr>
              <a:solidFill>
                <a:srgbClr val="B8BFC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5-9479-4E72-A588-294AA22E8FE5}"/>
              </c:ext>
            </c:extLst>
          </c:dPt>
          <c:dPt>
            <c:idx val="19"/>
            <c:invertIfNegative val="0"/>
            <c:bubble3D val="0"/>
            <c:spPr>
              <a:solidFill>
                <a:srgbClr val="7F899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7-9479-4E72-A588-294AA22E8FE5}"/>
              </c:ext>
            </c:extLst>
          </c:dPt>
          <c:dPt>
            <c:idx val="20"/>
            <c:invertIfNegative val="0"/>
            <c:bubble3D val="0"/>
            <c:spPr>
              <a:solidFill>
                <a:srgbClr val="5A87CD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9-9479-4E72-A588-294AA22E8FE5}"/>
              </c:ext>
            </c:extLst>
          </c:dPt>
          <c:dPt>
            <c:idx val="21"/>
            <c:invertIfNegative val="0"/>
            <c:bubble3D val="0"/>
            <c:spPr>
              <a:solidFill>
                <a:srgbClr val="3264C8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B-9479-4E72-A588-294AA22E8FE5}"/>
              </c:ext>
            </c:extLst>
          </c:dPt>
          <c:dPt>
            <c:idx val="22"/>
            <c:invertIfNegative val="0"/>
            <c:bubble3D val="0"/>
            <c:spPr>
              <a:solidFill>
                <a:srgbClr val="1E2DBE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D-9479-4E72-A588-294AA22E8FE5}"/>
              </c:ext>
            </c:extLst>
          </c:dPt>
          <c:dPt>
            <c:idx val="23"/>
            <c:invertIfNegative val="0"/>
            <c:bubble3D val="0"/>
            <c:spPr>
              <a:solidFill>
                <a:srgbClr val="151F85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F-9479-4E72-A588-294AA22E8FE5}"/>
              </c:ext>
            </c:extLst>
          </c:dPt>
          <c:dPt>
            <c:idx val="24"/>
            <c:invertIfNegative val="0"/>
            <c:bubble3D val="0"/>
            <c:spPr>
              <a:solidFill>
                <a:srgbClr val="230050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1-9479-4E72-A588-294AA22E8FE5}"/>
              </c:ext>
            </c:extLst>
          </c:dPt>
          <c:dPt>
            <c:idx val="25"/>
            <c:invertIfNegative val="0"/>
            <c:bubble3D val="0"/>
            <c:spPr>
              <a:solidFill>
                <a:srgbClr val="960A55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3-9479-4E72-A588-294AA22E8FE5}"/>
              </c:ext>
            </c:extLst>
          </c:dPt>
          <c:dPt>
            <c:idx val="26"/>
            <c:invertIfNegative val="0"/>
            <c:bubble3D val="0"/>
            <c:spPr>
              <a:solidFill>
                <a:srgbClr val="7F899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5-9479-4E72-A588-294AA22E8FE5}"/>
              </c:ext>
            </c:extLst>
          </c:dPt>
          <c:dPt>
            <c:idx val="27"/>
            <c:invertIfNegative val="0"/>
            <c:bubble3D val="0"/>
            <c:spPr>
              <a:solidFill>
                <a:srgbClr val="B8BFC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7-9479-4E72-A588-294AA22E8FE5}"/>
              </c:ext>
            </c:extLst>
          </c:dPt>
          <c:dPt>
            <c:idx val="28"/>
            <c:invertIfNegative val="0"/>
            <c:bubble3D val="0"/>
            <c:spPr>
              <a:solidFill>
                <a:srgbClr val="7F899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9-9479-4E72-A588-294AA22E8FE5}"/>
              </c:ext>
            </c:extLst>
          </c:dPt>
          <c:dPt>
            <c:idx val="29"/>
            <c:invertIfNegative val="0"/>
            <c:bubble3D val="0"/>
            <c:spPr>
              <a:solidFill>
                <a:srgbClr val="5A87CD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B-9479-4E72-A588-294AA22E8FE5}"/>
              </c:ext>
            </c:extLst>
          </c:dPt>
          <c:dPt>
            <c:idx val="30"/>
            <c:invertIfNegative val="0"/>
            <c:bubble3D val="0"/>
            <c:spPr>
              <a:solidFill>
                <a:srgbClr val="3264C8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D-9479-4E72-A588-294AA22E8FE5}"/>
              </c:ext>
            </c:extLst>
          </c:dPt>
          <c:dPt>
            <c:idx val="31"/>
            <c:invertIfNegative val="0"/>
            <c:bubble3D val="0"/>
            <c:spPr>
              <a:solidFill>
                <a:srgbClr val="1E2DBE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F-9479-4E72-A588-294AA22E8FE5}"/>
              </c:ext>
            </c:extLst>
          </c:dPt>
          <c:dPt>
            <c:idx val="32"/>
            <c:invertIfNegative val="0"/>
            <c:bubble3D val="0"/>
            <c:spPr>
              <a:solidFill>
                <a:srgbClr val="151F85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1-9479-4E72-A588-294AA22E8FE5}"/>
              </c:ext>
            </c:extLst>
          </c:dPt>
          <c:dPt>
            <c:idx val="33"/>
            <c:invertIfNegative val="0"/>
            <c:bubble3D val="0"/>
            <c:spPr>
              <a:solidFill>
                <a:srgbClr val="230050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3-9479-4E72-A588-294AA22E8FE5}"/>
              </c:ext>
            </c:extLst>
          </c:dPt>
          <c:dPt>
            <c:idx val="34"/>
            <c:invertIfNegative val="0"/>
            <c:bubble3D val="0"/>
            <c:spPr>
              <a:solidFill>
                <a:srgbClr val="960A55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5-9479-4E72-A588-294AA22E8FE5}"/>
              </c:ext>
            </c:extLst>
          </c:dPt>
          <c:dPt>
            <c:idx val="35"/>
            <c:invertIfNegative val="0"/>
            <c:bubble3D val="0"/>
            <c:spPr>
              <a:solidFill>
                <a:srgbClr val="7F899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7-9479-4E72-A588-294AA22E8FE5}"/>
              </c:ext>
            </c:extLst>
          </c:dPt>
          <c:dPt>
            <c:idx val="36"/>
            <c:invertIfNegative val="0"/>
            <c:bubble3D val="0"/>
            <c:spPr>
              <a:solidFill>
                <a:srgbClr val="7F899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9-9479-4E72-A588-294AA22E8FE5}"/>
              </c:ext>
            </c:extLst>
          </c:dPt>
          <c:dPt>
            <c:idx val="37"/>
            <c:invertIfNegative val="0"/>
            <c:bubble3D val="0"/>
            <c:spPr>
              <a:solidFill>
                <a:srgbClr val="7F899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B-9479-4E72-A588-294AA22E8FE5}"/>
              </c:ext>
            </c:extLst>
          </c:dPt>
          <c:dPt>
            <c:idx val="38"/>
            <c:invertIfNegative val="0"/>
            <c:bubble3D val="0"/>
            <c:spPr>
              <a:solidFill>
                <a:srgbClr val="5A87CD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D-9479-4E72-A588-294AA22E8FE5}"/>
              </c:ext>
            </c:extLst>
          </c:dPt>
          <c:dPt>
            <c:idx val="39"/>
            <c:invertIfNegative val="0"/>
            <c:bubble3D val="0"/>
            <c:spPr>
              <a:solidFill>
                <a:srgbClr val="3264C8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F-9479-4E72-A588-294AA22E8FE5}"/>
              </c:ext>
            </c:extLst>
          </c:dPt>
          <c:dPt>
            <c:idx val="40"/>
            <c:invertIfNegative val="0"/>
            <c:bubble3D val="0"/>
            <c:spPr>
              <a:solidFill>
                <a:srgbClr val="1E2DBE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1-9479-4E72-A588-294AA22E8FE5}"/>
              </c:ext>
            </c:extLst>
          </c:dPt>
          <c:dPt>
            <c:idx val="41"/>
            <c:invertIfNegative val="0"/>
            <c:bubble3D val="0"/>
            <c:spPr>
              <a:solidFill>
                <a:srgbClr val="151F85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3-9479-4E72-A588-294AA22E8FE5}"/>
              </c:ext>
            </c:extLst>
          </c:dPt>
          <c:dPt>
            <c:idx val="42"/>
            <c:invertIfNegative val="0"/>
            <c:bubble3D val="0"/>
            <c:spPr>
              <a:solidFill>
                <a:srgbClr val="230050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5-9479-4E72-A588-294AA22E8FE5}"/>
              </c:ext>
            </c:extLst>
          </c:dPt>
          <c:dPt>
            <c:idx val="43"/>
            <c:invertIfNegative val="0"/>
            <c:bubble3D val="0"/>
            <c:spPr>
              <a:solidFill>
                <a:srgbClr val="960A55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7-9479-4E72-A588-294AA22E8FE5}"/>
              </c:ext>
            </c:extLst>
          </c:dPt>
          <c:dPt>
            <c:idx val="44"/>
            <c:invertIfNegative val="0"/>
            <c:bubble3D val="0"/>
            <c:spPr>
              <a:solidFill>
                <a:srgbClr val="7F899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9-9479-4E72-A588-294AA22E8FE5}"/>
              </c:ext>
            </c:extLst>
          </c:dPt>
          <c:dPt>
            <c:idx val="45"/>
            <c:invertIfNegative val="0"/>
            <c:bubble3D val="0"/>
            <c:spPr>
              <a:solidFill>
                <a:srgbClr val="B8BFC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B-9479-4E72-A588-294AA22E8FE5}"/>
              </c:ext>
            </c:extLst>
          </c:dPt>
          <c:dPt>
            <c:idx val="46"/>
            <c:invertIfNegative val="0"/>
            <c:bubble3D val="0"/>
            <c:spPr>
              <a:solidFill>
                <a:srgbClr val="7F899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D-9479-4E72-A588-294AA22E8FE5}"/>
              </c:ext>
            </c:extLst>
          </c:dPt>
          <c:dPt>
            <c:idx val="47"/>
            <c:invertIfNegative val="0"/>
            <c:bubble3D val="0"/>
            <c:spPr>
              <a:solidFill>
                <a:srgbClr val="5A87CD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F-9479-4E72-A588-294AA22E8FE5}"/>
              </c:ext>
            </c:extLst>
          </c:dPt>
          <c:dPt>
            <c:idx val="48"/>
            <c:invertIfNegative val="0"/>
            <c:bubble3D val="0"/>
            <c:spPr>
              <a:solidFill>
                <a:srgbClr val="3264C8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61-9479-4E72-A588-294AA22E8FE5}"/>
              </c:ext>
            </c:extLst>
          </c:dPt>
          <c:dPt>
            <c:idx val="49"/>
            <c:invertIfNegative val="0"/>
            <c:bubble3D val="0"/>
            <c:spPr>
              <a:solidFill>
                <a:srgbClr val="1E2DBE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63-9479-4E72-A588-294AA22E8FE5}"/>
              </c:ext>
            </c:extLst>
          </c:dPt>
          <c:dPt>
            <c:idx val="50"/>
            <c:invertIfNegative val="0"/>
            <c:bubble3D val="0"/>
            <c:spPr>
              <a:solidFill>
                <a:srgbClr val="151F85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65-9479-4E72-A588-294AA22E8FE5}"/>
              </c:ext>
            </c:extLst>
          </c:dPt>
          <c:dPt>
            <c:idx val="51"/>
            <c:invertIfNegative val="0"/>
            <c:bubble3D val="0"/>
            <c:spPr>
              <a:solidFill>
                <a:srgbClr val="230050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67-9479-4E72-A588-294AA22E8FE5}"/>
              </c:ext>
            </c:extLst>
          </c:dPt>
          <c:dPt>
            <c:idx val="52"/>
            <c:invertIfNegative val="0"/>
            <c:bubble3D val="0"/>
            <c:spPr>
              <a:solidFill>
                <a:srgbClr val="960A55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69-9479-4E72-A588-294AA22E8FE5}"/>
              </c:ext>
            </c:extLst>
          </c:dPt>
          <c:dLbls>
            <c:dLbl>
              <c:idx val="20"/>
              <c:tx>
                <c:rich>
                  <a:bodyPr/>
                  <a:lstStyle/>
                  <a:p>
                    <a:fld id="{27B6ADE6-AA10-440E-BC1F-00B616508776}" type="VALUE">
                      <a:rPr lang="en-US"/>
                      <a:pPr/>
                      <a:t>[VALOR]</a:t>
                    </a:fld>
                    <a:r>
                      <a:rPr lang="en-US"/>
                      <a:t> 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9-9479-4E72-A588-294AA22E8FE5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fld id="{A1325F13-6144-430B-B985-12E84462C482}" type="VALUE">
                      <a:rPr lang="en-US"/>
                      <a:pPr/>
                      <a:t>[VALOR]</a:t>
                    </a:fld>
                    <a:r>
                      <a:rPr lang="en-US"/>
                      <a:t> 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31-9479-4E72-A588-294AA22E8F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Data!$D$5:$E$57</c:f>
              <c:multiLvlStrCache>
                <c:ptCount val="53"/>
                <c:lvl>
                  <c:pt idx="0">
                    <c:v>Vulnerable persons covered by social assistance</c:v>
                  </c:pt>
                  <c:pt idx="1">
                    <c:v>Older persons</c:v>
                  </c:pt>
                  <c:pt idx="2">
                    <c:v>Unemployed</c:v>
                  </c:pt>
                  <c:pt idx="3">
                    <c:v>Workers in case of work injury</c:v>
                  </c:pt>
                  <c:pt idx="4">
                    <c:v>Persons with severe disabilities </c:v>
                  </c:pt>
                  <c:pt idx="5">
                    <c:v>Mothers with newborns</c:v>
                  </c:pt>
                  <c:pt idx="6">
                    <c:v>Children</c:v>
                  </c:pt>
                  <c:pt idx="7">
                    <c:v>Population covered by at least one social protection benefit</c:v>
                  </c:pt>
                  <c:pt idx="9">
                    <c:v>Vulnerable persons covered by social assistance</c:v>
                  </c:pt>
                  <c:pt idx="10">
                    <c:v>Older persons</c:v>
                  </c:pt>
                  <c:pt idx="11">
                    <c:v>Unemployed</c:v>
                  </c:pt>
                  <c:pt idx="12">
                    <c:v>Workers in case of work injury</c:v>
                  </c:pt>
                  <c:pt idx="13">
                    <c:v>Persons with severe disabilities </c:v>
                  </c:pt>
                  <c:pt idx="14">
                    <c:v>Mothers with newborns</c:v>
                  </c:pt>
                  <c:pt idx="15">
                    <c:v>Children</c:v>
                  </c:pt>
                  <c:pt idx="16">
                    <c:v>Population covered by at least one social protection benefit</c:v>
                  </c:pt>
                  <c:pt idx="18">
                    <c:v>Vulnerable persons covered by social assistance</c:v>
                  </c:pt>
                  <c:pt idx="19">
                    <c:v>Older persons</c:v>
                  </c:pt>
                  <c:pt idx="20">
                    <c:v>Unemployed</c:v>
                  </c:pt>
                  <c:pt idx="21">
                    <c:v>Workers in case of work injury</c:v>
                  </c:pt>
                  <c:pt idx="22">
                    <c:v>Persons with severe disabilities </c:v>
                  </c:pt>
                  <c:pt idx="23">
                    <c:v>Mothers with newborns</c:v>
                  </c:pt>
                  <c:pt idx="24">
                    <c:v>Children</c:v>
                  </c:pt>
                  <c:pt idx="25">
                    <c:v>Population covered by at least one social protection benefit</c:v>
                  </c:pt>
                  <c:pt idx="27">
                    <c:v>Vulnerable persons covered by social assistance</c:v>
                  </c:pt>
                  <c:pt idx="28">
                    <c:v>Older persons</c:v>
                  </c:pt>
                  <c:pt idx="29">
                    <c:v>Unemployed</c:v>
                  </c:pt>
                  <c:pt idx="30">
                    <c:v>Workers in case of work injury</c:v>
                  </c:pt>
                  <c:pt idx="31">
                    <c:v>Persons with severe disabilities </c:v>
                  </c:pt>
                  <c:pt idx="32">
                    <c:v>Mothers with newborns</c:v>
                  </c:pt>
                  <c:pt idx="33">
                    <c:v>Children</c:v>
                  </c:pt>
                  <c:pt idx="34">
                    <c:v>Population covered by at least one social protection benefit</c:v>
                  </c:pt>
                  <c:pt idx="36">
                    <c:v>Vulnerable persons covered by social assistance</c:v>
                  </c:pt>
                  <c:pt idx="37">
                    <c:v>Older persons</c:v>
                  </c:pt>
                  <c:pt idx="38">
                    <c:v>Unemployed</c:v>
                  </c:pt>
                  <c:pt idx="39">
                    <c:v>Workers in case of work injury</c:v>
                  </c:pt>
                  <c:pt idx="40">
                    <c:v>Persons with severe disabilities </c:v>
                  </c:pt>
                  <c:pt idx="41">
                    <c:v>Mothers with newborns</c:v>
                  </c:pt>
                  <c:pt idx="42">
                    <c:v>Children</c:v>
                  </c:pt>
                  <c:pt idx="43">
                    <c:v>Population covered by at least one social protection benefit</c:v>
                  </c:pt>
                  <c:pt idx="45">
                    <c:v>Vulnerable persons covered by social assistance</c:v>
                  </c:pt>
                  <c:pt idx="46">
                    <c:v>Older persons</c:v>
                  </c:pt>
                  <c:pt idx="47">
                    <c:v>Unemployed</c:v>
                  </c:pt>
                  <c:pt idx="48">
                    <c:v>Workers in case of work injury</c:v>
                  </c:pt>
                  <c:pt idx="49">
                    <c:v>Persons with severe disabilities </c:v>
                  </c:pt>
                  <c:pt idx="50">
                    <c:v>Mothers with newborns</c:v>
                  </c:pt>
                  <c:pt idx="51">
                    <c:v>Children</c:v>
                  </c:pt>
                  <c:pt idx="52">
                    <c:v>Population covered by at least one social protection benefit</c:v>
                  </c:pt>
                </c:lvl>
                <c:lvl>
                  <c:pt idx="0">
                    <c:v>Europe and Central Asia</c:v>
                  </c:pt>
                  <c:pt idx="9">
                    <c:v>Asia and the Pacific</c:v>
                  </c:pt>
                  <c:pt idx="18">
                    <c:v>Arab States</c:v>
                  </c:pt>
                  <c:pt idx="27">
                    <c:v>Americas</c:v>
                  </c:pt>
                  <c:pt idx="36">
                    <c:v>Africa</c:v>
                  </c:pt>
                  <c:pt idx="45">
                    <c:v>World</c:v>
                  </c:pt>
                </c:lvl>
              </c:multiLvlStrCache>
            </c:multiLvlStrRef>
          </c:cat>
          <c:val>
            <c:numRef>
              <c:f>Data!$F$5:$F$57</c:f>
              <c:numCache>
                <c:formatCode>0.0</c:formatCode>
                <c:ptCount val="53"/>
                <c:pt idx="0">
                  <c:v>64.367401123046804</c:v>
                </c:pt>
                <c:pt idx="1">
                  <c:v>96.705604553222599</c:v>
                </c:pt>
                <c:pt idx="2">
                  <c:v>51.2605781555175</c:v>
                </c:pt>
                <c:pt idx="3">
                  <c:v>75.501096494097496</c:v>
                </c:pt>
                <c:pt idx="4">
                  <c:v>85.989913940429602</c:v>
                </c:pt>
                <c:pt idx="5">
                  <c:v>83.633316040039006</c:v>
                </c:pt>
                <c:pt idx="6">
                  <c:v>82.305397033691406</c:v>
                </c:pt>
                <c:pt idx="7">
                  <c:v>83.903999328613196</c:v>
                </c:pt>
                <c:pt idx="9">
                  <c:v>25.278356552123999</c:v>
                </c:pt>
                <c:pt idx="10">
                  <c:v>73.520843505859304</c:v>
                </c:pt>
                <c:pt idx="11">
                  <c:v>14.0106105804443</c:v>
                </c:pt>
                <c:pt idx="12">
                  <c:v>24.842532073401699</c:v>
                </c:pt>
                <c:pt idx="13">
                  <c:v>21.649581909179599</c:v>
                </c:pt>
                <c:pt idx="14">
                  <c:v>45.904666900634702</c:v>
                </c:pt>
                <c:pt idx="15">
                  <c:v>18.047527313232401</c:v>
                </c:pt>
                <c:pt idx="16">
                  <c:v>44.144588470458899</c:v>
                </c:pt>
                <c:pt idx="18">
                  <c:v>32.168724060058501</c:v>
                </c:pt>
                <c:pt idx="19">
                  <c:v>23.976619720458899</c:v>
                </c:pt>
                <c:pt idx="20">
                  <c:v>8.71131992340087</c:v>
                </c:pt>
                <c:pt idx="21">
                  <c:v>63.549604850520197</c:v>
                </c:pt>
                <c:pt idx="22">
                  <c:v>7.2486834526062003</c:v>
                </c:pt>
                <c:pt idx="23">
                  <c:v>12.1991968154907</c:v>
                </c:pt>
                <c:pt idx="24">
                  <c:v>15.4425811767578</c:v>
                </c:pt>
                <c:pt idx="25">
                  <c:v>40.045333862304602</c:v>
                </c:pt>
                <c:pt idx="27">
                  <c:v>36.733596801757798</c:v>
                </c:pt>
                <c:pt idx="28">
                  <c:v>88.060096740722599</c:v>
                </c:pt>
                <c:pt idx="29">
                  <c:v>16.371898651123001</c:v>
                </c:pt>
                <c:pt idx="30">
                  <c:v>57.414242725358399</c:v>
                </c:pt>
                <c:pt idx="31">
                  <c:v>71.798469543457003</c:v>
                </c:pt>
                <c:pt idx="32">
                  <c:v>51.874946594238203</c:v>
                </c:pt>
                <c:pt idx="33">
                  <c:v>57.4208374023437</c:v>
                </c:pt>
                <c:pt idx="34">
                  <c:v>64.341758728027301</c:v>
                </c:pt>
                <c:pt idx="36">
                  <c:v>9.3477363586425692</c:v>
                </c:pt>
                <c:pt idx="37">
                  <c:v>27.0677185058593</c:v>
                </c:pt>
                <c:pt idx="38">
                  <c:v>5.3315272331237704</c:v>
                </c:pt>
                <c:pt idx="39">
                  <c:v>18.4312005390655</c:v>
                </c:pt>
                <c:pt idx="40">
                  <c:v>9.3490018844604403</c:v>
                </c:pt>
                <c:pt idx="41">
                  <c:v>14.9160346984863</c:v>
                </c:pt>
                <c:pt idx="42">
                  <c:v>12.6190118789672</c:v>
                </c:pt>
                <c:pt idx="43">
                  <c:v>17.4089336395263</c:v>
                </c:pt>
                <c:pt idx="45">
                  <c:v>28.8809509277343</c:v>
                </c:pt>
                <c:pt idx="46">
                  <c:v>77.548530578613196</c:v>
                </c:pt>
                <c:pt idx="47">
                  <c:v>18.5611667633056</c:v>
                </c:pt>
                <c:pt idx="48">
                  <c:v>35.405659080240902</c:v>
                </c:pt>
                <c:pt idx="49">
                  <c:v>33.514854431152301</c:v>
                </c:pt>
                <c:pt idx="50">
                  <c:v>44.906383514404197</c:v>
                </c:pt>
                <c:pt idx="51">
                  <c:v>26.4200229644775</c:v>
                </c:pt>
                <c:pt idx="52">
                  <c:v>46.878932952880803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A-9479-4E72-A588-294AA22E8FE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376821312"/>
        <c:axId val="376822880"/>
      </c:barChart>
      <c:catAx>
        <c:axId val="376821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UY"/>
          </a:p>
        </c:txPr>
        <c:crossAx val="376822880"/>
        <c:crosses val="autoZero"/>
        <c:auto val="1"/>
        <c:lblAlgn val="ctr"/>
        <c:lblOffset val="100"/>
        <c:noMultiLvlLbl val="0"/>
      </c:catAx>
      <c:valAx>
        <c:axId val="376822880"/>
        <c:scaling>
          <c:orientation val="minMax"/>
          <c:max val="10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cap="none" baseline="0"/>
                  <a:t>% of the population group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Y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37682131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75000"/>
        </a:schemeClr>
      </a:solidFill>
      <a:round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085586419753081"/>
          <c:y val="1.7632181142191287E-2"/>
          <c:w val="0.44469305555555561"/>
          <c:h val="0.9320465432308475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7F8999"/>
            </a:solidFill>
            <a:ln w="9525" cap="flat" cmpd="sng" algn="ctr">
              <a:noFill/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B8BFC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43DF-43D1-8FFD-E1CD687CF235}"/>
              </c:ext>
            </c:extLst>
          </c:dPt>
          <c:dPt>
            <c:idx val="1"/>
            <c:invertIfNegative val="0"/>
            <c:bubble3D val="0"/>
            <c:spPr>
              <a:solidFill>
                <a:srgbClr val="7F899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43DF-43D1-8FFD-E1CD687CF235}"/>
              </c:ext>
            </c:extLst>
          </c:dPt>
          <c:dPt>
            <c:idx val="2"/>
            <c:invertIfNegative val="0"/>
            <c:bubble3D val="0"/>
            <c:spPr>
              <a:solidFill>
                <a:srgbClr val="5A87CD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43DF-43D1-8FFD-E1CD687CF235}"/>
              </c:ext>
            </c:extLst>
          </c:dPt>
          <c:dPt>
            <c:idx val="3"/>
            <c:invertIfNegative val="0"/>
            <c:bubble3D val="0"/>
            <c:spPr>
              <a:solidFill>
                <a:srgbClr val="3264C8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43DF-43D1-8FFD-E1CD687CF235}"/>
              </c:ext>
            </c:extLst>
          </c:dPt>
          <c:dPt>
            <c:idx val="4"/>
            <c:invertIfNegative val="0"/>
            <c:bubble3D val="0"/>
            <c:spPr>
              <a:solidFill>
                <a:srgbClr val="1E2DBE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43DF-43D1-8FFD-E1CD687CF235}"/>
              </c:ext>
            </c:extLst>
          </c:dPt>
          <c:dPt>
            <c:idx val="5"/>
            <c:invertIfNegative val="0"/>
            <c:bubble3D val="0"/>
            <c:spPr>
              <a:solidFill>
                <a:srgbClr val="151F85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43DF-43D1-8FFD-E1CD687CF235}"/>
              </c:ext>
            </c:extLst>
          </c:dPt>
          <c:dPt>
            <c:idx val="6"/>
            <c:invertIfNegative val="0"/>
            <c:bubble3D val="0"/>
            <c:spPr>
              <a:solidFill>
                <a:srgbClr val="230050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43DF-43D1-8FFD-E1CD687CF235}"/>
              </c:ext>
            </c:extLst>
          </c:dPt>
          <c:dPt>
            <c:idx val="7"/>
            <c:invertIfNegative val="0"/>
            <c:bubble3D val="0"/>
            <c:spPr>
              <a:solidFill>
                <a:srgbClr val="960A55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43DF-43D1-8FFD-E1CD687CF235}"/>
              </c:ext>
            </c:extLst>
          </c:dPt>
          <c:dPt>
            <c:idx val="8"/>
            <c:invertIfNegative val="0"/>
            <c:bubble3D val="0"/>
            <c:spPr>
              <a:solidFill>
                <a:srgbClr val="7F899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43DF-43D1-8FFD-E1CD687CF235}"/>
              </c:ext>
            </c:extLst>
          </c:dPt>
          <c:dPt>
            <c:idx val="9"/>
            <c:invertIfNegative val="0"/>
            <c:bubble3D val="0"/>
            <c:spPr>
              <a:solidFill>
                <a:srgbClr val="B8BFC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43DF-43D1-8FFD-E1CD687CF235}"/>
              </c:ext>
            </c:extLst>
          </c:dPt>
          <c:dPt>
            <c:idx val="10"/>
            <c:invertIfNegative val="0"/>
            <c:bubble3D val="0"/>
            <c:spPr>
              <a:solidFill>
                <a:srgbClr val="7F899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5-43DF-43D1-8FFD-E1CD687CF235}"/>
              </c:ext>
            </c:extLst>
          </c:dPt>
          <c:dPt>
            <c:idx val="11"/>
            <c:invertIfNegative val="0"/>
            <c:bubble3D val="0"/>
            <c:spPr>
              <a:solidFill>
                <a:srgbClr val="5A87CD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7-43DF-43D1-8FFD-E1CD687CF235}"/>
              </c:ext>
            </c:extLst>
          </c:dPt>
          <c:dPt>
            <c:idx val="12"/>
            <c:invertIfNegative val="0"/>
            <c:bubble3D val="0"/>
            <c:spPr>
              <a:solidFill>
                <a:srgbClr val="3264C8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9-43DF-43D1-8FFD-E1CD687CF235}"/>
              </c:ext>
            </c:extLst>
          </c:dPt>
          <c:dPt>
            <c:idx val="13"/>
            <c:invertIfNegative val="0"/>
            <c:bubble3D val="0"/>
            <c:spPr>
              <a:solidFill>
                <a:srgbClr val="1E2DBE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B-43DF-43D1-8FFD-E1CD687CF235}"/>
              </c:ext>
            </c:extLst>
          </c:dPt>
          <c:dPt>
            <c:idx val="14"/>
            <c:invertIfNegative val="0"/>
            <c:bubble3D val="0"/>
            <c:spPr>
              <a:solidFill>
                <a:srgbClr val="151F85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D-43DF-43D1-8FFD-E1CD687CF235}"/>
              </c:ext>
            </c:extLst>
          </c:dPt>
          <c:dPt>
            <c:idx val="15"/>
            <c:invertIfNegative val="0"/>
            <c:bubble3D val="0"/>
            <c:spPr>
              <a:solidFill>
                <a:srgbClr val="230050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F-43DF-43D1-8FFD-E1CD687CF235}"/>
              </c:ext>
            </c:extLst>
          </c:dPt>
          <c:dPt>
            <c:idx val="16"/>
            <c:invertIfNegative val="0"/>
            <c:bubble3D val="0"/>
            <c:spPr>
              <a:solidFill>
                <a:srgbClr val="960A55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1-43DF-43D1-8FFD-E1CD687CF235}"/>
              </c:ext>
            </c:extLst>
          </c:dPt>
          <c:dPt>
            <c:idx val="17"/>
            <c:invertIfNegative val="0"/>
            <c:bubble3D val="0"/>
            <c:spPr>
              <a:solidFill>
                <a:srgbClr val="7F899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3-43DF-43D1-8FFD-E1CD687CF235}"/>
              </c:ext>
            </c:extLst>
          </c:dPt>
          <c:dPt>
            <c:idx val="18"/>
            <c:invertIfNegative val="0"/>
            <c:bubble3D val="0"/>
            <c:spPr>
              <a:solidFill>
                <a:srgbClr val="B8BFC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5-43DF-43D1-8FFD-E1CD687CF235}"/>
              </c:ext>
            </c:extLst>
          </c:dPt>
          <c:dPt>
            <c:idx val="19"/>
            <c:invertIfNegative val="0"/>
            <c:bubble3D val="0"/>
            <c:spPr>
              <a:solidFill>
                <a:srgbClr val="7F899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7-43DF-43D1-8FFD-E1CD687CF235}"/>
              </c:ext>
            </c:extLst>
          </c:dPt>
          <c:dPt>
            <c:idx val="20"/>
            <c:invertIfNegative val="0"/>
            <c:bubble3D val="0"/>
            <c:spPr>
              <a:solidFill>
                <a:srgbClr val="5A87CD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9-43DF-43D1-8FFD-E1CD687CF235}"/>
              </c:ext>
            </c:extLst>
          </c:dPt>
          <c:dPt>
            <c:idx val="21"/>
            <c:invertIfNegative val="0"/>
            <c:bubble3D val="0"/>
            <c:spPr>
              <a:solidFill>
                <a:srgbClr val="3264C8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B-43DF-43D1-8FFD-E1CD687CF235}"/>
              </c:ext>
            </c:extLst>
          </c:dPt>
          <c:dPt>
            <c:idx val="22"/>
            <c:invertIfNegative val="0"/>
            <c:bubble3D val="0"/>
            <c:spPr>
              <a:solidFill>
                <a:srgbClr val="1E2DBE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D-43DF-43D1-8FFD-E1CD687CF235}"/>
              </c:ext>
            </c:extLst>
          </c:dPt>
          <c:dPt>
            <c:idx val="23"/>
            <c:invertIfNegative val="0"/>
            <c:bubble3D val="0"/>
            <c:spPr>
              <a:solidFill>
                <a:srgbClr val="151F85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F-43DF-43D1-8FFD-E1CD687CF235}"/>
              </c:ext>
            </c:extLst>
          </c:dPt>
          <c:dPt>
            <c:idx val="24"/>
            <c:invertIfNegative val="0"/>
            <c:bubble3D val="0"/>
            <c:spPr>
              <a:solidFill>
                <a:srgbClr val="230050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1-43DF-43D1-8FFD-E1CD687CF235}"/>
              </c:ext>
            </c:extLst>
          </c:dPt>
          <c:dPt>
            <c:idx val="25"/>
            <c:invertIfNegative val="0"/>
            <c:bubble3D val="0"/>
            <c:spPr>
              <a:solidFill>
                <a:srgbClr val="960A55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3-43DF-43D1-8FFD-E1CD687CF235}"/>
              </c:ext>
            </c:extLst>
          </c:dPt>
          <c:dPt>
            <c:idx val="26"/>
            <c:invertIfNegative val="0"/>
            <c:bubble3D val="0"/>
            <c:spPr>
              <a:solidFill>
                <a:srgbClr val="7F899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5-43DF-43D1-8FFD-E1CD687CF235}"/>
              </c:ext>
            </c:extLst>
          </c:dPt>
          <c:dPt>
            <c:idx val="27"/>
            <c:invertIfNegative val="0"/>
            <c:bubble3D val="0"/>
            <c:spPr>
              <a:solidFill>
                <a:srgbClr val="B8BFC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7-43DF-43D1-8FFD-E1CD687CF235}"/>
              </c:ext>
            </c:extLst>
          </c:dPt>
          <c:dPt>
            <c:idx val="28"/>
            <c:invertIfNegative val="0"/>
            <c:bubble3D val="0"/>
            <c:spPr>
              <a:solidFill>
                <a:srgbClr val="7F899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9-43DF-43D1-8FFD-E1CD687CF235}"/>
              </c:ext>
            </c:extLst>
          </c:dPt>
          <c:dPt>
            <c:idx val="29"/>
            <c:invertIfNegative val="0"/>
            <c:bubble3D val="0"/>
            <c:spPr>
              <a:solidFill>
                <a:srgbClr val="5A87CD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B-43DF-43D1-8FFD-E1CD687CF235}"/>
              </c:ext>
            </c:extLst>
          </c:dPt>
          <c:dPt>
            <c:idx val="30"/>
            <c:invertIfNegative val="0"/>
            <c:bubble3D val="0"/>
            <c:spPr>
              <a:solidFill>
                <a:srgbClr val="3264C8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D-43DF-43D1-8FFD-E1CD687CF235}"/>
              </c:ext>
            </c:extLst>
          </c:dPt>
          <c:dPt>
            <c:idx val="31"/>
            <c:invertIfNegative val="0"/>
            <c:bubble3D val="0"/>
            <c:spPr>
              <a:solidFill>
                <a:srgbClr val="1E2DBE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F-43DF-43D1-8FFD-E1CD687CF235}"/>
              </c:ext>
            </c:extLst>
          </c:dPt>
          <c:dPt>
            <c:idx val="32"/>
            <c:invertIfNegative val="0"/>
            <c:bubble3D val="0"/>
            <c:spPr>
              <a:solidFill>
                <a:srgbClr val="151F85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1-43DF-43D1-8FFD-E1CD687CF235}"/>
              </c:ext>
            </c:extLst>
          </c:dPt>
          <c:dPt>
            <c:idx val="33"/>
            <c:invertIfNegative val="0"/>
            <c:bubble3D val="0"/>
            <c:spPr>
              <a:solidFill>
                <a:srgbClr val="230050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3-43DF-43D1-8FFD-E1CD687CF235}"/>
              </c:ext>
            </c:extLst>
          </c:dPt>
          <c:dPt>
            <c:idx val="34"/>
            <c:invertIfNegative val="0"/>
            <c:bubble3D val="0"/>
            <c:spPr>
              <a:solidFill>
                <a:srgbClr val="960A55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5-43DF-43D1-8FFD-E1CD687CF235}"/>
              </c:ext>
            </c:extLst>
          </c:dPt>
          <c:dPt>
            <c:idx val="35"/>
            <c:invertIfNegative val="0"/>
            <c:bubble3D val="0"/>
            <c:spPr>
              <a:solidFill>
                <a:srgbClr val="7F899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7-43DF-43D1-8FFD-E1CD687CF235}"/>
              </c:ext>
            </c:extLst>
          </c:dPt>
          <c:dPt>
            <c:idx val="36"/>
            <c:invertIfNegative val="0"/>
            <c:bubble3D val="0"/>
            <c:spPr>
              <a:solidFill>
                <a:srgbClr val="7F899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9-43DF-43D1-8FFD-E1CD687CF235}"/>
              </c:ext>
            </c:extLst>
          </c:dPt>
          <c:dPt>
            <c:idx val="37"/>
            <c:invertIfNegative val="0"/>
            <c:bubble3D val="0"/>
            <c:spPr>
              <a:solidFill>
                <a:srgbClr val="7F899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B-43DF-43D1-8FFD-E1CD687CF235}"/>
              </c:ext>
            </c:extLst>
          </c:dPt>
          <c:dPt>
            <c:idx val="38"/>
            <c:invertIfNegative val="0"/>
            <c:bubble3D val="0"/>
            <c:spPr>
              <a:solidFill>
                <a:srgbClr val="5A87CD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D-43DF-43D1-8FFD-E1CD687CF235}"/>
              </c:ext>
            </c:extLst>
          </c:dPt>
          <c:dPt>
            <c:idx val="39"/>
            <c:invertIfNegative val="0"/>
            <c:bubble3D val="0"/>
            <c:spPr>
              <a:solidFill>
                <a:srgbClr val="3264C8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F-43DF-43D1-8FFD-E1CD687CF235}"/>
              </c:ext>
            </c:extLst>
          </c:dPt>
          <c:dPt>
            <c:idx val="40"/>
            <c:invertIfNegative val="0"/>
            <c:bubble3D val="0"/>
            <c:spPr>
              <a:solidFill>
                <a:srgbClr val="1E2DBE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1-43DF-43D1-8FFD-E1CD687CF235}"/>
              </c:ext>
            </c:extLst>
          </c:dPt>
          <c:dPt>
            <c:idx val="41"/>
            <c:invertIfNegative val="0"/>
            <c:bubble3D val="0"/>
            <c:spPr>
              <a:solidFill>
                <a:srgbClr val="151F85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3-43DF-43D1-8FFD-E1CD687CF235}"/>
              </c:ext>
            </c:extLst>
          </c:dPt>
          <c:dPt>
            <c:idx val="42"/>
            <c:invertIfNegative val="0"/>
            <c:bubble3D val="0"/>
            <c:spPr>
              <a:solidFill>
                <a:srgbClr val="230050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5-43DF-43D1-8FFD-E1CD687CF235}"/>
              </c:ext>
            </c:extLst>
          </c:dPt>
          <c:dPt>
            <c:idx val="43"/>
            <c:invertIfNegative val="0"/>
            <c:bubble3D val="0"/>
            <c:spPr>
              <a:solidFill>
                <a:srgbClr val="960A55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7-43DF-43D1-8FFD-E1CD687CF235}"/>
              </c:ext>
            </c:extLst>
          </c:dPt>
          <c:dPt>
            <c:idx val="44"/>
            <c:invertIfNegative val="0"/>
            <c:bubble3D val="0"/>
            <c:spPr>
              <a:solidFill>
                <a:srgbClr val="7F899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9-43DF-43D1-8FFD-E1CD687CF235}"/>
              </c:ext>
            </c:extLst>
          </c:dPt>
          <c:dPt>
            <c:idx val="45"/>
            <c:invertIfNegative val="0"/>
            <c:bubble3D val="0"/>
            <c:spPr>
              <a:solidFill>
                <a:srgbClr val="B8BFC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B-43DF-43D1-8FFD-E1CD687CF235}"/>
              </c:ext>
            </c:extLst>
          </c:dPt>
          <c:dPt>
            <c:idx val="46"/>
            <c:invertIfNegative val="0"/>
            <c:bubble3D val="0"/>
            <c:spPr>
              <a:solidFill>
                <a:srgbClr val="7F8999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D-43DF-43D1-8FFD-E1CD687CF235}"/>
              </c:ext>
            </c:extLst>
          </c:dPt>
          <c:dPt>
            <c:idx val="47"/>
            <c:invertIfNegative val="0"/>
            <c:bubble3D val="0"/>
            <c:spPr>
              <a:solidFill>
                <a:srgbClr val="5A87CD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F-43DF-43D1-8FFD-E1CD687CF235}"/>
              </c:ext>
            </c:extLst>
          </c:dPt>
          <c:dPt>
            <c:idx val="48"/>
            <c:invertIfNegative val="0"/>
            <c:bubble3D val="0"/>
            <c:spPr>
              <a:solidFill>
                <a:srgbClr val="3264C8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61-43DF-43D1-8FFD-E1CD687CF235}"/>
              </c:ext>
            </c:extLst>
          </c:dPt>
          <c:dPt>
            <c:idx val="49"/>
            <c:invertIfNegative val="0"/>
            <c:bubble3D val="0"/>
            <c:spPr>
              <a:solidFill>
                <a:srgbClr val="1E2DBE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63-43DF-43D1-8FFD-E1CD687CF235}"/>
              </c:ext>
            </c:extLst>
          </c:dPt>
          <c:dPt>
            <c:idx val="50"/>
            <c:invertIfNegative val="0"/>
            <c:bubble3D val="0"/>
            <c:spPr>
              <a:solidFill>
                <a:srgbClr val="151F85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65-43DF-43D1-8FFD-E1CD687CF235}"/>
              </c:ext>
            </c:extLst>
          </c:dPt>
          <c:dPt>
            <c:idx val="51"/>
            <c:invertIfNegative val="0"/>
            <c:bubble3D val="0"/>
            <c:spPr>
              <a:solidFill>
                <a:srgbClr val="230050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67-43DF-43D1-8FFD-E1CD687CF235}"/>
              </c:ext>
            </c:extLst>
          </c:dPt>
          <c:dPt>
            <c:idx val="52"/>
            <c:invertIfNegative val="0"/>
            <c:bubble3D val="0"/>
            <c:spPr>
              <a:solidFill>
                <a:srgbClr val="960A55"/>
              </a:solidFill>
              <a:ln w="9525" cap="flat" cmpd="sng" algn="ctr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69-43DF-43D1-8FFD-E1CD687CF235}"/>
              </c:ext>
            </c:extLst>
          </c:dPt>
          <c:dLbls>
            <c:dLbl>
              <c:idx val="20"/>
              <c:tx>
                <c:rich>
                  <a:bodyPr/>
                  <a:lstStyle/>
                  <a:p>
                    <a:fld id="{27B6ADE6-AA10-440E-BC1F-00B616508776}" type="VALUE">
                      <a:rPr lang="en-US"/>
                      <a:pPr/>
                      <a:t>[VALOR]</a:t>
                    </a:fld>
                    <a:r>
                      <a:rPr lang="en-US"/>
                      <a:t> 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9-43DF-43D1-8FFD-E1CD687CF235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fld id="{A1325F13-6144-430B-B985-12E84462C482}" type="VALUE">
                      <a:rPr lang="en-US"/>
                      <a:pPr/>
                      <a:t>[VALOR]</a:t>
                    </a:fld>
                    <a:r>
                      <a:rPr lang="en-US"/>
                      <a:t> 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31-43DF-43D1-8FFD-E1CD687CF2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Data!$D$5:$E$57</c:f>
              <c:multiLvlStrCache>
                <c:ptCount val="53"/>
                <c:lvl>
                  <c:pt idx="0">
                    <c:v>Vulnerable persons covered by social assistance</c:v>
                  </c:pt>
                  <c:pt idx="1">
                    <c:v>Older persons</c:v>
                  </c:pt>
                  <c:pt idx="2">
                    <c:v>Unemployed</c:v>
                  </c:pt>
                  <c:pt idx="3">
                    <c:v>Workers in case of work injury</c:v>
                  </c:pt>
                  <c:pt idx="4">
                    <c:v>Persons with severe disabilities </c:v>
                  </c:pt>
                  <c:pt idx="5">
                    <c:v>Mothers with newborns</c:v>
                  </c:pt>
                  <c:pt idx="6">
                    <c:v>Children</c:v>
                  </c:pt>
                  <c:pt idx="7">
                    <c:v>Population covered by at least one social protection benefit</c:v>
                  </c:pt>
                  <c:pt idx="9">
                    <c:v>Vulnerable persons covered by social assistance</c:v>
                  </c:pt>
                  <c:pt idx="10">
                    <c:v>Older persons</c:v>
                  </c:pt>
                  <c:pt idx="11">
                    <c:v>Unemployed</c:v>
                  </c:pt>
                  <c:pt idx="12">
                    <c:v>Workers in case of work injury</c:v>
                  </c:pt>
                  <c:pt idx="13">
                    <c:v>Persons with severe disabilities </c:v>
                  </c:pt>
                  <c:pt idx="14">
                    <c:v>Mothers with newborns</c:v>
                  </c:pt>
                  <c:pt idx="15">
                    <c:v>Children</c:v>
                  </c:pt>
                  <c:pt idx="16">
                    <c:v>Population covered by at least one social protection benefit</c:v>
                  </c:pt>
                  <c:pt idx="18">
                    <c:v>Vulnerable persons covered by social assistance</c:v>
                  </c:pt>
                  <c:pt idx="19">
                    <c:v>Older persons</c:v>
                  </c:pt>
                  <c:pt idx="20">
                    <c:v>Unemployed</c:v>
                  </c:pt>
                  <c:pt idx="21">
                    <c:v>Workers in case of work injury</c:v>
                  </c:pt>
                  <c:pt idx="22">
                    <c:v>Persons with severe disabilities </c:v>
                  </c:pt>
                  <c:pt idx="23">
                    <c:v>Mothers with newborns</c:v>
                  </c:pt>
                  <c:pt idx="24">
                    <c:v>Children</c:v>
                  </c:pt>
                  <c:pt idx="25">
                    <c:v>Population covered by at least one social protection benefit</c:v>
                  </c:pt>
                  <c:pt idx="27">
                    <c:v>Vulnerable persons covered by social assistance</c:v>
                  </c:pt>
                  <c:pt idx="28">
                    <c:v>Older persons</c:v>
                  </c:pt>
                  <c:pt idx="29">
                    <c:v>Unemployed</c:v>
                  </c:pt>
                  <c:pt idx="30">
                    <c:v>Workers in case of work injury</c:v>
                  </c:pt>
                  <c:pt idx="31">
                    <c:v>Persons with severe disabilities </c:v>
                  </c:pt>
                  <c:pt idx="32">
                    <c:v>Mothers with newborns</c:v>
                  </c:pt>
                  <c:pt idx="33">
                    <c:v>Children</c:v>
                  </c:pt>
                  <c:pt idx="34">
                    <c:v>Population covered by at least one social protection benefit</c:v>
                  </c:pt>
                  <c:pt idx="36">
                    <c:v>Vulnerable persons covered by social assistance</c:v>
                  </c:pt>
                  <c:pt idx="37">
                    <c:v>Older persons</c:v>
                  </c:pt>
                  <c:pt idx="38">
                    <c:v>Unemployed</c:v>
                  </c:pt>
                  <c:pt idx="39">
                    <c:v>Workers in case of work injury</c:v>
                  </c:pt>
                  <c:pt idx="40">
                    <c:v>Persons with severe disabilities </c:v>
                  </c:pt>
                  <c:pt idx="41">
                    <c:v>Mothers with newborns</c:v>
                  </c:pt>
                  <c:pt idx="42">
                    <c:v>Children</c:v>
                  </c:pt>
                  <c:pt idx="43">
                    <c:v>Population covered by at least one social protection benefit</c:v>
                  </c:pt>
                  <c:pt idx="45">
                    <c:v>Vulnerable persons covered by social assistance</c:v>
                  </c:pt>
                  <c:pt idx="46">
                    <c:v>Older persons</c:v>
                  </c:pt>
                  <c:pt idx="47">
                    <c:v>Unemployed</c:v>
                  </c:pt>
                  <c:pt idx="48">
                    <c:v>Workers in case of work injury</c:v>
                  </c:pt>
                  <c:pt idx="49">
                    <c:v>Persons with severe disabilities </c:v>
                  </c:pt>
                  <c:pt idx="50">
                    <c:v>Mothers with newborns</c:v>
                  </c:pt>
                  <c:pt idx="51">
                    <c:v>Children</c:v>
                  </c:pt>
                  <c:pt idx="52">
                    <c:v>Population covered by at least one social protection benefit</c:v>
                  </c:pt>
                </c:lvl>
                <c:lvl>
                  <c:pt idx="0">
                    <c:v>Europe and Central Asia</c:v>
                  </c:pt>
                  <c:pt idx="9">
                    <c:v>Asia and the Pacific</c:v>
                  </c:pt>
                  <c:pt idx="18">
                    <c:v>Arab States</c:v>
                  </c:pt>
                  <c:pt idx="27">
                    <c:v>Americas</c:v>
                  </c:pt>
                  <c:pt idx="36">
                    <c:v>Africa</c:v>
                  </c:pt>
                  <c:pt idx="45">
                    <c:v>World</c:v>
                  </c:pt>
                </c:lvl>
              </c:multiLvlStrCache>
            </c:multiLvlStrRef>
          </c:cat>
          <c:val>
            <c:numRef>
              <c:f>Data!$F$5:$F$57</c:f>
              <c:numCache>
                <c:formatCode>0.0</c:formatCode>
                <c:ptCount val="53"/>
                <c:pt idx="0">
                  <c:v>64.367401123046804</c:v>
                </c:pt>
                <c:pt idx="1">
                  <c:v>96.705604553222599</c:v>
                </c:pt>
                <c:pt idx="2">
                  <c:v>51.2605781555175</c:v>
                </c:pt>
                <c:pt idx="3">
                  <c:v>75.501096494097496</c:v>
                </c:pt>
                <c:pt idx="4">
                  <c:v>85.989913940429602</c:v>
                </c:pt>
                <c:pt idx="5">
                  <c:v>83.633316040039006</c:v>
                </c:pt>
                <c:pt idx="6">
                  <c:v>82.305397033691406</c:v>
                </c:pt>
                <c:pt idx="7">
                  <c:v>83.903999328613196</c:v>
                </c:pt>
                <c:pt idx="9">
                  <c:v>25.278356552123999</c:v>
                </c:pt>
                <c:pt idx="10">
                  <c:v>73.520843505859304</c:v>
                </c:pt>
                <c:pt idx="11">
                  <c:v>14.0106105804443</c:v>
                </c:pt>
                <c:pt idx="12">
                  <c:v>24.842532073401699</c:v>
                </c:pt>
                <c:pt idx="13">
                  <c:v>21.649581909179599</c:v>
                </c:pt>
                <c:pt idx="14">
                  <c:v>45.904666900634702</c:v>
                </c:pt>
                <c:pt idx="15">
                  <c:v>18.047527313232401</c:v>
                </c:pt>
                <c:pt idx="16">
                  <c:v>44.144588470458899</c:v>
                </c:pt>
                <c:pt idx="18">
                  <c:v>32.168724060058501</c:v>
                </c:pt>
                <c:pt idx="19">
                  <c:v>23.976619720458899</c:v>
                </c:pt>
                <c:pt idx="20">
                  <c:v>8.71131992340087</c:v>
                </c:pt>
                <c:pt idx="21">
                  <c:v>63.549604850520197</c:v>
                </c:pt>
                <c:pt idx="22">
                  <c:v>7.2486834526062003</c:v>
                </c:pt>
                <c:pt idx="23">
                  <c:v>12.1991968154907</c:v>
                </c:pt>
                <c:pt idx="24">
                  <c:v>15.4425811767578</c:v>
                </c:pt>
                <c:pt idx="25">
                  <c:v>40.045333862304602</c:v>
                </c:pt>
                <c:pt idx="27">
                  <c:v>36.733596801757798</c:v>
                </c:pt>
                <c:pt idx="28">
                  <c:v>88.060096740722599</c:v>
                </c:pt>
                <c:pt idx="29">
                  <c:v>16.371898651123001</c:v>
                </c:pt>
                <c:pt idx="30">
                  <c:v>57.414242725358399</c:v>
                </c:pt>
                <c:pt idx="31">
                  <c:v>71.798469543457003</c:v>
                </c:pt>
                <c:pt idx="32">
                  <c:v>51.874946594238203</c:v>
                </c:pt>
                <c:pt idx="33">
                  <c:v>57.4208374023437</c:v>
                </c:pt>
                <c:pt idx="34">
                  <c:v>64.341758728027301</c:v>
                </c:pt>
                <c:pt idx="36">
                  <c:v>9.3477363586425692</c:v>
                </c:pt>
                <c:pt idx="37">
                  <c:v>27.0677185058593</c:v>
                </c:pt>
                <c:pt idx="38">
                  <c:v>5.3315272331237704</c:v>
                </c:pt>
                <c:pt idx="39">
                  <c:v>18.4312005390655</c:v>
                </c:pt>
                <c:pt idx="40">
                  <c:v>9.3490018844604403</c:v>
                </c:pt>
                <c:pt idx="41">
                  <c:v>14.9160346984863</c:v>
                </c:pt>
                <c:pt idx="42">
                  <c:v>12.6190118789672</c:v>
                </c:pt>
                <c:pt idx="43">
                  <c:v>17.4089336395263</c:v>
                </c:pt>
                <c:pt idx="45">
                  <c:v>28.8809509277343</c:v>
                </c:pt>
                <c:pt idx="46">
                  <c:v>77.548530578613196</c:v>
                </c:pt>
                <c:pt idx="47">
                  <c:v>18.5611667633056</c:v>
                </c:pt>
                <c:pt idx="48">
                  <c:v>35.405659080240902</c:v>
                </c:pt>
                <c:pt idx="49">
                  <c:v>33.514854431152301</c:v>
                </c:pt>
                <c:pt idx="50">
                  <c:v>44.906383514404197</c:v>
                </c:pt>
                <c:pt idx="51">
                  <c:v>26.4200229644775</c:v>
                </c:pt>
                <c:pt idx="52">
                  <c:v>46.878932952880803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A-43DF-43D1-8FFD-E1CD687CF23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376821312"/>
        <c:axId val="376822880"/>
      </c:barChart>
      <c:catAx>
        <c:axId val="376821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UY"/>
          </a:p>
        </c:txPr>
        <c:crossAx val="376822880"/>
        <c:crosses val="autoZero"/>
        <c:auto val="1"/>
        <c:lblAlgn val="ctr"/>
        <c:lblOffset val="100"/>
        <c:noMultiLvlLbl val="0"/>
      </c:catAx>
      <c:valAx>
        <c:axId val="376822880"/>
        <c:scaling>
          <c:orientation val="minMax"/>
          <c:max val="10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cap="none" baseline="0"/>
                  <a:t>% of the population group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Y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37682131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75000"/>
        </a:schemeClr>
      </a:solidFill>
      <a:round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C026C2-FD6A-4911-AE16-0032AF6A2A2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E62B3714-705A-4080-B57C-81ADE9F6D433}">
      <dgm:prSet phldrT="[Text]"/>
      <dgm:spPr>
        <a:solidFill>
          <a:srgbClr val="0070C0">
            <a:alpha val="50000"/>
          </a:srgbClr>
        </a:solidFill>
      </dgm:spPr>
      <dgm:t>
        <a:bodyPr/>
        <a:lstStyle/>
        <a:p>
          <a:r>
            <a:rPr lang="en-GB" b="0" i="0" dirty="0"/>
            <a:t>Full and productive employment </a:t>
          </a:r>
          <a:endParaRPr lang="en-GB" dirty="0"/>
        </a:p>
      </dgm:t>
    </dgm:pt>
    <dgm:pt modelId="{B260E2CC-B974-4F3F-BCE3-1380B68BD955}" type="parTrans" cxnId="{D7B3E7B5-E3C0-4E73-A357-0369A4F383D5}">
      <dgm:prSet/>
      <dgm:spPr/>
      <dgm:t>
        <a:bodyPr/>
        <a:lstStyle/>
        <a:p>
          <a:endParaRPr lang="en-GB"/>
        </a:p>
      </dgm:t>
    </dgm:pt>
    <dgm:pt modelId="{5AF83D95-9EE9-4EFE-B478-E940E508610C}" type="sibTrans" cxnId="{D7B3E7B5-E3C0-4E73-A357-0369A4F383D5}">
      <dgm:prSet/>
      <dgm:spPr/>
      <dgm:t>
        <a:bodyPr/>
        <a:lstStyle/>
        <a:p>
          <a:endParaRPr lang="en-GB"/>
        </a:p>
      </dgm:t>
    </dgm:pt>
    <dgm:pt modelId="{9DE07626-DE60-4548-9021-ECBD47129C94}">
      <dgm:prSet phldrT="[Text]"/>
      <dgm:spPr>
        <a:solidFill>
          <a:srgbClr val="0070C0">
            <a:alpha val="50000"/>
          </a:srgbClr>
        </a:solidFill>
      </dgm:spPr>
      <dgm:t>
        <a:bodyPr/>
        <a:lstStyle/>
        <a:p>
          <a:r>
            <a:rPr lang="en-GB" b="0" i="0" dirty="0"/>
            <a:t>Rights at work</a:t>
          </a:r>
          <a:endParaRPr lang="en-GB" dirty="0"/>
        </a:p>
      </dgm:t>
    </dgm:pt>
    <dgm:pt modelId="{95E777B0-68B4-4692-8D6B-EF4605E2831D}" type="parTrans" cxnId="{46105745-A4BF-4CA5-8899-AA94733B01E5}">
      <dgm:prSet/>
      <dgm:spPr/>
      <dgm:t>
        <a:bodyPr/>
        <a:lstStyle/>
        <a:p>
          <a:endParaRPr lang="en-GB"/>
        </a:p>
      </dgm:t>
    </dgm:pt>
    <dgm:pt modelId="{22BD0F50-8F92-4A15-8A65-8EC3B64986AD}" type="sibTrans" cxnId="{46105745-A4BF-4CA5-8899-AA94733B01E5}">
      <dgm:prSet/>
      <dgm:spPr/>
      <dgm:t>
        <a:bodyPr/>
        <a:lstStyle/>
        <a:p>
          <a:endParaRPr lang="en-GB"/>
        </a:p>
      </dgm:t>
    </dgm:pt>
    <dgm:pt modelId="{62563B12-B2BF-4A04-ADCB-991E5FC019BF}">
      <dgm:prSet phldrT="[Text]"/>
      <dgm:spPr>
        <a:solidFill>
          <a:srgbClr val="0070C0">
            <a:alpha val="50000"/>
          </a:srgbClr>
        </a:solidFill>
      </dgm:spPr>
      <dgm:t>
        <a:bodyPr/>
        <a:lstStyle/>
        <a:p>
          <a:r>
            <a:rPr lang="en-GB" b="0" i="0" dirty="0"/>
            <a:t>Social protection</a:t>
          </a:r>
          <a:endParaRPr lang="en-GB" dirty="0"/>
        </a:p>
      </dgm:t>
    </dgm:pt>
    <dgm:pt modelId="{34CBA8E6-CB09-4495-8907-66122EC9528C}" type="parTrans" cxnId="{E2EFF44D-BA9A-447E-9A74-18013733DDC2}">
      <dgm:prSet/>
      <dgm:spPr/>
      <dgm:t>
        <a:bodyPr/>
        <a:lstStyle/>
        <a:p>
          <a:endParaRPr lang="en-GB"/>
        </a:p>
      </dgm:t>
    </dgm:pt>
    <dgm:pt modelId="{F6A91C31-73E9-404A-A7A9-AB2BE3B8ED55}" type="sibTrans" cxnId="{E2EFF44D-BA9A-447E-9A74-18013733DDC2}">
      <dgm:prSet/>
      <dgm:spPr/>
      <dgm:t>
        <a:bodyPr/>
        <a:lstStyle/>
        <a:p>
          <a:endParaRPr lang="en-GB"/>
        </a:p>
      </dgm:t>
    </dgm:pt>
    <dgm:pt modelId="{7E21CE23-3F62-411E-A860-23FF0646D4B0}">
      <dgm:prSet phldrT="[Text]"/>
      <dgm:spPr>
        <a:solidFill>
          <a:srgbClr val="0070C0">
            <a:alpha val="50000"/>
          </a:srgbClr>
        </a:solidFill>
      </dgm:spPr>
      <dgm:t>
        <a:bodyPr/>
        <a:lstStyle/>
        <a:p>
          <a:r>
            <a:rPr lang="en-GB" b="0" i="0" dirty="0"/>
            <a:t>Promotion of social dialogue</a:t>
          </a:r>
          <a:endParaRPr lang="en-GB" dirty="0"/>
        </a:p>
      </dgm:t>
    </dgm:pt>
    <dgm:pt modelId="{930C6EAB-3318-4E25-8714-74A3E660D509}" type="parTrans" cxnId="{E4C50378-3C23-4FAC-91BC-D7F16868FA62}">
      <dgm:prSet/>
      <dgm:spPr/>
      <dgm:t>
        <a:bodyPr/>
        <a:lstStyle/>
        <a:p>
          <a:endParaRPr lang="en-GB"/>
        </a:p>
      </dgm:t>
    </dgm:pt>
    <dgm:pt modelId="{F20E2847-3ED5-4338-A638-D128554B40D0}" type="sibTrans" cxnId="{E4C50378-3C23-4FAC-91BC-D7F16868FA62}">
      <dgm:prSet/>
      <dgm:spPr/>
      <dgm:t>
        <a:bodyPr/>
        <a:lstStyle/>
        <a:p>
          <a:endParaRPr lang="en-GB"/>
        </a:p>
      </dgm:t>
    </dgm:pt>
    <dgm:pt modelId="{C90B25EE-B835-4E72-866C-409E5D3A3474}" type="pres">
      <dgm:prSet presAssocID="{ADC026C2-FD6A-4911-AE16-0032AF6A2A27}" presName="compositeShape" presStyleCnt="0">
        <dgm:presLayoutVars>
          <dgm:chMax val="7"/>
          <dgm:dir/>
          <dgm:resizeHandles val="exact"/>
        </dgm:presLayoutVars>
      </dgm:prSet>
      <dgm:spPr/>
    </dgm:pt>
    <dgm:pt modelId="{9A5A5020-B480-4EA4-8959-E08F3D24153A}" type="pres">
      <dgm:prSet presAssocID="{E62B3714-705A-4080-B57C-81ADE9F6D433}" presName="circ1" presStyleLbl="vennNode1" presStyleIdx="0" presStyleCnt="4"/>
      <dgm:spPr/>
    </dgm:pt>
    <dgm:pt modelId="{4259C7D8-5F9C-4667-B4C9-D45E71CFC8BB}" type="pres">
      <dgm:prSet presAssocID="{E62B3714-705A-4080-B57C-81ADE9F6D43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0084BCA-2ACB-4125-B5B0-D34F61AA4870}" type="pres">
      <dgm:prSet presAssocID="{9DE07626-DE60-4548-9021-ECBD47129C94}" presName="circ2" presStyleLbl="vennNode1" presStyleIdx="1" presStyleCnt="4"/>
      <dgm:spPr/>
    </dgm:pt>
    <dgm:pt modelId="{978CD235-BF8D-441B-A4A6-5966C588D274}" type="pres">
      <dgm:prSet presAssocID="{9DE07626-DE60-4548-9021-ECBD47129C9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B05213F-C3A4-48EB-9863-129070AA505E}" type="pres">
      <dgm:prSet presAssocID="{62563B12-B2BF-4A04-ADCB-991E5FC019BF}" presName="circ3" presStyleLbl="vennNode1" presStyleIdx="2" presStyleCnt="4"/>
      <dgm:spPr/>
    </dgm:pt>
    <dgm:pt modelId="{C994DFAA-DEB0-4087-9832-3A2BC0A725B0}" type="pres">
      <dgm:prSet presAssocID="{62563B12-B2BF-4A04-ADCB-991E5FC019B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9C78168-2D90-447C-846E-88F02DCAEE84}" type="pres">
      <dgm:prSet presAssocID="{7E21CE23-3F62-411E-A860-23FF0646D4B0}" presName="circ4" presStyleLbl="vennNode1" presStyleIdx="3" presStyleCnt="4"/>
      <dgm:spPr/>
    </dgm:pt>
    <dgm:pt modelId="{8E3A5A2C-25B6-45A8-8585-B57A574301AF}" type="pres">
      <dgm:prSet presAssocID="{7E21CE23-3F62-411E-A860-23FF0646D4B0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BEC5E808-3632-4DC3-BE58-FE82E55E6900}" type="presOf" srcId="{9DE07626-DE60-4548-9021-ECBD47129C94}" destId="{20084BCA-2ACB-4125-B5B0-D34F61AA4870}" srcOrd="0" destOrd="0" presId="urn:microsoft.com/office/officeart/2005/8/layout/venn1"/>
    <dgm:cxn modelId="{8F91AC30-4E43-467F-818F-16958DE37D7F}" type="presOf" srcId="{E62B3714-705A-4080-B57C-81ADE9F6D433}" destId="{4259C7D8-5F9C-4667-B4C9-D45E71CFC8BB}" srcOrd="1" destOrd="0" presId="urn:microsoft.com/office/officeart/2005/8/layout/venn1"/>
    <dgm:cxn modelId="{4917B132-B7F4-4752-8E1D-8EAE495750CD}" type="presOf" srcId="{ADC026C2-FD6A-4911-AE16-0032AF6A2A27}" destId="{C90B25EE-B835-4E72-866C-409E5D3A3474}" srcOrd="0" destOrd="0" presId="urn:microsoft.com/office/officeart/2005/8/layout/venn1"/>
    <dgm:cxn modelId="{46105745-A4BF-4CA5-8899-AA94733B01E5}" srcId="{ADC026C2-FD6A-4911-AE16-0032AF6A2A27}" destId="{9DE07626-DE60-4548-9021-ECBD47129C94}" srcOrd="1" destOrd="0" parTransId="{95E777B0-68B4-4692-8D6B-EF4605E2831D}" sibTransId="{22BD0F50-8F92-4A15-8A65-8EC3B64986AD}"/>
    <dgm:cxn modelId="{4E188566-B215-456E-88BD-F9E4D1CBEBE4}" type="presOf" srcId="{62563B12-B2BF-4A04-ADCB-991E5FC019BF}" destId="{C994DFAA-DEB0-4087-9832-3A2BC0A725B0}" srcOrd="1" destOrd="0" presId="urn:microsoft.com/office/officeart/2005/8/layout/venn1"/>
    <dgm:cxn modelId="{E2EFF44D-BA9A-447E-9A74-18013733DDC2}" srcId="{ADC026C2-FD6A-4911-AE16-0032AF6A2A27}" destId="{62563B12-B2BF-4A04-ADCB-991E5FC019BF}" srcOrd="2" destOrd="0" parTransId="{34CBA8E6-CB09-4495-8907-66122EC9528C}" sibTransId="{F6A91C31-73E9-404A-A7A9-AB2BE3B8ED55}"/>
    <dgm:cxn modelId="{6B10BA57-0A09-40B9-A546-517A1A82DCB1}" type="presOf" srcId="{E62B3714-705A-4080-B57C-81ADE9F6D433}" destId="{9A5A5020-B480-4EA4-8959-E08F3D24153A}" srcOrd="0" destOrd="0" presId="urn:microsoft.com/office/officeart/2005/8/layout/venn1"/>
    <dgm:cxn modelId="{E4C50378-3C23-4FAC-91BC-D7F16868FA62}" srcId="{ADC026C2-FD6A-4911-AE16-0032AF6A2A27}" destId="{7E21CE23-3F62-411E-A860-23FF0646D4B0}" srcOrd="3" destOrd="0" parTransId="{930C6EAB-3318-4E25-8714-74A3E660D509}" sibTransId="{F20E2847-3ED5-4338-A638-D128554B40D0}"/>
    <dgm:cxn modelId="{A775AA86-1AD7-47CF-9749-FCA5730C3FBE}" type="presOf" srcId="{62563B12-B2BF-4A04-ADCB-991E5FC019BF}" destId="{FB05213F-C3A4-48EB-9863-129070AA505E}" srcOrd="0" destOrd="0" presId="urn:microsoft.com/office/officeart/2005/8/layout/venn1"/>
    <dgm:cxn modelId="{D7B3E7B5-E3C0-4E73-A357-0369A4F383D5}" srcId="{ADC026C2-FD6A-4911-AE16-0032AF6A2A27}" destId="{E62B3714-705A-4080-B57C-81ADE9F6D433}" srcOrd="0" destOrd="0" parTransId="{B260E2CC-B974-4F3F-BCE3-1380B68BD955}" sibTransId="{5AF83D95-9EE9-4EFE-B478-E940E508610C}"/>
    <dgm:cxn modelId="{029ED5EA-41F5-4955-8FE7-3828E7C44013}" type="presOf" srcId="{7E21CE23-3F62-411E-A860-23FF0646D4B0}" destId="{E9C78168-2D90-447C-846E-88F02DCAEE84}" srcOrd="0" destOrd="0" presId="urn:microsoft.com/office/officeart/2005/8/layout/venn1"/>
    <dgm:cxn modelId="{F041CFF8-6709-4716-BFCE-7F7DE700262B}" type="presOf" srcId="{9DE07626-DE60-4548-9021-ECBD47129C94}" destId="{978CD235-BF8D-441B-A4A6-5966C588D274}" srcOrd="1" destOrd="0" presId="urn:microsoft.com/office/officeart/2005/8/layout/venn1"/>
    <dgm:cxn modelId="{0B1B70FB-F071-467E-BBE6-06543ABB9BCE}" type="presOf" srcId="{7E21CE23-3F62-411E-A860-23FF0646D4B0}" destId="{8E3A5A2C-25B6-45A8-8585-B57A574301AF}" srcOrd="1" destOrd="0" presId="urn:microsoft.com/office/officeart/2005/8/layout/venn1"/>
    <dgm:cxn modelId="{EE680FF8-ADDC-4E81-99BA-EBA101F9FC25}" type="presParOf" srcId="{C90B25EE-B835-4E72-866C-409E5D3A3474}" destId="{9A5A5020-B480-4EA4-8959-E08F3D24153A}" srcOrd="0" destOrd="0" presId="urn:microsoft.com/office/officeart/2005/8/layout/venn1"/>
    <dgm:cxn modelId="{59DF0438-117A-4742-BD9A-06C3C10BD5AE}" type="presParOf" srcId="{C90B25EE-B835-4E72-866C-409E5D3A3474}" destId="{4259C7D8-5F9C-4667-B4C9-D45E71CFC8BB}" srcOrd="1" destOrd="0" presId="urn:microsoft.com/office/officeart/2005/8/layout/venn1"/>
    <dgm:cxn modelId="{32E5EDDF-43C2-4BEC-91E4-2180BAD341B0}" type="presParOf" srcId="{C90B25EE-B835-4E72-866C-409E5D3A3474}" destId="{20084BCA-2ACB-4125-B5B0-D34F61AA4870}" srcOrd="2" destOrd="0" presId="urn:microsoft.com/office/officeart/2005/8/layout/venn1"/>
    <dgm:cxn modelId="{2CCD724B-F433-427A-890A-D4BD570BE3C4}" type="presParOf" srcId="{C90B25EE-B835-4E72-866C-409E5D3A3474}" destId="{978CD235-BF8D-441B-A4A6-5966C588D274}" srcOrd="3" destOrd="0" presId="urn:microsoft.com/office/officeart/2005/8/layout/venn1"/>
    <dgm:cxn modelId="{C4231A2F-F1F3-4476-8B66-BE4FE8497BB5}" type="presParOf" srcId="{C90B25EE-B835-4E72-866C-409E5D3A3474}" destId="{FB05213F-C3A4-48EB-9863-129070AA505E}" srcOrd="4" destOrd="0" presId="urn:microsoft.com/office/officeart/2005/8/layout/venn1"/>
    <dgm:cxn modelId="{7F49D9EB-F5B6-4C33-A8C9-3FA1F357C6D1}" type="presParOf" srcId="{C90B25EE-B835-4E72-866C-409E5D3A3474}" destId="{C994DFAA-DEB0-4087-9832-3A2BC0A725B0}" srcOrd="5" destOrd="0" presId="urn:microsoft.com/office/officeart/2005/8/layout/venn1"/>
    <dgm:cxn modelId="{2829F9E2-6593-464D-A18E-3CFC043AFC4B}" type="presParOf" srcId="{C90B25EE-B835-4E72-866C-409E5D3A3474}" destId="{E9C78168-2D90-447C-846E-88F02DCAEE84}" srcOrd="6" destOrd="0" presId="urn:microsoft.com/office/officeart/2005/8/layout/venn1"/>
    <dgm:cxn modelId="{39836372-FC02-4C0D-A4FC-1D43C2168F69}" type="presParOf" srcId="{C90B25EE-B835-4E72-866C-409E5D3A3474}" destId="{8E3A5A2C-25B6-45A8-8585-B57A574301AF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28009E-3DE6-4893-9047-25260EA421B3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60EF8FD1-F089-4AB7-8F2C-966299E4C32F}">
      <dgm:prSet phldrT="[Text]"/>
      <dgm:spPr/>
      <dgm:t>
        <a:bodyPr/>
        <a:lstStyle/>
        <a:p>
          <a:r>
            <a:rPr lang="fr-CH" dirty="0" err="1"/>
            <a:t>Improved</a:t>
          </a:r>
          <a:r>
            <a:rPr lang="fr-CH" dirty="0"/>
            <a:t> </a:t>
          </a:r>
          <a:r>
            <a:rPr lang="fr-CH" dirty="0" err="1"/>
            <a:t>education</a:t>
          </a:r>
          <a:r>
            <a:rPr lang="fr-CH" dirty="0"/>
            <a:t> </a:t>
          </a:r>
          <a:r>
            <a:rPr lang="fr-CH" dirty="0" err="1"/>
            <a:t>outcomes</a:t>
          </a:r>
          <a:endParaRPr lang="en-GB" dirty="0"/>
        </a:p>
      </dgm:t>
    </dgm:pt>
    <dgm:pt modelId="{1D3DD82F-DFB0-4684-AD74-09DA7D476A81}" type="parTrans" cxnId="{02CDD1CC-870E-4614-AE38-5A0AEEC997F7}">
      <dgm:prSet/>
      <dgm:spPr/>
      <dgm:t>
        <a:bodyPr/>
        <a:lstStyle/>
        <a:p>
          <a:endParaRPr lang="en-GB"/>
        </a:p>
      </dgm:t>
    </dgm:pt>
    <dgm:pt modelId="{DF25093B-D676-4436-AA34-A3F6EE227D97}" type="sibTrans" cxnId="{02CDD1CC-870E-4614-AE38-5A0AEEC997F7}">
      <dgm:prSet/>
      <dgm:spPr/>
      <dgm:t>
        <a:bodyPr/>
        <a:lstStyle/>
        <a:p>
          <a:endParaRPr lang="en-GB"/>
        </a:p>
      </dgm:t>
    </dgm:pt>
    <dgm:pt modelId="{F62E23C4-340A-43E0-893B-0D147EF32BA7}">
      <dgm:prSet phldrT="[Text]"/>
      <dgm:spPr/>
      <dgm:t>
        <a:bodyPr/>
        <a:lstStyle/>
        <a:p>
          <a:r>
            <a:rPr lang="fr-CH" dirty="0" err="1"/>
            <a:t>Improved</a:t>
          </a:r>
          <a:r>
            <a:rPr lang="fr-CH" dirty="0"/>
            <a:t> </a:t>
          </a:r>
          <a:r>
            <a:rPr lang="fr-CH" dirty="0" err="1"/>
            <a:t>health</a:t>
          </a:r>
          <a:r>
            <a:rPr lang="fr-CH" dirty="0"/>
            <a:t> and nutrition </a:t>
          </a:r>
          <a:r>
            <a:rPr lang="fr-CH" dirty="0" err="1"/>
            <a:t>outcomes</a:t>
          </a:r>
          <a:endParaRPr lang="en-GB" dirty="0"/>
        </a:p>
      </dgm:t>
    </dgm:pt>
    <dgm:pt modelId="{33F30A96-379B-43DE-8196-4470BAC13EA0}" type="parTrans" cxnId="{40464533-8B7E-4F15-962B-668A3888913B}">
      <dgm:prSet/>
      <dgm:spPr/>
      <dgm:t>
        <a:bodyPr/>
        <a:lstStyle/>
        <a:p>
          <a:endParaRPr lang="en-GB"/>
        </a:p>
      </dgm:t>
    </dgm:pt>
    <dgm:pt modelId="{24D27843-C912-4FD5-861E-186741E11447}" type="sibTrans" cxnId="{40464533-8B7E-4F15-962B-668A3888913B}">
      <dgm:prSet/>
      <dgm:spPr/>
      <dgm:t>
        <a:bodyPr/>
        <a:lstStyle/>
        <a:p>
          <a:endParaRPr lang="en-GB"/>
        </a:p>
      </dgm:t>
    </dgm:pt>
    <dgm:pt modelId="{0753F730-C6D0-47CD-B7F0-87BB6FE9895F}">
      <dgm:prSet phldrT="[Text]"/>
      <dgm:spPr/>
      <dgm:t>
        <a:bodyPr/>
        <a:lstStyle/>
        <a:p>
          <a:r>
            <a:rPr lang="fr-CH" dirty="0" err="1"/>
            <a:t>Empowerment</a:t>
          </a:r>
          <a:r>
            <a:rPr lang="fr-CH" dirty="0"/>
            <a:t> of </a:t>
          </a:r>
          <a:r>
            <a:rPr lang="fr-CH" dirty="0" err="1"/>
            <a:t>vulnerable</a:t>
          </a:r>
          <a:r>
            <a:rPr lang="fr-CH" dirty="0"/>
            <a:t> groups</a:t>
          </a:r>
          <a:endParaRPr lang="en-GB" dirty="0"/>
        </a:p>
      </dgm:t>
    </dgm:pt>
    <dgm:pt modelId="{D52B7EC6-8858-45E3-AEA4-4039F19318DD}" type="parTrans" cxnId="{EB997472-E32E-410A-BB14-1606667B2615}">
      <dgm:prSet/>
      <dgm:spPr/>
      <dgm:t>
        <a:bodyPr/>
        <a:lstStyle/>
        <a:p>
          <a:endParaRPr lang="en-GB"/>
        </a:p>
      </dgm:t>
    </dgm:pt>
    <dgm:pt modelId="{4A025587-E2B8-479C-924B-BD951FE97BF9}" type="sibTrans" cxnId="{EB997472-E32E-410A-BB14-1606667B2615}">
      <dgm:prSet/>
      <dgm:spPr/>
      <dgm:t>
        <a:bodyPr/>
        <a:lstStyle/>
        <a:p>
          <a:endParaRPr lang="en-GB"/>
        </a:p>
      </dgm:t>
    </dgm:pt>
    <dgm:pt modelId="{7DE70941-1105-4C82-AE77-E454BC9DFD5E}">
      <dgm:prSet phldrT="[Text]"/>
      <dgm:spPr/>
      <dgm:t>
        <a:bodyPr/>
        <a:lstStyle/>
        <a:p>
          <a:r>
            <a:rPr lang="fr-CH" dirty="0" err="1"/>
            <a:t>Increased</a:t>
          </a:r>
          <a:r>
            <a:rPr lang="fr-CH" dirty="0"/>
            <a:t> </a:t>
          </a:r>
          <a:r>
            <a:rPr lang="fr-CH" dirty="0" err="1"/>
            <a:t>gender</a:t>
          </a:r>
          <a:r>
            <a:rPr lang="fr-CH" dirty="0"/>
            <a:t> </a:t>
          </a:r>
          <a:r>
            <a:rPr lang="fr-CH" dirty="0" err="1"/>
            <a:t>equality</a:t>
          </a:r>
          <a:endParaRPr lang="en-GB" dirty="0"/>
        </a:p>
      </dgm:t>
    </dgm:pt>
    <dgm:pt modelId="{5B990AE2-C987-4FE0-B926-87C84EB54181}" type="parTrans" cxnId="{962B5755-2A6E-4687-BA14-9ECF49EE2729}">
      <dgm:prSet/>
      <dgm:spPr/>
      <dgm:t>
        <a:bodyPr/>
        <a:lstStyle/>
        <a:p>
          <a:endParaRPr lang="en-GB"/>
        </a:p>
      </dgm:t>
    </dgm:pt>
    <dgm:pt modelId="{4EAAE403-6AF6-45DE-8DD6-D9D3EA1383F4}" type="sibTrans" cxnId="{962B5755-2A6E-4687-BA14-9ECF49EE2729}">
      <dgm:prSet/>
      <dgm:spPr/>
      <dgm:t>
        <a:bodyPr/>
        <a:lstStyle/>
        <a:p>
          <a:endParaRPr lang="en-GB"/>
        </a:p>
      </dgm:t>
    </dgm:pt>
    <dgm:pt modelId="{EBC2912C-31B5-4DEE-BEA7-3D0651CC1C67}">
      <dgm:prSet phldrT="[Text]"/>
      <dgm:spPr/>
      <dgm:t>
        <a:bodyPr/>
        <a:lstStyle/>
        <a:p>
          <a:r>
            <a:rPr lang="fr-CH" dirty="0"/>
            <a:t>Reduction of </a:t>
          </a:r>
          <a:r>
            <a:rPr lang="fr-CH" dirty="0" err="1"/>
            <a:t>poverty</a:t>
          </a:r>
          <a:r>
            <a:rPr lang="fr-CH" dirty="0"/>
            <a:t> and </a:t>
          </a:r>
          <a:r>
            <a:rPr lang="fr-CH" dirty="0" err="1"/>
            <a:t>inequalities</a:t>
          </a:r>
          <a:endParaRPr lang="en-GB" dirty="0"/>
        </a:p>
      </dgm:t>
    </dgm:pt>
    <dgm:pt modelId="{0003F955-0CF5-435A-88F2-AD14CFAC4127}" type="parTrans" cxnId="{B547C386-B348-4509-8367-0C8D04E1B1DD}">
      <dgm:prSet/>
      <dgm:spPr/>
      <dgm:t>
        <a:bodyPr/>
        <a:lstStyle/>
        <a:p>
          <a:endParaRPr lang="en-GB"/>
        </a:p>
      </dgm:t>
    </dgm:pt>
    <dgm:pt modelId="{A65412F3-CDA8-49DA-A695-F4F1A0BB009D}" type="sibTrans" cxnId="{B547C386-B348-4509-8367-0C8D04E1B1DD}">
      <dgm:prSet/>
      <dgm:spPr/>
      <dgm:t>
        <a:bodyPr/>
        <a:lstStyle/>
        <a:p>
          <a:endParaRPr lang="en-GB"/>
        </a:p>
      </dgm:t>
    </dgm:pt>
    <dgm:pt modelId="{301BE9B9-D5A9-41ED-B41A-7EDAC69A219A}">
      <dgm:prSet phldrT="[Text]"/>
      <dgm:spPr/>
      <dgm:t>
        <a:bodyPr/>
        <a:lstStyle/>
        <a:p>
          <a:r>
            <a:rPr lang="fr-CH" dirty="0" err="1"/>
            <a:t>Increased</a:t>
          </a:r>
          <a:r>
            <a:rPr lang="fr-CH" dirty="0"/>
            <a:t> </a:t>
          </a:r>
          <a:r>
            <a:rPr lang="fr-CH" dirty="0" err="1"/>
            <a:t>resilience</a:t>
          </a:r>
          <a:endParaRPr lang="en-GB" dirty="0"/>
        </a:p>
      </dgm:t>
    </dgm:pt>
    <dgm:pt modelId="{B96B1ADD-F017-4A82-A511-EEB37E54C2CF}" type="parTrans" cxnId="{514BE2B3-23C2-43B8-9C80-66A90708456A}">
      <dgm:prSet/>
      <dgm:spPr/>
      <dgm:t>
        <a:bodyPr/>
        <a:lstStyle/>
        <a:p>
          <a:endParaRPr lang="en-GB"/>
        </a:p>
      </dgm:t>
    </dgm:pt>
    <dgm:pt modelId="{23A5E085-2AB0-4707-A9BE-9E8A5907A049}" type="sibTrans" cxnId="{514BE2B3-23C2-43B8-9C80-66A90708456A}">
      <dgm:prSet/>
      <dgm:spPr/>
      <dgm:t>
        <a:bodyPr/>
        <a:lstStyle/>
        <a:p>
          <a:endParaRPr lang="en-GB"/>
        </a:p>
      </dgm:t>
    </dgm:pt>
    <dgm:pt modelId="{0CE7ECFC-313A-4244-9250-72AF554BD919}">
      <dgm:prSet phldrT="[Text]"/>
      <dgm:spPr/>
      <dgm:t>
        <a:bodyPr/>
        <a:lstStyle/>
        <a:p>
          <a:r>
            <a:rPr lang="fr-CH" dirty="0"/>
            <a:t>Reduction of </a:t>
          </a:r>
          <a:r>
            <a:rPr lang="fr-CH" dirty="0" err="1"/>
            <a:t>child</a:t>
          </a:r>
          <a:r>
            <a:rPr lang="fr-CH" dirty="0"/>
            <a:t> labour</a:t>
          </a:r>
          <a:endParaRPr lang="en-GB" dirty="0"/>
        </a:p>
      </dgm:t>
    </dgm:pt>
    <dgm:pt modelId="{82042D08-3333-4AAA-8F55-9A6576789702}" type="parTrans" cxnId="{A50F60F4-504E-42B9-B549-F17E233353B9}">
      <dgm:prSet/>
      <dgm:spPr/>
      <dgm:t>
        <a:bodyPr/>
        <a:lstStyle/>
        <a:p>
          <a:endParaRPr lang="en-GB"/>
        </a:p>
      </dgm:t>
    </dgm:pt>
    <dgm:pt modelId="{D5D0C5ED-126A-4FC3-AC47-DD963F3C40BB}" type="sibTrans" cxnId="{A50F60F4-504E-42B9-B549-F17E233353B9}">
      <dgm:prSet/>
      <dgm:spPr/>
      <dgm:t>
        <a:bodyPr/>
        <a:lstStyle/>
        <a:p>
          <a:endParaRPr lang="en-GB"/>
        </a:p>
      </dgm:t>
    </dgm:pt>
    <dgm:pt modelId="{500BAACB-E285-4E8B-B55B-998CEEE99DDE}" type="pres">
      <dgm:prSet presAssocID="{3228009E-3DE6-4893-9047-25260EA421B3}" presName="Name0" presStyleCnt="0">
        <dgm:presLayoutVars>
          <dgm:chMax val="7"/>
          <dgm:chPref val="7"/>
          <dgm:dir/>
        </dgm:presLayoutVars>
      </dgm:prSet>
      <dgm:spPr/>
    </dgm:pt>
    <dgm:pt modelId="{8F2FDDCF-0665-4F64-839B-08442DC0EEE6}" type="pres">
      <dgm:prSet presAssocID="{3228009E-3DE6-4893-9047-25260EA421B3}" presName="Name1" presStyleCnt="0"/>
      <dgm:spPr/>
    </dgm:pt>
    <dgm:pt modelId="{A9BBCF79-C3D4-47A2-AEE7-EE144E9D454D}" type="pres">
      <dgm:prSet presAssocID="{3228009E-3DE6-4893-9047-25260EA421B3}" presName="cycle" presStyleCnt="0"/>
      <dgm:spPr/>
    </dgm:pt>
    <dgm:pt modelId="{FA853638-EA89-4E08-B4DE-7A50D8774F29}" type="pres">
      <dgm:prSet presAssocID="{3228009E-3DE6-4893-9047-25260EA421B3}" presName="srcNode" presStyleLbl="node1" presStyleIdx="0" presStyleCnt="7"/>
      <dgm:spPr/>
    </dgm:pt>
    <dgm:pt modelId="{32CEA882-A05F-4764-A289-ABF4CAD3946C}" type="pres">
      <dgm:prSet presAssocID="{3228009E-3DE6-4893-9047-25260EA421B3}" presName="conn" presStyleLbl="parChTrans1D2" presStyleIdx="0" presStyleCnt="1"/>
      <dgm:spPr/>
    </dgm:pt>
    <dgm:pt modelId="{20097C81-EB2A-4C34-82FF-3383BE8910E5}" type="pres">
      <dgm:prSet presAssocID="{3228009E-3DE6-4893-9047-25260EA421B3}" presName="extraNode" presStyleLbl="node1" presStyleIdx="0" presStyleCnt="7"/>
      <dgm:spPr/>
    </dgm:pt>
    <dgm:pt modelId="{24362CA4-608D-477E-A467-E93D04414286}" type="pres">
      <dgm:prSet presAssocID="{3228009E-3DE6-4893-9047-25260EA421B3}" presName="dstNode" presStyleLbl="node1" presStyleIdx="0" presStyleCnt="7"/>
      <dgm:spPr/>
    </dgm:pt>
    <dgm:pt modelId="{89B52BE4-586A-4864-AF19-E9159259EF26}" type="pres">
      <dgm:prSet presAssocID="{60EF8FD1-F089-4AB7-8F2C-966299E4C32F}" presName="text_1" presStyleLbl="node1" presStyleIdx="0" presStyleCnt="7">
        <dgm:presLayoutVars>
          <dgm:bulletEnabled val="1"/>
        </dgm:presLayoutVars>
      </dgm:prSet>
      <dgm:spPr/>
    </dgm:pt>
    <dgm:pt modelId="{845863A6-C0D8-475C-A601-491716F31E3A}" type="pres">
      <dgm:prSet presAssocID="{60EF8FD1-F089-4AB7-8F2C-966299E4C32F}" presName="accent_1" presStyleCnt="0"/>
      <dgm:spPr/>
    </dgm:pt>
    <dgm:pt modelId="{7BC88FCC-0E0E-47C5-9C36-06D920B7C297}" type="pres">
      <dgm:prSet presAssocID="{60EF8FD1-F089-4AB7-8F2C-966299E4C32F}" presName="accentRepeatNode" presStyleLbl="solidFgAcc1" presStyleIdx="0" presStyleCnt="7"/>
      <dgm:spPr/>
    </dgm:pt>
    <dgm:pt modelId="{0BE13D2E-C8D4-48C8-B185-D1E911C5A356}" type="pres">
      <dgm:prSet presAssocID="{F62E23C4-340A-43E0-893B-0D147EF32BA7}" presName="text_2" presStyleLbl="node1" presStyleIdx="1" presStyleCnt="7">
        <dgm:presLayoutVars>
          <dgm:bulletEnabled val="1"/>
        </dgm:presLayoutVars>
      </dgm:prSet>
      <dgm:spPr/>
    </dgm:pt>
    <dgm:pt modelId="{443EB283-D23B-4F6D-A28F-F3F7F6714D96}" type="pres">
      <dgm:prSet presAssocID="{F62E23C4-340A-43E0-893B-0D147EF32BA7}" presName="accent_2" presStyleCnt="0"/>
      <dgm:spPr/>
    </dgm:pt>
    <dgm:pt modelId="{DE7F51D1-7774-4666-BBA4-E0EA273D308F}" type="pres">
      <dgm:prSet presAssocID="{F62E23C4-340A-43E0-893B-0D147EF32BA7}" presName="accentRepeatNode" presStyleLbl="solidFgAcc1" presStyleIdx="1" presStyleCnt="7"/>
      <dgm:spPr/>
    </dgm:pt>
    <dgm:pt modelId="{6EA9A26C-4870-4914-A57F-D3B175D3FD42}" type="pres">
      <dgm:prSet presAssocID="{0753F730-C6D0-47CD-B7F0-87BB6FE9895F}" presName="text_3" presStyleLbl="node1" presStyleIdx="2" presStyleCnt="7">
        <dgm:presLayoutVars>
          <dgm:bulletEnabled val="1"/>
        </dgm:presLayoutVars>
      </dgm:prSet>
      <dgm:spPr/>
    </dgm:pt>
    <dgm:pt modelId="{4207A5BC-0DDA-4DD0-84A2-061BF345D60D}" type="pres">
      <dgm:prSet presAssocID="{0753F730-C6D0-47CD-B7F0-87BB6FE9895F}" presName="accent_3" presStyleCnt="0"/>
      <dgm:spPr/>
    </dgm:pt>
    <dgm:pt modelId="{936AE5CB-D66B-4EDB-9D88-221245952484}" type="pres">
      <dgm:prSet presAssocID="{0753F730-C6D0-47CD-B7F0-87BB6FE9895F}" presName="accentRepeatNode" presStyleLbl="solidFgAcc1" presStyleIdx="2" presStyleCnt="7"/>
      <dgm:spPr/>
    </dgm:pt>
    <dgm:pt modelId="{AD3B6EB7-B5A5-4940-89EB-1940015FB67C}" type="pres">
      <dgm:prSet presAssocID="{7DE70941-1105-4C82-AE77-E454BC9DFD5E}" presName="text_4" presStyleLbl="node1" presStyleIdx="3" presStyleCnt="7">
        <dgm:presLayoutVars>
          <dgm:bulletEnabled val="1"/>
        </dgm:presLayoutVars>
      </dgm:prSet>
      <dgm:spPr/>
    </dgm:pt>
    <dgm:pt modelId="{D760A353-976F-4634-BB8F-24C8B1309CFA}" type="pres">
      <dgm:prSet presAssocID="{7DE70941-1105-4C82-AE77-E454BC9DFD5E}" presName="accent_4" presStyleCnt="0"/>
      <dgm:spPr/>
    </dgm:pt>
    <dgm:pt modelId="{DC53E5ED-E000-4489-A68A-18BE8A66615F}" type="pres">
      <dgm:prSet presAssocID="{7DE70941-1105-4C82-AE77-E454BC9DFD5E}" presName="accentRepeatNode" presStyleLbl="solidFgAcc1" presStyleIdx="3" presStyleCnt="7"/>
      <dgm:spPr/>
    </dgm:pt>
    <dgm:pt modelId="{C0607E09-6147-44D2-BFBB-AD03E74F4A4E}" type="pres">
      <dgm:prSet presAssocID="{EBC2912C-31B5-4DEE-BEA7-3D0651CC1C67}" presName="text_5" presStyleLbl="node1" presStyleIdx="4" presStyleCnt="7">
        <dgm:presLayoutVars>
          <dgm:bulletEnabled val="1"/>
        </dgm:presLayoutVars>
      </dgm:prSet>
      <dgm:spPr/>
    </dgm:pt>
    <dgm:pt modelId="{8DC4B35D-F299-452D-B2F1-67BF4C208C9F}" type="pres">
      <dgm:prSet presAssocID="{EBC2912C-31B5-4DEE-BEA7-3D0651CC1C67}" presName="accent_5" presStyleCnt="0"/>
      <dgm:spPr/>
    </dgm:pt>
    <dgm:pt modelId="{F81EB534-B12B-4692-9C6D-39CB32E2F98B}" type="pres">
      <dgm:prSet presAssocID="{EBC2912C-31B5-4DEE-BEA7-3D0651CC1C67}" presName="accentRepeatNode" presStyleLbl="solidFgAcc1" presStyleIdx="4" presStyleCnt="7"/>
      <dgm:spPr/>
    </dgm:pt>
    <dgm:pt modelId="{DEDAFE5B-0008-4595-BC0B-5F7AD266303E}" type="pres">
      <dgm:prSet presAssocID="{0CE7ECFC-313A-4244-9250-72AF554BD919}" presName="text_6" presStyleLbl="node1" presStyleIdx="5" presStyleCnt="7">
        <dgm:presLayoutVars>
          <dgm:bulletEnabled val="1"/>
        </dgm:presLayoutVars>
      </dgm:prSet>
      <dgm:spPr/>
    </dgm:pt>
    <dgm:pt modelId="{5C057690-99B4-44B3-9549-FA8E9D7AD80C}" type="pres">
      <dgm:prSet presAssocID="{0CE7ECFC-313A-4244-9250-72AF554BD919}" presName="accent_6" presStyleCnt="0"/>
      <dgm:spPr/>
    </dgm:pt>
    <dgm:pt modelId="{A1DC26F9-66A0-4EA5-BDB6-D0A265298F44}" type="pres">
      <dgm:prSet presAssocID="{0CE7ECFC-313A-4244-9250-72AF554BD919}" presName="accentRepeatNode" presStyleLbl="solidFgAcc1" presStyleIdx="5" presStyleCnt="7"/>
      <dgm:spPr/>
    </dgm:pt>
    <dgm:pt modelId="{AE941DA9-49B8-4481-AE4B-3C8A10F3ACDE}" type="pres">
      <dgm:prSet presAssocID="{301BE9B9-D5A9-41ED-B41A-7EDAC69A219A}" presName="text_7" presStyleLbl="node1" presStyleIdx="6" presStyleCnt="7">
        <dgm:presLayoutVars>
          <dgm:bulletEnabled val="1"/>
        </dgm:presLayoutVars>
      </dgm:prSet>
      <dgm:spPr/>
    </dgm:pt>
    <dgm:pt modelId="{507A9AD9-6024-456E-8271-B35E0A345BC2}" type="pres">
      <dgm:prSet presAssocID="{301BE9B9-D5A9-41ED-B41A-7EDAC69A219A}" presName="accent_7" presStyleCnt="0"/>
      <dgm:spPr/>
    </dgm:pt>
    <dgm:pt modelId="{FB56495D-D6A0-4B75-97B0-F64F073562AD}" type="pres">
      <dgm:prSet presAssocID="{301BE9B9-D5A9-41ED-B41A-7EDAC69A219A}" presName="accentRepeatNode" presStyleLbl="solidFgAcc1" presStyleIdx="6" presStyleCnt="7"/>
      <dgm:spPr/>
    </dgm:pt>
  </dgm:ptLst>
  <dgm:cxnLst>
    <dgm:cxn modelId="{807C8906-5A85-4792-A826-0B5D3AF4CC02}" type="presOf" srcId="{3228009E-3DE6-4893-9047-25260EA421B3}" destId="{500BAACB-E285-4E8B-B55B-998CEEE99DDE}" srcOrd="0" destOrd="0" presId="urn:microsoft.com/office/officeart/2008/layout/VerticalCurvedList"/>
    <dgm:cxn modelId="{1A47D817-50DA-4DD5-A8FC-A0EDF84A80D1}" type="presOf" srcId="{301BE9B9-D5A9-41ED-B41A-7EDAC69A219A}" destId="{AE941DA9-49B8-4481-AE4B-3C8A10F3ACDE}" srcOrd="0" destOrd="0" presId="urn:microsoft.com/office/officeart/2008/layout/VerticalCurvedList"/>
    <dgm:cxn modelId="{40464533-8B7E-4F15-962B-668A3888913B}" srcId="{3228009E-3DE6-4893-9047-25260EA421B3}" destId="{F62E23C4-340A-43E0-893B-0D147EF32BA7}" srcOrd="1" destOrd="0" parTransId="{33F30A96-379B-43DE-8196-4470BAC13EA0}" sibTransId="{24D27843-C912-4FD5-861E-186741E11447}"/>
    <dgm:cxn modelId="{3347BA34-C87B-4711-8AEB-AD0A31972599}" type="presOf" srcId="{EBC2912C-31B5-4DEE-BEA7-3D0651CC1C67}" destId="{C0607E09-6147-44D2-BFBB-AD03E74F4A4E}" srcOrd="0" destOrd="0" presId="urn:microsoft.com/office/officeart/2008/layout/VerticalCurvedList"/>
    <dgm:cxn modelId="{EB997472-E32E-410A-BB14-1606667B2615}" srcId="{3228009E-3DE6-4893-9047-25260EA421B3}" destId="{0753F730-C6D0-47CD-B7F0-87BB6FE9895F}" srcOrd="2" destOrd="0" parTransId="{D52B7EC6-8858-45E3-AEA4-4039F19318DD}" sibTransId="{4A025587-E2B8-479C-924B-BD951FE97BF9}"/>
    <dgm:cxn modelId="{962B5755-2A6E-4687-BA14-9ECF49EE2729}" srcId="{3228009E-3DE6-4893-9047-25260EA421B3}" destId="{7DE70941-1105-4C82-AE77-E454BC9DFD5E}" srcOrd="3" destOrd="0" parTransId="{5B990AE2-C987-4FE0-B926-87C84EB54181}" sibTransId="{4EAAE403-6AF6-45DE-8DD6-D9D3EA1383F4}"/>
    <dgm:cxn modelId="{1F163E78-75C5-4735-8015-CC3FFBB7660C}" type="presOf" srcId="{7DE70941-1105-4C82-AE77-E454BC9DFD5E}" destId="{AD3B6EB7-B5A5-4940-89EB-1940015FB67C}" srcOrd="0" destOrd="0" presId="urn:microsoft.com/office/officeart/2008/layout/VerticalCurvedList"/>
    <dgm:cxn modelId="{B547C386-B348-4509-8367-0C8D04E1B1DD}" srcId="{3228009E-3DE6-4893-9047-25260EA421B3}" destId="{EBC2912C-31B5-4DEE-BEA7-3D0651CC1C67}" srcOrd="4" destOrd="0" parTransId="{0003F955-0CF5-435A-88F2-AD14CFAC4127}" sibTransId="{A65412F3-CDA8-49DA-A695-F4F1A0BB009D}"/>
    <dgm:cxn modelId="{8A26D893-F518-477B-89A3-209130766AE2}" type="presOf" srcId="{0753F730-C6D0-47CD-B7F0-87BB6FE9895F}" destId="{6EA9A26C-4870-4914-A57F-D3B175D3FD42}" srcOrd="0" destOrd="0" presId="urn:microsoft.com/office/officeart/2008/layout/VerticalCurvedList"/>
    <dgm:cxn modelId="{59FADCA2-4C06-40E7-BBE0-E812D49E67F4}" type="presOf" srcId="{DF25093B-D676-4436-AA34-A3F6EE227D97}" destId="{32CEA882-A05F-4764-A289-ABF4CAD3946C}" srcOrd="0" destOrd="0" presId="urn:microsoft.com/office/officeart/2008/layout/VerticalCurvedList"/>
    <dgm:cxn modelId="{514BE2B3-23C2-43B8-9C80-66A90708456A}" srcId="{3228009E-3DE6-4893-9047-25260EA421B3}" destId="{301BE9B9-D5A9-41ED-B41A-7EDAC69A219A}" srcOrd="6" destOrd="0" parTransId="{B96B1ADD-F017-4A82-A511-EEB37E54C2CF}" sibTransId="{23A5E085-2AB0-4707-A9BE-9E8A5907A049}"/>
    <dgm:cxn modelId="{A32F13B6-7983-45B7-B308-CFCC14ECCF4C}" type="presOf" srcId="{F62E23C4-340A-43E0-893B-0D147EF32BA7}" destId="{0BE13D2E-C8D4-48C8-B185-D1E911C5A356}" srcOrd="0" destOrd="0" presId="urn:microsoft.com/office/officeart/2008/layout/VerticalCurvedList"/>
    <dgm:cxn modelId="{02CDD1CC-870E-4614-AE38-5A0AEEC997F7}" srcId="{3228009E-3DE6-4893-9047-25260EA421B3}" destId="{60EF8FD1-F089-4AB7-8F2C-966299E4C32F}" srcOrd="0" destOrd="0" parTransId="{1D3DD82F-DFB0-4684-AD74-09DA7D476A81}" sibTransId="{DF25093B-D676-4436-AA34-A3F6EE227D97}"/>
    <dgm:cxn modelId="{A04C99E6-D36D-4F6D-8208-8F85D0AF645E}" type="presOf" srcId="{60EF8FD1-F089-4AB7-8F2C-966299E4C32F}" destId="{89B52BE4-586A-4864-AF19-E9159259EF26}" srcOrd="0" destOrd="0" presId="urn:microsoft.com/office/officeart/2008/layout/VerticalCurvedList"/>
    <dgm:cxn modelId="{A50F60F4-504E-42B9-B549-F17E233353B9}" srcId="{3228009E-3DE6-4893-9047-25260EA421B3}" destId="{0CE7ECFC-313A-4244-9250-72AF554BD919}" srcOrd="5" destOrd="0" parTransId="{82042D08-3333-4AAA-8F55-9A6576789702}" sibTransId="{D5D0C5ED-126A-4FC3-AC47-DD963F3C40BB}"/>
    <dgm:cxn modelId="{D620EAF6-2813-4693-9E4F-658DFFC25C5C}" type="presOf" srcId="{0CE7ECFC-313A-4244-9250-72AF554BD919}" destId="{DEDAFE5B-0008-4595-BC0B-5F7AD266303E}" srcOrd="0" destOrd="0" presId="urn:microsoft.com/office/officeart/2008/layout/VerticalCurvedList"/>
    <dgm:cxn modelId="{9170826D-C7F4-4433-8623-7623541586C5}" type="presParOf" srcId="{500BAACB-E285-4E8B-B55B-998CEEE99DDE}" destId="{8F2FDDCF-0665-4F64-839B-08442DC0EEE6}" srcOrd="0" destOrd="0" presId="urn:microsoft.com/office/officeart/2008/layout/VerticalCurvedList"/>
    <dgm:cxn modelId="{1840EC06-8489-493E-B301-D2FA08F80E15}" type="presParOf" srcId="{8F2FDDCF-0665-4F64-839B-08442DC0EEE6}" destId="{A9BBCF79-C3D4-47A2-AEE7-EE144E9D454D}" srcOrd="0" destOrd="0" presId="urn:microsoft.com/office/officeart/2008/layout/VerticalCurvedList"/>
    <dgm:cxn modelId="{76ACC8A4-E3ED-4A26-BEDC-659F7BEA08A0}" type="presParOf" srcId="{A9BBCF79-C3D4-47A2-AEE7-EE144E9D454D}" destId="{FA853638-EA89-4E08-B4DE-7A50D8774F29}" srcOrd="0" destOrd="0" presId="urn:microsoft.com/office/officeart/2008/layout/VerticalCurvedList"/>
    <dgm:cxn modelId="{1B4DA48E-9AE0-4AE2-B607-B5A89909B07C}" type="presParOf" srcId="{A9BBCF79-C3D4-47A2-AEE7-EE144E9D454D}" destId="{32CEA882-A05F-4764-A289-ABF4CAD3946C}" srcOrd="1" destOrd="0" presId="urn:microsoft.com/office/officeart/2008/layout/VerticalCurvedList"/>
    <dgm:cxn modelId="{24D56867-E26B-4CE9-AFCE-576C9D7F778C}" type="presParOf" srcId="{A9BBCF79-C3D4-47A2-AEE7-EE144E9D454D}" destId="{20097C81-EB2A-4C34-82FF-3383BE8910E5}" srcOrd="2" destOrd="0" presId="urn:microsoft.com/office/officeart/2008/layout/VerticalCurvedList"/>
    <dgm:cxn modelId="{4864AEA2-DEAF-4412-8F84-E798A6667459}" type="presParOf" srcId="{A9BBCF79-C3D4-47A2-AEE7-EE144E9D454D}" destId="{24362CA4-608D-477E-A467-E93D04414286}" srcOrd="3" destOrd="0" presId="urn:microsoft.com/office/officeart/2008/layout/VerticalCurvedList"/>
    <dgm:cxn modelId="{A1AB9C47-F1AA-4E77-8CEF-35362D01B207}" type="presParOf" srcId="{8F2FDDCF-0665-4F64-839B-08442DC0EEE6}" destId="{89B52BE4-586A-4864-AF19-E9159259EF26}" srcOrd="1" destOrd="0" presId="urn:microsoft.com/office/officeart/2008/layout/VerticalCurvedList"/>
    <dgm:cxn modelId="{9AA085ED-6DCD-4F5D-B109-42A03246A9FC}" type="presParOf" srcId="{8F2FDDCF-0665-4F64-839B-08442DC0EEE6}" destId="{845863A6-C0D8-475C-A601-491716F31E3A}" srcOrd="2" destOrd="0" presId="urn:microsoft.com/office/officeart/2008/layout/VerticalCurvedList"/>
    <dgm:cxn modelId="{A20C3A4F-5E65-4CE3-B6B5-07EF54FCA3FB}" type="presParOf" srcId="{845863A6-C0D8-475C-A601-491716F31E3A}" destId="{7BC88FCC-0E0E-47C5-9C36-06D920B7C297}" srcOrd="0" destOrd="0" presId="urn:microsoft.com/office/officeart/2008/layout/VerticalCurvedList"/>
    <dgm:cxn modelId="{A4164248-70BA-40E2-85B4-C3314365E689}" type="presParOf" srcId="{8F2FDDCF-0665-4F64-839B-08442DC0EEE6}" destId="{0BE13D2E-C8D4-48C8-B185-D1E911C5A356}" srcOrd="3" destOrd="0" presId="urn:microsoft.com/office/officeart/2008/layout/VerticalCurvedList"/>
    <dgm:cxn modelId="{2EB084FF-3530-472C-B2FC-BA292E991C1F}" type="presParOf" srcId="{8F2FDDCF-0665-4F64-839B-08442DC0EEE6}" destId="{443EB283-D23B-4F6D-A28F-F3F7F6714D96}" srcOrd="4" destOrd="0" presId="urn:microsoft.com/office/officeart/2008/layout/VerticalCurvedList"/>
    <dgm:cxn modelId="{CAA9F726-8888-40D2-A173-50C31ECC0991}" type="presParOf" srcId="{443EB283-D23B-4F6D-A28F-F3F7F6714D96}" destId="{DE7F51D1-7774-4666-BBA4-E0EA273D308F}" srcOrd="0" destOrd="0" presId="urn:microsoft.com/office/officeart/2008/layout/VerticalCurvedList"/>
    <dgm:cxn modelId="{8FF79811-2C51-4DA4-AAAD-1176E1FF1292}" type="presParOf" srcId="{8F2FDDCF-0665-4F64-839B-08442DC0EEE6}" destId="{6EA9A26C-4870-4914-A57F-D3B175D3FD42}" srcOrd="5" destOrd="0" presId="urn:microsoft.com/office/officeart/2008/layout/VerticalCurvedList"/>
    <dgm:cxn modelId="{5104BC15-3370-4C74-9CAF-62E8C20D35C6}" type="presParOf" srcId="{8F2FDDCF-0665-4F64-839B-08442DC0EEE6}" destId="{4207A5BC-0DDA-4DD0-84A2-061BF345D60D}" srcOrd="6" destOrd="0" presId="urn:microsoft.com/office/officeart/2008/layout/VerticalCurvedList"/>
    <dgm:cxn modelId="{897DCA7E-D19E-4876-98A4-223E2FCD366F}" type="presParOf" srcId="{4207A5BC-0DDA-4DD0-84A2-061BF345D60D}" destId="{936AE5CB-D66B-4EDB-9D88-221245952484}" srcOrd="0" destOrd="0" presId="urn:microsoft.com/office/officeart/2008/layout/VerticalCurvedList"/>
    <dgm:cxn modelId="{E065B1CD-4F6F-40C8-82D8-BA2A3835A9AB}" type="presParOf" srcId="{8F2FDDCF-0665-4F64-839B-08442DC0EEE6}" destId="{AD3B6EB7-B5A5-4940-89EB-1940015FB67C}" srcOrd="7" destOrd="0" presId="urn:microsoft.com/office/officeart/2008/layout/VerticalCurvedList"/>
    <dgm:cxn modelId="{4E13D53E-3E7B-42F9-96AD-C597D1061FF7}" type="presParOf" srcId="{8F2FDDCF-0665-4F64-839B-08442DC0EEE6}" destId="{D760A353-976F-4634-BB8F-24C8B1309CFA}" srcOrd="8" destOrd="0" presId="urn:microsoft.com/office/officeart/2008/layout/VerticalCurvedList"/>
    <dgm:cxn modelId="{19AB0196-2B16-410F-827C-3FA6AF10BF93}" type="presParOf" srcId="{D760A353-976F-4634-BB8F-24C8B1309CFA}" destId="{DC53E5ED-E000-4489-A68A-18BE8A66615F}" srcOrd="0" destOrd="0" presId="urn:microsoft.com/office/officeart/2008/layout/VerticalCurvedList"/>
    <dgm:cxn modelId="{8166D014-F612-413E-AF54-597A715532E9}" type="presParOf" srcId="{8F2FDDCF-0665-4F64-839B-08442DC0EEE6}" destId="{C0607E09-6147-44D2-BFBB-AD03E74F4A4E}" srcOrd="9" destOrd="0" presId="urn:microsoft.com/office/officeart/2008/layout/VerticalCurvedList"/>
    <dgm:cxn modelId="{1054D844-42E0-4BD4-BD3B-87EC76A764DA}" type="presParOf" srcId="{8F2FDDCF-0665-4F64-839B-08442DC0EEE6}" destId="{8DC4B35D-F299-452D-B2F1-67BF4C208C9F}" srcOrd="10" destOrd="0" presId="urn:microsoft.com/office/officeart/2008/layout/VerticalCurvedList"/>
    <dgm:cxn modelId="{56BB9B92-D18D-4198-8B39-3D9673BAFF52}" type="presParOf" srcId="{8DC4B35D-F299-452D-B2F1-67BF4C208C9F}" destId="{F81EB534-B12B-4692-9C6D-39CB32E2F98B}" srcOrd="0" destOrd="0" presId="urn:microsoft.com/office/officeart/2008/layout/VerticalCurvedList"/>
    <dgm:cxn modelId="{EBD3A58F-353F-4A40-94AB-097A3ED67AB9}" type="presParOf" srcId="{8F2FDDCF-0665-4F64-839B-08442DC0EEE6}" destId="{DEDAFE5B-0008-4595-BC0B-5F7AD266303E}" srcOrd="11" destOrd="0" presId="urn:microsoft.com/office/officeart/2008/layout/VerticalCurvedList"/>
    <dgm:cxn modelId="{713AE844-9B27-405E-96E2-0704E6BB79BD}" type="presParOf" srcId="{8F2FDDCF-0665-4F64-839B-08442DC0EEE6}" destId="{5C057690-99B4-44B3-9549-FA8E9D7AD80C}" srcOrd="12" destOrd="0" presId="urn:microsoft.com/office/officeart/2008/layout/VerticalCurvedList"/>
    <dgm:cxn modelId="{6B5EB727-877C-47F7-A788-9674ACAFD4F8}" type="presParOf" srcId="{5C057690-99B4-44B3-9549-FA8E9D7AD80C}" destId="{A1DC26F9-66A0-4EA5-BDB6-D0A265298F44}" srcOrd="0" destOrd="0" presId="urn:microsoft.com/office/officeart/2008/layout/VerticalCurvedList"/>
    <dgm:cxn modelId="{6409FC59-477E-497F-819D-BF467A706D6F}" type="presParOf" srcId="{8F2FDDCF-0665-4F64-839B-08442DC0EEE6}" destId="{AE941DA9-49B8-4481-AE4B-3C8A10F3ACDE}" srcOrd="13" destOrd="0" presId="urn:microsoft.com/office/officeart/2008/layout/VerticalCurvedList"/>
    <dgm:cxn modelId="{23EEDBD8-AAF5-464A-A920-8F0DBD723504}" type="presParOf" srcId="{8F2FDDCF-0665-4F64-839B-08442DC0EEE6}" destId="{507A9AD9-6024-456E-8271-B35E0A345BC2}" srcOrd="14" destOrd="0" presId="urn:microsoft.com/office/officeart/2008/layout/VerticalCurvedList"/>
    <dgm:cxn modelId="{9106BC09-FF26-4BE5-B36C-7D7B4F86CD8D}" type="presParOf" srcId="{507A9AD9-6024-456E-8271-B35E0A345BC2}" destId="{FB56495D-D6A0-4B75-97B0-F64F073562A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9E407A-2281-4ACA-BBAB-63ECB7851F91}" type="doc">
      <dgm:prSet loTypeId="urn:microsoft.com/office/officeart/2005/8/layout/hList7#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894B324F-8582-4836-82EC-C94FEA54030E}">
      <dgm:prSet phldrT="[Text]" custT="1"/>
      <dgm:spPr>
        <a:solidFill>
          <a:srgbClr val="56BCD0"/>
        </a:solidFill>
      </dgm:spPr>
      <dgm:t>
        <a:bodyPr/>
        <a:lstStyle/>
        <a:p>
          <a:pPr>
            <a:lnSpc>
              <a:spcPct val="100000"/>
            </a:lnSpc>
          </a:pPr>
          <a:br>
            <a:rPr lang="en-GB" sz="1400" dirty="0">
              <a:latin typeface="Segoe UI Semilight" panose="020B0402040204020203" pitchFamily="34" charset="0"/>
              <a:cs typeface="Segoe UI Semilight" panose="020B0402040204020203" pitchFamily="34" charset="0"/>
            </a:rPr>
          </a:br>
          <a:br>
            <a:rPr lang="en-GB" sz="1400" dirty="0">
              <a:latin typeface="Segoe UI Semilight" panose="020B0402040204020203" pitchFamily="34" charset="0"/>
              <a:cs typeface="Segoe UI Semilight" panose="020B0402040204020203" pitchFamily="34" charset="0"/>
            </a:rPr>
          </a:br>
          <a:br>
            <a:rPr lang="en-GB" sz="1400" dirty="0">
              <a:latin typeface="Segoe UI Semilight" panose="020B0402040204020203" pitchFamily="34" charset="0"/>
              <a:cs typeface="Segoe UI Semilight" panose="020B0402040204020203" pitchFamily="34" charset="0"/>
            </a:rPr>
          </a:br>
          <a:r>
            <a:rPr lang="en-GB" sz="900" dirty="0">
              <a:latin typeface="Segoe UI Semilight" panose="020B0402040204020203" pitchFamily="34" charset="0"/>
              <a:cs typeface="Segoe UI Semilight" panose="020B0402040204020203" pitchFamily="34" charset="0"/>
            </a:rPr>
            <a:t>access to a set of goods &amp; services constituting essential health care including maternity care</a:t>
          </a:r>
          <a:endParaRPr lang="en-GB" sz="10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CF62330C-0658-43E1-9C7E-6A0C9C0F01C3}" type="parTrans" cxnId="{A8F92CFB-5FC6-4344-B6C3-A27AA39DFF6D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D9D80203-37DF-4AF0-8B6C-7B9989070BFF}" type="sibTrans" cxnId="{A8F92CFB-5FC6-4344-B6C3-A27AA39DFF6D}">
      <dgm:prSet/>
      <dgm:spPr/>
      <dgm:t>
        <a:bodyPr/>
        <a:lstStyle/>
        <a:p>
          <a:endParaRPr lang="en-GB"/>
        </a:p>
      </dgm:t>
    </dgm:pt>
    <dgm:pt modelId="{5E575ACB-AB3C-47C4-A940-67140876BE89}">
      <dgm:prSet phldrT="[Text]" custT="1"/>
      <dgm:spPr>
        <a:solidFill>
          <a:srgbClr val="49BF64"/>
        </a:solidFill>
      </dgm:spPr>
      <dgm:t>
        <a:bodyPr/>
        <a:lstStyle/>
        <a:p>
          <a:endParaRPr lang="en-GB" sz="100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endParaRPr lang="en-GB" sz="100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endParaRPr lang="en-GB" sz="100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endParaRPr lang="en-GB" sz="100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r>
            <a:rPr lang="en-GB" sz="900">
              <a:latin typeface="Segoe UI Semilight" panose="020B0402040204020203" pitchFamily="34" charset="0"/>
              <a:cs typeface="Segoe UI Semilight" panose="020B0402040204020203" pitchFamily="34" charset="0"/>
            </a:rPr>
            <a:t>basic income security for persons in active age unable to earn sufficient income</a:t>
          </a:r>
        </a:p>
        <a:p>
          <a:endParaRPr lang="en-GB" sz="10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900612D0-C71D-45D2-BC67-C0FE19FFBAE6}" type="parTrans" cxnId="{F10CE833-2620-4D9B-AA91-DBE9262CABA5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CE6ECAE5-9E3F-4592-B958-2712900E5298}" type="sibTrans" cxnId="{F10CE833-2620-4D9B-AA91-DBE9262CABA5}">
      <dgm:prSet/>
      <dgm:spPr/>
      <dgm:t>
        <a:bodyPr/>
        <a:lstStyle/>
        <a:p>
          <a:endParaRPr lang="en-GB"/>
        </a:p>
      </dgm:t>
    </dgm:pt>
    <dgm:pt modelId="{71144FC3-F52C-46EE-871E-D0A8D6B60D49}">
      <dgm:prSet phldrT="[Text]" custT="1"/>
      <dgm:spPr>
        <a:solidFill>
          <a:srgbClr val="52CAB8"/>
        </a:solidFill>
      </dgm:spPr>
      <dgm:t>
        <a:bodyPr/>
        <a:lstStyle/>
        <a:p>
          <a:endParaRPr lang="en-US" sz="10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endParaRPr lang="en-US" sz="10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endParaRPr lang="en-US" sz="10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endParaRPr lang="en-US" sz="10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r>
            <a:rPr lang="en-US" sz="900" dirty="0">
              <a:latin typeface="Segoe UI Semilight" panose="020B0402040204020203" pitchFamily="34" charset="0"/>
              <a:cs typeface="Segoe UI Semilight" panose="020B0402040204020203" pitchFamily="34" charset="0"/>
            </a:rPr>
            <a:t>basic income security for persons in old age</a:t>
          </a:r>
          <a:br>
            <a:rPr lang="en-US" sz="1000" dirty="0">
              <a:latin typeface="Segoe UI Semilight" panose="020B0402040204020203" pitchFamily="34" charset="0"/>
              <a:cs typeface="Segoe UI Semilight" panose="020B0402040204020203" pitchFamily="34" charset="0"/>
            </a:rPr>
          </a:br>
          <a:endParaRPr lang="en-GB" sz="20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B02922FA-FF37-4DA0-83E8-A1F05CDD5A4A}" type="parTrans" cxnId="{CAC7C769-55B4-4300-8A03-6AF4C71CE992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383905DF-ADD7-4E44-AFAA-BCE0CACB1FBB}" type="sibTrans" cxnId="{CAC7C769-55B4-4300-8A03-6AF4C71CE992}">
      <dgm:prSet/>
      <dgm:spPr/>
      <dgm:t>
        <a:bodyPr/>
        <a:lstStyle/>
        <a:p>
          <a:endParaRPr lang="en-GB"/>
        </a:p>
      </dgm:t>
    </dgm:pt>
    <dgm:pt modelId="{34AACCE6-C174-4198-80F8-7925EF53DF37}">
      <dgm:prSet custT="1"/>
      <dgm:spPr>
        <a:solidFill>
          <a:srgbClr val="50B846"/>
        </a:solidFill>
      </dgm:spPr>
      <dgm:t>
        <a:bodyPr/>
        <a:lstStyle/>
        <a:p>
          <a:endParaRPr lang="en-US" sz="100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endParaRPr lang="en-US" sz="100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endParaRPr lang="en-US" sz="100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endParaRPr lang="en-US" sz="100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r>
            <a:rPr lang="en-US" sz="900">
              <a:latin typeface="Segoe UI Semilight" panose="020B0402040204020203" pitchFamily="34" charset="0"/>
              <a:cs typeface="Segoe UI Semilight" panose="020B0402040204020203" pitchFamily="34" charset="0"/>
            </a:rPr>
            <a:t>basic income security for children </a:t>
          </a:r>
          <a:br>
            <a:rPr lang="en-US" sz="900">
              <a:latin typeface="Segoe UI Semilight" panose="020B0402040204020203" pitchFamily="34" charset="0"/>
              <a:cs typeface="Segoe UI Semilight" panose="020B0402040204020203" pitchFamily="34" charset="0"/>
            </a:rPr>
          </a:br>
          <a:r>
            <a:rPr lang="en-US" sz="900">
              <a:latin typeface="Segoe UI Semilight" panose="020B0402040204020203" pitchFamily="34" charset="0"/>
              <a:cs typeface="Segoe UI Semilight" panose="020B0402040204020203" pitchFamily="34" charset="0"/>
            </a:rPr>
            <a:t>providing access to nutrition, education, care and any other necessary goods and services</a:t>
          </a:r>
          <a:endParaRPr lang="en-GB" sz="9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364A624F-E9BE-45A3-A144-D938BC60EC21}" type="parTrans" cxnId="{0D547421-9E6B-49CC-A8BD-7902C1791A86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F4C5D3DF-3EF8-4E66-85D2-14BAE21A5259}" type="sibTrans" cxnId="{0D547421-9E6B-49CC-A8BD-7902C1791A86}">
      <dgm:prSet/>
      <dgm:spPr/>
      <dgm:t>
        <a:bodyPr/>
        <a:lstStyle/>
        <a:p>
          <a:endParaRPr lang="en-GB"/>
        </a:p>
      </dgm:t>
    </dgm:pt>
    <dgm:pt modelId="{CCB6F5C8-F149-43A3-AADA-7EA75F1094E0}" type="pres">
      <dgm:prSet presAssocID="{A99E407A-2281-4ACA-BBAB-63ECB7851F91}" presName="Name0" presStyleCnt="0">
        <dgm:presLayoutVars>
          <dgm:dir/>
          <dgm:resizeHandles val="exact"/>
        </dgm:presLayoutVars>
      </dgm:prSet>
      <dgm:spPr/>
    </dgm:pt>
    <dgm:pt modelId="{F033588D-5AD1-4FCE-8EB2-2A5C9102BA67}" type="pres">
      <dgm:prSet presAssocID="{A99E407A-2281-4ACA-BBAB-63ECB7851F91}" presName="fgShape" presStyleLbl="fgShp" presStyleIdx="0" presStyleCnt="1" custScaleX="108696" custScaleY="138457" custLinFactY="-100000" custLinFactNeighborX="197" custLinFactNeighborY="-150046"/>
      <dgm:spPr/>
    </dgm:pt>
    <dgm:pt modelId="{79E61024-ED87-418C-95ED-A6844DBFD80A}" type="pres">
      <dgm:prSet presAssocID="{A99E407A-2281-4ACA-BBAB-63ECB7851F91}" presName="linComp" presStyleCnt="0"/>
      <dgm:spPr/>
    </dgm:pt>
    <dgm:pt modelId="{A968F9B4-B5E7-4CFB-88B7-AF693F99ABD1}" type="pres">
      <dgm:prSet presAssocID="{894B324F-8582-4836-82EC-C94FEA54030E}" presName="compNode" presStyleCnt="0"/>
      <dgm:spPr/>
    </dgm:pt>
    <dgm:pt modelId="{DED37A7E-11DD-441A-95F5-3F462604B17B}" type="pres">
      <dgm:prSet presAssocID="{894B324F-8582-4836-82EC-C94FEA54030E}" presName="bkgdShape" presStyleLbl="node1" presStyleIdx="0" presStyleCnt="4" custLinFactNeighborX="-95"/>
      <dgm:spPr/>
    </dgm:pt>
    <dgm:pt modelId="{A6EBB819-99AE-46A2-A01D-5DA1CBFA71DF}" type="pres">
      <dgm:prSet presAssocID="{894B324F-8582-4836-82EC-C94FEA54030E}" presName="nodeTx" presStyleLbl="node1" presStyleIdx="0" presStyleCnt="4">
        <dgm:presLayoutVars>
          <dgm:bulletEnabled val="1"/>
        </dgm:presLayoutVars>
      </dgm:prSet>
      <dgm:spPr/>
    </dgm:pt>
    <dgm:pt modelId="{F0B25546-C392-4227-A1E7-2B78A11052AD}" type="pres">
      <dgm:prSet presAssocID="{894B324F-8582-4836-82EC-C94FEA54030E}" presName="invisiNode" presStyleLbl="node1" presStyleIdx="0" presStyleCnt="4"/>
      <dgm:spPr/>
    </dgm:pt>
    <dgm:pt modelId="{F02F2F2D-33D0-47F9-9484-26AB584FFE40}" type="pres">
      <dgm:prSet presAssocID="{894B324F-8582-4836-82EC-C94FEA54030E}" presName="imagNode" presStyleLbl="fgImgPlace1" presStyleIdx="0" presStyleCnt="4"/>
      <dgm:spPr>
        <a:blipFill dpi="0" rotWithShape="1">
          <a:blip xmlns:r="http://schemas.openxmlformats.org/officeDocument/2006/relationships" r:embed="rId1"/>
          <a:srcRect/>
          <a:stretch>
            <a:fillRect l="-40658" r="-15342"/>
          </a:stretch>
        </a:blipFill>
      </dgm:spPr>
    </dgm:pt>
    <dgm:pt modelId="{96D584B2-44A1-43E8-A0B0-B271046394EC}" type="pres">
      <dgm:prSet presAssocID="{D9D80203-37DF-4AF0-8B6C-7B9989070BFF}" presName="sibTrans" presStyleLbl="sibTrans2D1" presStyleIdx="0" presStyleCnt="0"/>
      <dgm:spPr/>
    </dgm:pt>
    <dgm:pt modelId="{0A44BD8C-967D-4035-89B1-3CA2664FFE59}" type="pres">
      <dgm:prSet presAssocID="{34AACCE6-C174-4198-80F8-7925EF53DF37}" presName="compNode" presStyleCnt="0"/>
      <dgm:spPr/>
    </dgm:pt>
    <dgm:pt modelId="{FBE86D83-3DA2-41B2-8276-E243307B090D}" type="pres">
      <dgm:prSet presAssocID="{34AACCE6-C174-4198-80F8-7925EF53DF37}" presName="bkgdShape" presStyleLbl="node1" presStyleIdx="1" presStyleCnt="4"/>
      <dgm:spPr/>
    </dgm:pt>
    <dgm:pt modelId="{CF97DD76-9E17-4D1F-8DD1-0C537CA5087B}" type="pres">
      <dgm:prSet presAssocID="{34AACCE6-C174-4198-80F8-7925EF53DF37}" presName="nodeTx" presStyleLbl="node1" presStyleIdx="1" presStyleCnt="4">
        <dgm:presLayoutVars>
          <dgm:bulletEnabled val="1"/>
        </dgm:presLayoutVars>
      </dgm:prSet>
      <dgm:spPr/>
    </dgm:pt>
    <dgm:pt modelId="{C80D0C21-6B0B-40B0-B2CA-64C5A3E96ABE}" type="pres">
      <dgm:prSet presAssocID="{34AACCE6-C174-4198-80F8-7925EF53DF37}" presName="invisiNode" presStyleLbl="node1" presStyleIdx="1" presStyleCnt="4"/>
      <dgm:spPr/>
    </dgm:pt>
    <dgm:pt modelId="{0ED22FC2-23E5-408B-B00F-627C68F662F3}" type="pres">
      <dgm:prSet presAssocID="{34AACCE6-C174-4198-80F8-7925EF53DF37}" presName="imagNode" presStyleLbl="fgImgPlace1" presStyleIdx="1" presStyleCnt="4"/>
      <dgm:spPr>
        <a:blipFill dpi="0" rotWithShape="1">
          <a:blip xmlns:r="http://schemas.openxmlformats.org/officeDocument/2006/relationships" r:embed="rId2"/>
          <a:srcRect/>
          <a:stretch>
            <a:fillRect t="-12193" b="-63807"/>
          </a:stretch>
        </a:blipFill>
      </dgm:spPr>
    </dgm:pt>
    <dgm:pt modelId="{A01B7B79-3784-4DD0-A7F3-B4E14AB5E35C}" type="pres">
      <dgm:prSet presAssocID="{F4C5D3DF-3EF8-4E66-85D2-14BAE21A5259}" presName="sibTrans" presStyleLbl="sibTrans2D1" presStyleIdx="0" presStyleCnt="0"/>
      <dgm:spPr/>
    </dgm:pt>
    <dgm:pt modelId="{475E0293-5779-42F3-A104-185D4FEB2EBB}" type="pres">
      <dgm:prSet presAssocID="{5E575ACB-AB3C-47C4-A940-67140876BE89}" presName="compNode" presStyleCnt="0"/>
      <dgm:spPr/>
    </dgm:pt>
    <dgm:pt modelId="{B366DAF7-94EA-49D5-8610-4273E5559AA0}" type="pres">
      <dgm:prSet presAssocID="{5E575ACB-AB3C-47C4-A940-67140876BE89}" presName="bkgdShape" presStyleLbl="node1" presStyleIdx="2" presStyleCnt="4"/>
      <dgm:spPr/>
    </dgm:pt>
    <dgm:pt modelId="{0A9FD573-365B-42CA-8BCB-17CF5BB729CD}" type="pres">
      <dgm:prSet presAssocID="{5E575ACB-AB3C-47C4-A940-67140876BE89}" presName="nodeTx" presStyleLbl="node1" presStyleIdx="2" presStyleCnt="4">
        <dgm:presLayoutVars>
          <dgm:bulletEnabled val="1"/>
        </dgm:presLayoutVars>
      </dgm:prSet>
      <dgm:spPr/>
    </dgm:pt>
    <dgm:pt modelId="{126DA62A-F3C6-4C2A-810C-A9032A27EFDA}" type="pres">
      <dgm:prSet presAssocID="{5E575ACB-AB3C-47C4-A940-67140876BE89}" presName="invisiNode" presStyleLbl="node1" presStyleIdx="2" presStyleCnt="4"/>
      <dgm:spPr/>
    </dgm:pt>
    <dgm:pt modelId="{B1B59D4D-1168-4D07-8290-0E93974AF56E}" type="pres">
      <dgm:prSet presAssocID="{5E575ACB-AB3C-47C4-A940-67140876BE89}" presName="imagNode" presStyleLbl="fgImgPlace1" presStyleIdx="2" presStyleCnt="4"/>
      <dgm:spPr>
        <a:blipFill dpi="0" rotWithShape="1">
          <a:blip xmlns:r="http://schemas.openxmlformats.org/officeDocument/2006/relationships" r:embed="rId3"/>
          <a:srcRect/>
          <a:stretch>
            <a:fillRect l="5063" t="-1598" r="-5063" b="-48402"/>
          </a:stretch>
        </a:blipFill>
      </dgm:spPr>
    </dgm:pt>
    <dgm:pt modelId="{DE08DEEB-5948-4E97-9378-62A807711CF7}" type="pres">
      <dgm:prSet presAssocID="{CE6ECAE5-9E3F-4592-B958-2712900E5298}" presName="sibTrans" presStyleLbl="sibTrans2D1" presStyleIdx="0" presStyleCnt="0"/>
      <dgm:spPr/>
    </dgm:pt>
    <dgm:pt modelId="{03000E94-B46C-471F-8310-A0B9A9EEE7C4}" type="pres">
      <dgm:prSet presAssocID="{71144FC3-F52C-46EE-871E-D0A8D6B60D49}" presName="compNode" presStyleCnt="0"/>
      <dgm:spPr/>
    </dgm:pt>
    <dgm:pt modelId="{784AA354-3A30-4602-A588-BD4BC32B78CA}" type="pres">
      <dgm:prSet presAssocID="{71144FC3-F52C-46EE-871E-D0A8D6B60D49}" presName="bkgdShape" presStyleLbl="node1" presStyleIdx="3" presStyleCnt="4" custLinFactNeighborX="95"/>
      <dgm:spPr/>
    </dgm:pt>
    <dgm:pt modelId="{2D143788-24B8-41A0-A465-0A300084B287}" type="pres">
      <dgm:prSet presAssocID="{71144FC3-F52C-46EE-871E-D0A8D6B60D49}" presName="nodeTx" presStyleLbl="node1" presStyleIdx="3" presStyleCnt="4">
        <dgm:presLayoutVars>
          <dgm:bulletEnabled val="1"/>
        </dgm:presLayoutVars>
      </dgm:prSet>
      <dgm:spPr/>
    </dgm:pt>
    <dgm:pt modelId="{7A24FC60-6931-419F-8E93-312BF4397966}" type="pres">
      <dgm:prSet presAssocID="{71144FC3-F52C-46EE-871E-D0A8D6B60D49}" presName="invisiNode" presStyleLbl="node1" presStyleIdx="3" presStyleCnt="4"/>
      <dgm:spPr/>
    </dgm:pt>
    <dgm:pt modelId="{8E9158E2-06BF-4832-9BA0-6C04D7F75DB7}" type="pres">
      <dgm:prSet presAssocID="{71144FC3-F52C-46EE-871E-D0A8D6B60D49}" presName="imagNode" presStyleLbl="fgImgPlace1" presStyleIdx="3" presStyleCnt="4"/>
      <dgm:spPr>
        <a:blipFill>
          <a:blip xmlns:r="http://schemas.openxmlformats.org/officeDocument/2006/relationships" r:embed="rId4"/>
          <a:srcRect/>
          <a:stretch>
            <a:fillRect l="-14000" r="-14000"/>
          </a:stretch>
        </a:blipFill>
      </dgm:spPr>
    </dgm:pt>
  </dgm:ptLst>
  <dgm:cxnLst>
    <dgm:cxn modelId="{7EB1CF08-466E-46D4-8156-446C29B219BA}" type="presOf" srcId="{71144FC3-F52C-46EE-871E-D0A8D6B60D49}" destId="{2D143788-24B8-41A0-A465-0A300084B287}" srcOrd="1" destOrd="0" presId="urn:microsoft.com/office/officeart/2005/8/layout/hList7#1"/>
    <dgm:cxn modelId="{0D547421-9E6B-49CC-A8BD-7902C1791A86}" srcId="{A99E407A-2281-4ACA-BBAB-63ECB7851F91}" destId="{34AACCE6-C174-4198-80F8-7925EF53DF37}" srcOrd="1" destOrd="0" parTransId="{364A624F-E9BE-45A3-A144-D938BC60EC21}" sibTransId="{F4C5D3DF-3EF8-4E66-85D2-14BAE21A5259}"/>
    <dgm:cxn modelId="{F10CE833-2620-4D9B-AA91-DBE9262CABA5}" srcId="{A99E407A-2281-4ACA-BBAB-63ECB7851F91}" destId="{5E575ACB-AB3C-47C4-A940-67140876BE89}" srcOrd="2" destOrd="0" parTransId="{900612D0-C71D-45D2-BC67-C0FE19FFBAE6}" sibTransId="{CE6ECAE5-9E3F-4592-B958-2712900E5298}"/>
    <dgm:cxn modelId="{0245EE5F-9FE8-4A12-89BD-92DBE6D2BB8E}" type="presOf" srcId="{5E575ACB-AB3C-47C4-A940-67140876BE89}" destId="{B366DAF7-94EA-49D5-8610-4273E5559AA0}" srcOrd="0" destOrd="0" presId="urn:microsoft.com/office/officeart/2005/8/layout/hList7#1"/>
    <dgm:cxn modelId="{CD304262-C6D8-4A45-BC65-1DA25E992EA7}" type="presOf" srcId="{A99E407A-2281-4ACA-BBAB-63ECB7851F91}" destId="{CCB6F5C8-F149-43A3-AADA-7EA75F1094E0}" srcOrd="0" destOrd="0" presId="urn:microsoft.com/office/officeart/2005/8/layout/hList7#1"/>
    <dgm:cxn modelId="{0643C663-0B32-4E77-A698-0E304C48D509}" type="presOf" srcId="{34AACCE6-C174-4198-80F8-7925EF53DF37}" destId="{CF97DD76-9E17-4D1F-8DD1-0C537CA5087B}" srcOrd="1" destOrd="0" presId="urn:microsoft.com/office/officeart/2005/8/layout/hList7#1"/>
    <dgm:cxn modelId="{CAC7C769-55B4-4300-8A03-6AF4C71CE992}" srcId="{A99E407A-2281-4ACA-BBAB-63ECB7851F91}" destId="{71144FC3-F52C-46EE-871E-D0A8D6B60D49}" srcOrd="3" destOrd="0" parTransId="{B02922FA-FF37-4DA0-83E8-A1F05CDD5A4A}" sibTransId="{383905DF-ADD7-4E44-AFAA-BCE0CACB1FBB}"/>
    <dgm:cxn modelId="{F6CA659B-E92C-4DA4-92BE-89D7A241642A}" type="presOf" srcId="{894B324F-8582-4836-82EC-C94FEA54030E}" destId="{DED37A7E-11DD-441A-95F5-3F462604B17B}" srcOrd="0" destOrd="0" presId="urn:microsoft.com/office/officeart/2005/8/layout/hList7#1"/>
    <dgm:cxn modelId="{57D443A3-9E09-4DED-AD54-A0A49403109E}" type="presOf" srcId="{D9D80203-37DF-4AF0-8B6C-7B9989070BFF}" destId="{96D584B2-44A1-43E8-A0B0-B271046394EC}" srcOrd="0" destOrd="0" presId="urn:microsoft.com/office/officeart/2005/8/layout/hList7#1"/>
    <dgm:cxn modelId="{F01542A8-7A3E-4B76-B2FE-44102CDEA923}" type="presOf" srcId="{71144FC3-F52C-46EE-871E-D0A8D6B60D49}" destId="{784AA354-3A30-4602-A588-BD4BC32B78CA}" srcOrd="0" destOrd="0" presId="urn:microsoft.com/office/officeart/2005/8/layout/hList7#1"/>
    <dgm:cxn modelId="{148E02BE-9636-44E9-B538-EB25007252CF}" type="presOf" srcId="{34AACCE6-C174-4198-80F8-7925EF53DF37}" destId="{FBE86D83-3DA2-41B2-8276-E243307B090D}" srcOrd="0" destOrd="0" presId="urn:microsoft.com/office/officeart/2005/8/layout/hList7#1"/>
    <dgm:cxn modelId="{4361CEC0-EA59-4B66-BE56-00AEE6F40FE4}" type="presOf" srcId="{F4C5D3DF-3EF8-4E66-85D2-14BAE21A5259}" destId="{A01B7B79-3784-4DD0-A7F3-B4E14AB5E35C}" srcOrd="0" destOrd="0" presId="urn:microsoft.com/office/officeart/2005/8/layout/hList7#1"/>
    <dgm:cxn modelId="{D2B59CCA-A6EF-4B10-8262-97CF1E12556F}" type="presOf" srcId="{CE6ECAE5-9E3F-4592-B958-2712900E5298}" destId="{DE08DEEB-5948-4E97-9378-62A807711CF7}" srcOrd="0" destOrd="0" presId="urn:microsoft.com/office/officeart/2005/8/layout/hList7#1"/>
    <dgm:cxn modelId="{A960F5CE-6EBC-4C07-B3AA-2750AD7DFCF9}" type="presOf" srcId="{5E575ACB-AB3C-47C4-A940-67140876BE89}" destId="{0A9FD573-365B-42CA-8BCB-17CF5BB729CD}" srcOrd="1" destOrd="0" presId="urn:microsoft.com/office/officeart/2005/8/layout/hList7#1"/>
    <dgm:cxn modelId="{1BEA2CD9-4896-457D-8EEE-49A8D191B942}" type="presOf" srcId="{894B324F-8582-4836-82EC-C94FEA54030E}" destId="{A6EBB819-99AE-46A2-A01D-5DA1CBFA71DF}" srcOrd="1" destOrd="0" presId="urn:microsoft.com/office/officeart/2005/8/layout/hList7#1"/>
    <dgm:cxn modelId="{A8F92CFB-5FC6-4344-B6C3-A27AA39DFF6D}" srcId="{A99E407A-2281-4ACA-BBAB-63ECB7851F91}" destId="{894B324F-8582-4836-82EC-C94FEA54030E}" srcOrd="0" destOrd="0" parTransId="{CF62330C-0658-43E1-9C7E-6A0C9C0F01C3}" sibTransId="{D9D80203-37DF-4AF0-8B6C-7B9989070BFF}"/>
    <dgm:cxn modelId="{42252F03-9189-47C9-9B60-8316B949C8D5}" type="presParOf" srcId="{CCB6F5C8-F149-43A3-AADA-7EA75F1094E0}" destId="{F033588D-5AD1-4FCE-8EB2-2A5C9102BA67}" srcOrd="0" destOrd="0" presId="urn:microsoft.com/office/officeart/2005/8/layout/hList7#1"/>
    <dgm:cxn modelId="{F63F01AD-1AF3-4D66-8802-F920AFB875E3}" type="presParOf" srcId="{CCB6F5C8-F149-43A3-AADA-7EA75F1094E0}" destId="{79E61024-ED87-418C-95ED-A6844DBFD80A}" srcOrd="1" destOrd="0" presId="urn:microsoft.com/office/officeart/2005/8/layout/hList7#1"/>
    <dgm:cxn modelId="{74A55A53-6FAA-40C1-A1B6-4BBD960A3062}" type="presParOf" srcId="{79E61024-ED87-418C-95ED-A6844DBFD80A}" destId="{A968F9B4-B5E7-4CFB-88B7-AF693F99ABD1}" srcOrd="0" destOrd="0" presId="urn:microsoft.com/office/officeart/2005/8/layout/hList7#1"/>
    <dgm:cxn modelId="{F5E49507-BD64-4D72-8105-5E2E8A6969A0}" type="presParOf" srcId="{A968F9B4-B5E7-4CFB-88B7-AF693F99ABD1}" destId="{DED37A7E-11DD-441A-95F5-3F462604B17B}" srcOrd="0" destOrd="0" presId="urn:microsoft.com/office/officeart/2005/8/layout/hList7#1"/>
    <dgm:cxn modelId="{82A922A9-CB2E-4450-9682-C2640BD1ABF7}" type="presParOf" srcId="{A968F9B4-B5E7-4CFB-88B7-AF693F99ABD1}" destId="{A6EBB819-99AE-46A2-A01D-5DA1CBFA71DF}" srcOrd="1" destOrd="0" presId="urn:microsoft.com/office/officeart/2005/8/layout/hList7#1"/>
    <dgm:cxn modelId="{91801700-8EDB-497C-B54D-7C50D6CF8CF6}" type="presParOf" srcId="{A968F9B4-B5E7-4CFB-88B7-AF693F99ABD1}" destId="{F0B25546-C392-4227-A1E7-2B78A11052AD}" srcOrd="2" destOrd="0" presId="urn:microsoft.com/office/officeart/2005/8/layout/hList7#1"/>
    <dgm:cxn modelId="{1BBC0D0F-E660-4475-B963-A256E3C0C9E7}" type="presParOf" srcId="{A968F9B4-B5E7-4CFB-88B7-AF693F99ABD1}" destId="{F02F2F2D-33D0-47F9-9484-26AB584FFE40}" srcOrd="3" destOrd="0" presId="urn:microsoft.com/office/officeart/2005/8/layout/hList7#1"/>
    <dgm:cxn modelId="{8D49DE26-794D-49A3-B2E8-01256C81D072}" type="presParOf" srcId="{79E61024-ED87-418C-95ED-A6844DBFD80A}" destId="{96D584B2-44A1-43E8-A0B0-B271046394EC}" srcOrd="1" destOrd="0" presId="urn:microsoft.com/office/officeart/2005/8/layout/hList7#1"/>
    <dgm:cxn modelId="{2703869A-96F9-466F-A173-CABF9337541F}" type="presParOf" srcId="{79E61024-ED87-418C-95ED-A6844DBFD80A}" destId="{0A44BD8C-967D-4035-89B1-3CA2664FFE59}" srcOrd="2" destOrd="0" presId="urn:microsoft.com/office/officeart/2005/8/layout/hList7#1"/>
    <dgm:cxn modelId="{E1DE8F28-5866-42A6-87AF-0B8C311FF9D0}" type="presParOf" srcId="{0A44BD8C-967D-4035-89B1-3CA2664FFE59}" destId="{FBE86D83-3DA2-41B2-8276-E243307B090D}" srcOrd="0" destOrd="0" presId="urn:microsoft.com/office/officeart/2005/8/layout/hList7#1"/>
    <dgm:cxn modelId="{58473EAB-3B36-4C3D-883A-305149568FC9}" type="presParOf" srcId="{0A44BD8C-967D-4035-89B1-3CA2664FFE59}" destId="{CF97DD76-9E17-4D1F-8DD1-0C537CA5087B}" srcOrd="1" destOrd="0" presId="urn:microsoft.com/office/officeart/2005/8/layout/hList7#1"/>
    <dgm:cxn modelId="{78AE9552-F9D6-4A61-BB44-38C7A9B0FB9A}" type="presParOf" srcId="{0A44BD8C-967D-4035-89B1-3CA2664FFE59}" destId="{C80D0C21-6B0B-40B0-B2CA-64C5A3E96ABE}" srcOrd="2" destOrd="0" presId="urn:microsoft.com/office/officeart/2005/8/layout/hList7#1"/>
    <dgm:cxn modelId="{CBE7E9AB-8731-462D-9BE9-567C85480376}" type="presParOf" srcId="{0A44BD8C-967D-4035-89B1-3CA2664FFE59}" destId="{0ED22FC2-23E5-408B-B00F-627C68F662F3}" srcOrd="3" destOrd="0" presId="urn:microsoft.com/office/officeart/2005/8/layout/hList7#1"/>
    <dgm:cxn modelId="{04635AAF-2F43-408B-BFF9-F20FECA5C6D6}" type="presParOf" srcId="{79E61024-ED87-418C-95ED-A6844DBFD80A}" destId="{A01B7B79-3784-4DD0-A7F3-B4E14AB5E35C}" srcOrd="3" destOrd="0" presId="urn:microsoft.com/office/officeart/2005/8/layout/hList7#1"/>
    <dgm:cxn modelId="{2A0ED83E-AABB-4CE1-8152-0E3F468A192A}" type="presParOf" srcId="{79E61024-ED87-418C-95ED-A6844DBFD80A}" destId="{475E0293-5779-42F3-A104-185D4FEB2EBB}" srcOrd="4" destOrd="0" presId="urn:microsoft.com/office/officeart/2005/8/layout/hList7#1"/>
    <dgm:cxn modelId="{686BE199-0576-4AD5-8D2D-4D03A7A9479C}" type="presParOf" srcId="{475E0293-5779-42F3-A104-185D4FEB2EBB}" destId="{B366DAF7-94EA-49D5-8610-4273E5559AA0}" srcOrd="0" destOrd="0" presId="urn:microsoft.com/office/officeart/2005/8/layout/hList7#1"/>
    <dgm:cxn modelId="{968B1A43-4698-4BD7-8DF3-6ADF39D5088B}" type="presParOf" srcId="{475E0293-5779-42F3-A104-185D4FEB2EBB}" destId="{0A9FD573-365B-42CA-8BCB-17CF5BB729CD}" srcOrd="1" destOrd="0" presId="urn:microsoft.com/office/officeart/2005/8/layout/hList7#1"/>
    <dgm:cxn modelId="{BB0B7D77-E76B-4220-8C73-DC9D2E13F7D6}" type="presParOf" srcId="{475E0293-5779-42F3-A104-185D4FEB2EBB}" destId="{126DA62A-F3C6-4C2A-810C-A9032A27EFDA}" srcOrd="2" destOrd="0" presId="urn:microsoft.com/office/officeart/2005/8/layout/hList7#1"/>
    <dgm:cxn modelId="{375643C0-1621-4D02-AFAD-0F6A27CE2060}" type="presParOf" srcId="{475E0293-5779-42F3-A104-185D4FEB2EBB}" destId="{B1B59D4D-1168-4D07-8290-0E93974AF56E}" srcOrd="3" destOrd="0" presId="urn:microsoft.com/office/officeart/2005/8/layout/hList7#1"/>
    <dgm:cxn modelId="{1B760077-E2C9-4E6C-BDFB-5A71CCB13ECF}" type="presParOf" srcId="{79E61024-ED87-418C-95ED-A6844DBFD80A}" destId="{DE08DEEB-5948-4E97-9378-62A807711CF7}" srcOrd="5" destOrd="0" presId="urn:microsoft.com/office/officeart/2005/8/layout/hList7#1"/>
    <dgm:cxn modelId="{08B39115-CF49-4541-91DC-8E3CD3D59797}" type="presParOf" srcId="{79E61024-ED87-418C-95ED-A6844DBFD80A}" destId="{03000E94-B46C-471F-8310-A0B9A9EEE7C4}" srcOrd="6" destOrd="0" presId="urn:microsoft.com/office/officeart/2005/8/layout/hList7#1"/>
    <dgm:cxn modelId="{F59D5071-0A2F-4A6E-B314-4780D8E0803C}" type="presParOf" srcId="{03000E94-B46C-471F-8310-A0B9A9EEE7C4}" destId="{784AA354-3A30-4602-A588-BD4BC32B78CA}" srcOrd="0" destOrd="0" presId="urn:microsoft.com/office/officeart/2005/8/layout/hList7#1"/>
    <dgm:cxn modelId="{B25B9FEB-30E9-4552-8049-C7B86EA7AF11}" type="presParOf" srcId="{03000E94-B46C-471F-8310-A0B9A9EEE7C4}" destId="{2D143788-24B8-41A0-A465-0A300084B287}" srcOrd="1" destOrd="0" presId="urn:microsoft.com/office/officeart/2005/8/layout/hList7#1"/>
    <dgm:cxn modelId="{48B0F85D-904F-4A47-B2CB-26C9A1FFA339}" type="presParOf" srcId="{03000E94-B46C-471F-8310-A0B9A9EEE7C4}" destId="{7A24FC60-6931-419F-8E93-312BF4397966}" srcOrd="2" destOrd="0" presId="urn:microsoft.com/office/officeart/2005/8/layout/hList7#1"/>
    <dgm:cxn modelId="{A6546EE8-1014-438E-B046-703E49CF2BCA}" type="presParOf" srcId="{03000E94-B46C-471F-8310-A0B9A9EEE7C4}" destId="{8E9158E2-06BF-4832-9BA0-6C04D7F75DB7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4EA6C6-583B-4BA8-B0FC-05BE59B83A97}" type="doc">
      <dgm:prSet loTypeId="urn:microsoft.com/office/officeart/2005/8/layout/process1" loCatId="process" qsTypeId="urn:microsoft.com/office/officeart/2005/8/quickstyle/simple1" qsCatId="simple" csTypeId="urn:microsoft.com/office/officeart/2005/8/colors/accent0_3" csCatId="mainScheme" phldr="1"/>
      <dgm:spPr/>
    </dgm:pt>
    <dgm:pt modelId="{F21263AF-2607-41F0-877F-32902308AC3B}" type="pres">
      <dgm:prSet presAssocID="{844EA6C6-583B-4BA8-B0FC-05BE59B83A97}" presName="Name0" presStyleCnt="0">
        <dgm:presLayoutVars>
          <dgm:dir/>
          <dgm:resizeHandles val="exact"/>
        </dgm:presLayoutVars>
      </dgm:prSet>
      <dgm:spPr/>
    </dgm:pt>
  </dgm:ptLst>
  <dgm:cxnLst>
    <dgm:cxn modelId="{5DFFC20B-409D-4350-A979-2E4C33CE3651}" type="presOf" srcId="{844EA6C6-583B-4BA8-B0FC-05BE59B83A97}" destId="{F21263AF-2607-41F0-877F-32902308AC3B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7F3FAE7-03D3-4860-A758-876F6DC6F460}" type="doc">
      <dgm:prSet loTypeId="urn:microsoft.com/office/officeart/2005/8/layout/cycle2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E569B70C-CB0E-4EB5-A175-A641F3F6EC83}">
      <dgm:prSet phldrT="[Text]" custT="1"/>
      <dgm:spPr>
        <a:solidFill>
          <a:srgbClr val="0070C0"/>
        </a:solidFill>
      </dgm:spPr>
      <dgm:t>
        <a:bodyPr/>
        <a:lstStyle/>
        <a:p>
          <a:r>
            <a:rPr lang="de-DE" sz="1400" dirty="0"/>
            <a:t>Investment in social protection</a:t>
          </a:r>
          <a:endParaRPr lang="en-US" sz="1400" dirty="0"/>
        </a:p>
      </dgm:t>
    </dgm:pt>
    <dgm:pt modelId="{EFCAF378-C636-4E2D-931E-E317A06C8C54}" type="parTrans" cxnId="{DF97B059-E5E0-45B7-9D86-40FA6B8B8262}">
      <dgm:prSet/>
      <dgm:spPr/>
      <dgm:t>
        <a:bodyPr/>
        <a:lstStyle/>
        <a:p>
          <a:endParaRPr lang="en-US"/>
        </a:p>
      </dgm:t>
    </dgm:pt>
    <dgm:pt modelId="{782A0115-FDD4-4D07-B336-247477E4F350}" type="sibTrans" cxnId="{DF97B059-E5E0-45B7-9D86-40FA6B8B8262}">
      <dgm:prSet custT="1"/>
      <dgm:spPr/>
      <dgm:t>
        <a:bodyPr/>
        <a:lstStyle/>
        <a:p>
          <a:endParaRPr lang="en-US" sz="1400"/>
        </a:p>
      </dgm:t>
    </dgm:pt>
    <dgm:pt modelId="{E2544EEE-51C8-41B4-84E3-543FE054FAFF}">
      <dgm:prSet phldrT="[Text]" custT="1"/>
      <dgm:spPr>
        <a:solidFill>
          <a:srgbClr val="0070C0"/>
        </a:solidFill>
      </dgm:spPr>
      <dgm:t>
        <a:bodyPr/>
        <a:lstStyle/>
        <a:p>
          <a:r>
            <a:rPr lang="de-DE" sz="1400" dirty="0"/>
            <a:t>Healthier and better educated population</a:t>
          </a:r>
          <a:endParaRPr lang="en-US" sz="1400" dirty="0"/>
        </a:p>
      </dgm:t>
    </dgm:pt>
    <dgm:pt modelId="{B300FB88-EB40-40F0-9505-2275F94E0295}" type="parTrans" cxnId="{87A30D43-3671-4977-BF2A-744825B299F2}">
      <dgm:prSet/>
      <dgm:spPr/>
      <dgm:t>
        <a:bodyPr/>
        <a:lstStyle/>
        <a:p>
          <a:endParaRPr lang="en-US"/>
        </a:p>
      </dgm:t>
    </dgm:pt>
    <dgm:pt modelId="{0856FF18-1025-47F8-82B3-7D8B4B04C705}" type="sibTrans" cxnId="{87A30D43-3671-4977-BF2A-744825B299F2}">
      <dgm:prSet custT="1"/>
      <dgm:spPr/>
      <dgm:t>
        <a:bodyPr/>
        <a:lstStyle/>
        <a:p>
          <a:endParaRPr lang="en-US" sz="1400"/>
        </a:p>
      </dgm:t>
    </dgm:pt>
    <dgm:pt modelId="{376B2F7F-43BF-41B9-BB97-E60C285E472F}">
      <dgm:prSet phldrT="[Text]" custT="1"/>
      <dgm:spPr>
        <a:solidFill>
          <a:srgbClr val="0070C0"/>
        </a:solidFill>
      </dgm:spPr>
      <dgm:t>
        <a:bodyPr/>
        <a:lstStyle/>
        <a:p>
          <a:r>
            <a:rPr lang="de-DE" sz="1400" dirty="0"/>
            <a:t>Higher productivity</a:t>
          </a:r>
          <a:endParaRPr lang="en-US" sz="1400" dirty="0"/>
        </a:p>
      </dgm:t>
    </dgm:pt>
    <dgm:pt modelId="{0664AEDF-AD61-4BE0-9FE1-5E28ABA5F139}" type="parTrans" cxnId="{774B8F07-0143-4AE4-9294-B5EE9630ACE8}">
      <dgm:prSet/>
      <dgm:spPr/>
      <dgm:t>
        <a:bodyPr/>
        <a:lstStyle/>
        <a:p>
          <a:endParaRPr lang="en-US"/>
        </a:p>
      </dgm:t>
    </dgm:pt>
    <dgm:pt modelId="{CF1F3D1F-1CE6-49D5-9667-3514DE260978}" type="sibTrans" cxnId="{774B8F07-0143-4AE4-9294-B5EE9630ACE8}">
      <dgm:prSet custT="1"/>
      <dgm:spPr/>
      <dgm:t>
        <a:bodyPr/>
        <a:lstStyle/>
        <a:p>
          <a:endParaRPr lang="en-US" sz="1400"/>
        </a:p>
      </dgm:t>
    </dgm:pt>
    <dgm:pt modelId="{711E642D-257A-4C3A-8AC6-39A9E69470B4}">
      <dgm:prSet phldrT="[Text]" custT="1"/>
      <dgm:spPr>
        <a:solidFill>
          <a:srgbClr val="0070C0"/>
        </a:solidFill>
      </dgm:spPr>
      <dgm:t>
        <a:bodyPr/>
        <a:lstStyle/>
        <a:p>
          <a:r>
            <a:rPr lang="de-DE" sz="1400" dirty="0"/>
            <a:t>More </a:t>
          </a:r>
          <a:r>
            <a:rPr lang="de-DE" sz="1400" dirty="0" err="1"/>
            <a:t>decent</a:t>
          </a:r>
          <a:r>
            <a:rPr lang="de-DE" sz="1400" dirty="0"/>
            <a:t> </a:t>
          </a:r>
          <a:r>
            <a:rPr lang="de-DE" sz="1400" dirty="0" err="1"/>
            <a:t>employ-ment</a:t>
          </a:r>
          <a:endParaRPr lang="en-US" sz="1400" dirty="0"/>
        </a:p>
      </dgm:t>
    </dgm:pt>
    <dgm:pt modelId="{DD6F7DEC-4B64-4AB5-BC04-F26AF8AD927A}" type="parTrans" cxnId="{D06253D0-CBE7-4427-87A4-3F46BEBDBC27}">
      <dgm:prSet/>
      <dgm:spPr/>
      <dgm:t>
        <a:bodyPr/>
        <a:lstStyle/>
        <a:p>
          <a:endParaRPr lang="en-US"/>
        </a:p>
      </dgm:t>
    </dgm:pt>
    <dgm:pt modelId="{E76FF672-58DD-49A0-BABE-DBA182B524FA}" type="sibTrans" cxnId="{D06253D0-CBE7-4427-87A4-3F46BEBDBC27}">
      <dgm:prSet custT="1"/>
      <dgm:spPr/>
      <dgm:t>
        <a:bodyPr/>
        <a:lstStyle/>
        <a:p>
          <a:endParaRPr lang="en-US" sz="1400"/>
        </a:p>
      </dgm:t>
    </dgm:pt>
    <dgm:pt modelId="{DB4E2519-08E2-477F-A1D8-A819BEDA76ED}">
      <dgm:prSet phldrT="[Text]" custT="1"/>
      <dgm:spPr>
        <a:solidFill>
          <a:srgbClr val="0070C0"/>
        </a:solidFill>
      </dgm:spPr>
      <dgm:t>
        <a:bodyPr/>
        <a:lstStyle/>
        <a:p>
          <a:r>
            <a:rPr lang="de-DE" sz="1400" dirty="0"/>
            <a:t>Inclusive economic growth, more fiscal space</a:t>
          </a:r>
          <a:endParaRPr lang="en-US" sz="1400" dirty="0"/>
        </a:p>
      </dgm:t>
    </dgm:pt>
    <dgm:pt modelId="{5D5DD223-A065-435D-960F-667F08655DC4}" type="parTrans" cxnId="{B4A1C7C2-C0DE-46D1-9771-64DFE7BBB305}">
      <dgm:prSet/>
      <dgm:spPr/>
      <dgm:t>
        <a:bodyPr/>
        <a:lstStyle/>
        <a:p>
          <a:endParaRPr lang="en-US"/>
        </a:p>
      </dgm:t>
    </dgm:pt>
    <dgm:pt modelId="{6BE880E8-12F3-423E-A8C5-DDC3BEF2C8E6}" type="sibTrans" cxnId="{B4A1C7C2-C0DE-46D1-9771-64DFE7BBB305}">
      <dgm:prSet custT="1"/>
      <dgm:spPr/>
      <dgm:t>
        <a:bodyPr/>
        <a:lstStyle/>
        <a:p>
          <a:endParaRPr lang="en-US" sz="1400"/>
        </a:p>
      </dgm:t>
    </dgm:pt>
    <dgm:pt modelId="{CF6ADC3F-D1B9-4B7E-BEED-E470C2A2D083}" type="pres">
      <dgm:prSet presAssocID="{B7F3FAE7-03D3-4860-A758-876F6DC6F460}" presName="cycle" presStyleCnt="0">
        <dgm:presLayoutVars>
          <dgm:dir/>
          <dgm:resizeHandles val="exact"/>
        </dgm:presLayoutVars>
      </dgm:prSet>
      <dgm:spPr/>
    </dgm:pt>
    <dgm:pt modelId="{B061C5FD-B0E8-45F0-BFCD-F47F585C7390}" type="pres">
      <dgm:prSet presAssocID="{E569B70C-CB0E-4EB5-A175-A641F3F6EC83}" presName="node" presStyleLbl="node1" presStyleIdx="0" presStyleCnt="5">
        <dgm:presLayoutVars>
          <dgm:bulletEnabled val="1"/>
        </dgm:presLayoutVars>
      </dgm:prSet>
      <dgm:spPr/>
    </dgm:pt>
    <dgm:pt modelId="{EE825988-6F41-4F18-B3D2-FDC6F3EE417A}" type="pres">
      <dgm:prSet presAssocID="{782A0115-FDD4-4D07-B336-247477E4F350}" presName="sibTrans" presStyleLbl="sibTrans2D1" presStyleIdx="0" presStyleCnt="5"/>
      <dgm:spPr/>
    </dgm:pt>
    <dgm:pt modelId="{97181675-EC0C-49B6-913F-48F7BB7377DE}" type="pres">
      <dgm:prSet presAssocID="{782A0115-FDD4-4D07-B336-247477E4F350}" presName="connectorText" presStyleLbl="sibTrans2D1" presStyleIdx="0" presStyleCnt="5"/>
      <dgm:spPr/>
    </dgm:pt>
    <dgm:pt modelId="{C503AE3B-EBB3-42F6-B803-F03FB96F9FDE}" type="pres">
      <dgm:prSet presAssocID="{E2544EEE-51C8-41B4-84E3-543FE054FAFF}" presName="node" presStyleLbl="node1" presStyleIdx="1" presStyleCnt="5">
        <dgm:presLayoutVars>
          <dgm:bulletEnabled val="1"/>
        </dgm:presLayoutVars>
      </dgm:prSet>
      <dgm:spPr/>
    </dgm:pt>
    <dgm:pt modelId="{87DF3690-6BE8-44C2-B0E0-B9910B6B6A3B}" type="pres">
      <dgm:prSet presAssocID="{0856FF18-1025-47F8-82B3-7D8B4B04C705}" presName="sibTrans" presStyleLbl="sibTrans2D1" presStyleIdx="1" presStyleCnt="5"/>
      <dgm:spPr/>
    </dgm:pt>
    <dgm:pt modelId="{157AA536-D877-497D-AE45-514622A51484}" type="pres">
      <dgm:prSet presAssocID="{0856FF18-1025-47F8-82B3-7D8B4B04C705}" presName="connectorText" presStyleLbl="sibTrans2D1" presStyleIdx="1" presStyleCnt="5"/>
      <dgm:spPr/>
    </dgm:pt>
    <dgm:pt modelId="{E7D406C9-9E63-4DC7-AF9E-6CBA630B3543}" type="pres">
      <dgm:prSet presAssocID="{376B2F7F-43BF-41B9-BB97-E60C285E472F}" presName="node" presStyleLbl="node1" presStyleIdx="2" presStyleCnt="5">
        <dgm:presLayoutVars>
          <dgm:bulletEnabled val="1"/>
        </dgm:presLayoutVars>
      </dgm:prSet>
      <dgm:spPr/>
    </dgm:pt>
    <dgm:pt modelId="{C1185117-9769-4822-92B1-5D91EAB87743}" type="pres">
      <dgm:prSet presAssocID="{CF1F3D1F-1CE6-49D5-9667-3514DE260978}" presName="sibTrans" presStyleLbl="sibTrans2D1" presStyleIdx="2" presStyleCnt="5"/>
      <dgm:spPr/>
    </dgm:pt>
    <dgm:pt modelId="{6F5E52EC-9070-4EC7-A421-D3FD154D8CB0}" type="pres">
      <dgm:prSet presAssocID="{CF1F3D1F-1CE6-49D5-9667-3514DE260978}" presName="connectorText" presStyleLbl="sibTrans2D1" presStyleIdx="2" presStyleCnt="5"/>
      <dgm:spPr/>
    </dgm:pt>
    <dgm:pt modelId="{2320D28F-C2E2-4CFF-99D9-637FFAB44C9B}" type="pres">
      <dgm:prSet presAssocID="{711E642D-257A-4C3A-8AC6-39A9E69470B4}" presName="node" presStyleLbl="node1" presStyleIdx="3" presStyleCnt="5" custScaleX="96359">
        <dgm:presLayoutVars>
          <dgm:bulletEnabled val="1"/>
        </dgm:presLayoutVars>
      </dgm:prSet>
      <dgm:spPr/>
    </dgm:pt>
    <dgm:pt modelId="{2A20B744-43B3-47BA-9C43-A111E5EE59ED}" type="pres">
      <dgm:prSet presAssocID="{E76FF672-58DD-49A0-BABE-DBA182B524FA}" presName="sibTrans" presStyleLbl="sibTrans2D1" presStyleIdx="3" presStyleCnt="5"/>
      <dgm:spPr/>
    </dgm:pt>
    <dgm:pt modelId="{87EB06AA-375B-43D2-BD89-8E5C0EA64856}" type="pres">
      <dgm:prSet presAssocID="{E76FF672-58DD-49A0-BABE-DBA182B524FA}" presName="connectorText" presStyleLbl="sibTrans2D1" presStyleIdx="3" presStyleCnt="5"/>
      <dgm:spPr/>
    </dgm:pt>
    <dgm:pt modelId="{8C5FCE8C-98F3-4AC6-B4DA-5D99EFDC015A}" type="pres">
      <dgm:prSet presAssocID="{DB4E2519-08E2-477F-A1D8-A819BEDA76ED}" presName="node" presStyleLbl="node1" presStyleIdx="4" presStyleCnt="5">
        <dgm:presLayoutVars>
          <dgm:bulletEnabled val="1"/>
        </dgm:presLayoutVars>
      </dgm:prSet>
      <dgm:spPr/>
    </dgm:pt>
    <dgm:pt modelId="{B1034B8E-4E34-428B-AC4E-B62AEDC940AF}" type="pres">
      <dgm:prSet presAssocID="{6BE880E8-12F3-423E-A8C5-DDC3BEF2C8E6}" presName="sibTrans" presStyleLbl="sibTrans2D1" presStyleIdx="4" presStyleCnt="5"/>
      <dgm:spPr/>
    </dgm:pt>
    <dgm:pt modelId="{E6A5EFD1-4FBA-4995-96F5-424FA6A9ED6F}" type="pres">
      <dgm:prSet presAssocID="{6BE880E8-12F3-423E-A8C5-DDC3BEF2C8E6}" presName="connectorText" presStyleLbl="sibTrans2D1" presStyleIdx="4" presStyleCnt="5"/>
      <dgm:spPr/>
    </dgm:pt>
  </dgm:ptLst>
  <dgm:cxnLst>
    <dgm:cxn modelId="{774B8F07-0143-4AE4-9294-B5EE9630ACE8}" srcId="{B7F3FAE7-03D3-4860-A758-876F6DC6F460}" destId="{376B2F7F-43BF-41B9-BB97-E60C285E472F}" srcOrd="2" destOrd="0" parTransId="{0664AEDF-AD61-4BE0-9FE1-5E28ABA5F139}" sibTransId="{CF1F3D1F-1CE6-49D5-9667-3514DE260978}"/>
    <dgm:cxn modelId="{21D01F16-2590-49ED-A445-1087CFB61C8D}" type="presOf" srcId="{376B2F7F-43BF-41B9-BB97-E60C285E472F}" destId="{E7D406C9-9E63-4DC7-AF9E-6CBA630B3543}" srcOrd="0" destOrd="0" presId="urn:microsoft.com/office/officeart/2005/8/layout/cycle2"/>
    <dgm:cxn modelId="{DDD7E220-9E84-419C-97C3-91B83C048580}" type="presOf" srcId="{E76FF672-58DD-49A0-BABE-DBA182B524FA}" destId="{2A20B744-43B3-47BA-9C43-A111E5EE59ED}" srcOrd="0" destOrd="0" presId="urn:microsoft.com/office/officeart/2005/8/layout/cycle2"/>
    <dgm:cxn modelId="{DD722D26-4DB9-440B-9C38-B7600B5427DC}" type="presOf" srcId="{0856FF18-1025-47F8-82B3-7D8B4B04C705}" destId="{157AA536-D877-497D-AE45-514622A51484}" srcOrd="1" destOrd="0" presId="urn:microsoft.com/office/officeart/2005/8/layout/cycle2"/>
    <dgm:cxn modelId="{976ABA39-28B7-4D2F-A1E0-F31DCE9E42E8}" type="presOf" srcId="{E569B70C-CB0E-4EB5-A175-A641F3F6EC83}" destId="{B061C5FD-B0E8-45F0-BFCD-F47F585C7390}" srcOrd="0" destOrd="0" presId="urn:microsoft.com/office/officeart/2005/8/layout/cycle2"/>
    <dgm:cxn modelId="{2D26DC3F-F1CC-4D8C-94CC-BB120BA5EC46}" type="presOf" srcId="{782A0115-FDD4-4D07-B336-247477E4F350}" destId="{97181675-EC0C-49B6-913F-48F7BB7377DE}" srcOrd="1" destOrd="0" presId="urn:microsoft.com/office/officeart/2005/8/layout/cycle2"/>
    <dgm:cxn modelId="{87A30D43-3671-4977-BF2A-744825B299F2}" srcId="{B7F3FAE7-03D3-4860-A758-876F6DC6F460}" destId="{E2544EEE-51C8-41B4-84E3-543FE054FAFF}" srcOrd="1" destOrd="0" parTransId="{B300FB88-EB40-40F0-9505-2275F94E0295}" sibTransId="{0856FF18-1025-47F8-82B3-7D8B4B04C705}"/>
    <dgm:cxn modelId="{56F6106B-FAA6-4A10-93E4-986D29DDD99A}" type="presOf" srcId="{DB4E2519-08E2-477F-A1D8-A819BEDA76ED}" destId="{8C5FCE8C-98F3-4AC6-B4DA-5D99EFDC015A}" srcOrd="0" destOrd="0" presId="urn:microsoft.com/office/officeart/2005/8/layout/cycle2"/>
    <dgm:cxn modelId="{AF2DD174-1729-4BBD-87FF-E43E36733977}" type="presOf" srcId="{711E642D-257A-4C3A-8AC6-39A9E69470B4}" destId="{2320D28F-C2E2-4CFF-99D9-637FFAB44C9B}" srcOrd="0" destOrd="0" presId="urn:microsoft.com/office/officeart/2005/8/layout/cycle2"/>
    <dgm:cxn modelId="{DF97B059-E5E0-45B7-9D86-40FA6B8B8262}" srcId="{B7F3FAE7-03D3-4860-A758-876F6DC6F460}" destId="{E569B70C-CB0E-4EB5-A175-A641F3F6EC83}" srcOrd="0" destOrd="0" parTransId="{EFCAF378-C636-4E2D-931E-E317A06C8C54}" sibTransId="{782A0115-FDD4-4D07-B336-247477E4F350}"/>
    <dgm:cxn modelId="{7299BA59-2C96-451A-8AE4-C1B1BEB3F70B}" type="presOf" srcId="{6BE880E8-12F3-423E-A8C5-DDC3BEF2C8E6}" destId="{E6A5EFD1-4FBA-4995-96F5-424FA6A9ED6F}" srcOrd="1" destOrd="0" presId="urn:microsoft.com/office/officeart/2005/8/layout/cycle2"/>
    <dgm:cxn modelId="{89B87184-DF75-4A6F-B718-F207F663D561}" type="presOf" srcId="{CF1F3D1F-1CE6-49D5-9667-3514DE260978}" destId="{C1185117-9769-4822-92B1-5D91EAB87743}" srcOrd="0" destOrd="0" presId="urn:microsoft.com/office/officeart/2005/8/layout/cycle2"/>
    <dgm:cxn modelId="{60632B94-4757-4B25-8D20-C1A368F9C5CD}" type="presOf" srcId="{E2544EEE-51C8-41B4-84E3-543FE054FAFF}" destId="{C503AE3B-EBB3-42F6-B803-F03FB96F9FDE}" srcOrd="0" destOrd="0" presId="urn:microsoft.com/office/officeart/2005/8/layout/cycle2"/>
    <dgm:cxn modelId="{7AEB75A3-9FEE-4B0E-A47E-7DA8F378AAFC}" type="presOf" srcId="{782A0115-FDD4-4D07-B336-247477E4F350}" destId="{EE825988-6F41-4F18-B3D2-FDC6F3EE417A}" srcOrd="0" destOrd="0" presId="urn:microsoft.com/office/officeart/2005/8/layout/cycle2"/>
    <dgm:cxn modelId="{75A3C2A8-16B6-4838-84D1-28E075101632}" type="presOf" srcId="{0856FF18-1025-47F8-82B3-7D8B4B04C705}" destId="{87DF3690-6BE8-44C2-B0E0-B9910B6B6A3B}" srcOrd="0" destOrd="0" presId="urn:microsoft.com/office/officeart/2005/8/layout/cycle2"/>
    <dgm:cxn modelId="{DF6CF9BD-AE62-47F6-B0E5-6F8C93722955}" type="presOf" srcId="{6BE880E8-12F3-423E-A8C5-DDC3BEF2C8E6}" destId="{B1034B8E-4E34-428B-AC4E-B62AEDC940AF}" srcOrd="0" destOrd="0" presId="urn:microsoft.com/office/officeart/2005/8/layout/cycle2"/>
    <dgm:cxn modelId="{B4A1C7C2-C0DE-46D1-9771-64DFE7BBB305}" srcId="{B7F3FAE7-03D3-4860-A758-876F6DC6F460}" destId="{DB4E2519-08E2-477F-A1D8-A819BEDA76ED}" srcOrd="4" destOrd="0" parTransId="{5D5DD223-A065-435D-960F-667F08655DC4}" sibTransId="{6BE880E8-12F3-423E-A8C5-DDC3BEF2C8E6}"/>
    <dgm:cxn modelId="{D06253D0-CBE7-4427-87A4-3F46BEBDBC27}" srcId="{B7F3FAE7-03D3-4860-A758-876F6DC6F460}" destId="{711E642D-257A-4C3A-8AC6-39A9E69470B4}" srcOrd="3" destOrd="0" parTransId="{DD6F7DEC-4B64-4AB5-BC04-F26AF8AD927A}" sibTransId="{E76FF672-58DD-49A0-BABE-DBA182B524FA}"/>
    <dgm:cxn modelId="{D6C262DB-8D12-42CD-AAEF-42A2A5CDFBED}" type="presOf" srcId="{CF1F3D1F-1CE6-49D5-9667-3514DE260978}" destId="{6F5E52EC-9070-4EC7-A421-D3FD154D8CB0}" srcOrd="1" destOrd="0" presId="urn:microsoft.com/office/officeart/2005/8/layout/cycle2"/>
    <dgm:cxn modelId="{09287BE0-D440-432C-93B6-032A55CB4264}" type="presOf" srcId="{E76FF672-58DD-49A0-BABE-DBA182B524FA}" destId="{87EB06AA-375B-43D2-BD89-8E5C0EA64856}" srcOrd="1" destOrd="0" presId="urn:microsoft.com/office/officeart/2005/8/layout/cycle2"/>
    <dgm:cxn modelId="{B04272EC-27F4-46A9-A2AD-2E776E55B533}" type="presOf" srcId="{B7F3FAE7-03D3-4860-A758-876F6DC6F460}" destId="{CF6ADC3F-D1B9-4B7E-BEED-E470C2A2D083}" srcOrd="0" destOrd="0" presId="urn:microsoft.com/office/officeart/2005/8/layout/cycle2"/>
    <dgm:cxn modelId="{154D0750-D0DB-4A86-A571-C9BD1AD3B197}" type="presParOf" srcId="{CF6ADC3F-D1B9-4B7E-BEED-E470C2A2D083}" destId="{B061C5FD-B0E8-45F0-BFCD-F47F585C7390}" srcOrd="0" destOrd="0" presId="urn:microsoft.com/office/officeart/2005/8/layout/cycle2"/>
    <dgm:cxn modelId="{796CDEED-B546-41DE-BCF1-81243A081DF3}" type="presParOf" srcId="{CF6ADC3F-D1B9-4B7E-BEED-E470C2A2D083}" destId="{EE825988-6F41-4F18-B3D2-FDC6F3EE417A}" srcOrd="1" destOrd="0" presId="urn:microsoft.com/office/officeart/2005/8/layout/cycle2"/>
    <dgm:cxn modelId="{FCB7CBAD-21C0-4402-9D0D-8E80307D8CA8}" type="presParOf" srcId="{EE825988-6F41-4F18-B3D2-FDC6F3EE417A}" destId="{97181675-EC0C-49B6-913F-48F7BB7377DE}" srcOrd="0" destOrd="0" presId="urn:microsoft.com/office/officeart/2005/8/layout/cycle2"/>
    <dgm:cxn modelId="{A49C99D9-5839-4DCE-8CB0-88155D55EDB5}" type="presParOf" srcId="{CF6ADC3F-D1B9-4B7E-BEED-E470C2A2D083}" destId="{C503AE3B-EBB3-42F6-B803-F03FB96F9FDE}" srcOrd="2" destOrd="0" presId="urn:microsoft.com/office/officeart/2005/8/layout/cycle2"/>
    <dgm:cxn modelId="{6CCA2050-199B-4C49-938B-765F1EBA5466}" type="presParOf" srcId="{CF6ADC3F-D1B9-4B7E-BEED-E470C2A2D083}" destId="{87DF3690-6BE8-44C2-B0E0-B9910B6B6A3B}" srcOrd="3" destOrd="0" presId="urn:microsoft.com/office/officeart/2005/8/layout/cycle2"/>
    <dgm:cxn modelId="{A632110C-C7F2-4C3E-A48B-BE8A7FFD7A2D}" type="presParOf" srcId="{87DF3690-6BE8-44C2-B0E0-B9910B6B6A3B}" destId="{157AA536-D877-497D-AE45-514622A51484}" srcOrd="0" destOrd="0" presId="urn:microsoft.com/office/officeart/2005/8/layout/cycle2"/>
    <dgm:cxn modelId="{1A6A3486-F6F3-499D-BC21-70739CB328DA}" type="presParOf" srcId="{CF6ADC3F-D1B9-4B7E-BEED-E470C2A2D083}" destId="{E7D406C9-9E63-4DC7-AF9E-6CBA630B3543}" srcOrd="4" destOrd="0" presId="urn:microsoft.com/office/officeart/2005/8/layout/cycle2"/>
    <dgm:cxn modelId="{FB849738-76CC-4755-AC68-7A029F87E8FE}" type="presParOf" srcId="{CF6ADC3F-D1B9-4B7E-BEED-E470C2A2D083}" destId="{C1185117-9769-4822-92B1-5D91EAB87743}" srcOrd="5" destOrd="0" presId="urn:microsoft.com/office/officeart/2005/8/layout/cycle2"/>
    <dgm:cxn modelId="{DD58D9EB-900E-4D07-9A43-059E439B5EB7}" type="presParOf" srcId="{C1185117-9769-4822-92B1-5D91EAB87743}" destId="{6F5E52EC-9070-4EC7-A421-D3FD154D8CB0}" srcOrd="0" destOrd="0" presId="urn:microsoft.com/office/officeart/2005/8/layout/cycle2"/>
    <dgm:cxn modelId="{E994AD3C-B2E6-4230-88AA-6FFB0101FC63}" type="presParOf" srcId="{CF6ADC3F-D1B9-4B7E-BEED-E470C2A2D083}" destId="{2320D28F-C2E2-4CFF-99D9-637FFAB44C9B}" srcOrd="6" destOrd="0" presId="urn:microsoft.com/office/officeart/2005/8/layout/cycle2"/>
    <dgm:cxn modelId="{01D51917-BCEC-4604-9788-B572B3724B63}" type="presParOf" srcId="{CF6ADC3F-D1B9-4B7E-BEED-E470C2A2D083}" destId="{2A20B744-43B3-47BA-9C43-A111E5EE59ED}" srcOrd="7" destOrd="0" presId="urn:microsoft.com/office/officeart/2005/8/layout/cycle2"/>
    <dgm:cxn modelId="{A028E0F7-40C9-4F3D-97D8-B35C98AFE3CB}" type="presParOf" srcId="{2A20B744-43B3-47BA-9C43-A111E5EE59ED}" destId="{87EB06AA-375B-43D2-BD89-8E5C0EA64856}" srcOrd="0" destOrd="0" presId="urn:microsoft.com/office/officeart/2005/8/layout/cycle2"/>
    <dgm:cxn modelId="{E5910B3B-4127-445A-93F9-CC004EA64E87}" type="presParOf" srcId="{CF6ADC3F-D1B9-4B7E-BEED-E470C2A2D083}" destId="{8C5FCE8C-98F3-4AC6-B4DA-5D99EFDC015A}" srcOrd="8" destOrd="0" presId="urn:microsoft.com/office/officeart/2005/8/layout/cycle2"/>
    <dgm:cxn modelId="{A0648A46-8C85-45D0-827E-730A43633276}" type="presParOf" srcId="{CF6ADC3F-D1B9-4B7E-BEED-E470C2A2D083}" destId="{B1034B8E-4E34-428B-AC4E-B62AEDC940AF}" srcOrd="9" destOrd="0" presId="urn:microsoft.com/office/officeart/2005/8/layout/cycle2"/>
    <dgm:cxn modelId="{56614934-C7C3-42AB-AA0B-31EDB7A6D610}" type="presParOf" srcId="{B1034B8E-4E34-428B-AC4E-B62AEDC940AF}" destId="{E6A5EFD1-4FBA-4995-96F5-424FA6A9ED6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5A5020-B480-4EA4-8959-E08F3D24153A}">
      <dsp:nvSpPr>
        <dsp:cNvPr id="0" name=""/>
        <dsp:cNvSpPr/>
      </dsp:nvSpPr>
      <dsp:spPr>
        <a:xfrm>
          <a:off x="4126452" y="43513"/>
          <a:ext cx="2262695" cy="2262695"/>
        </a:xfrm>
        <a:prstGeom prst="ellipse">
          <a:avLst/>
        </a:prstGeom>
        <a:solidFill>
          <a:srgbClr val="0070C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kern="1200" dirty="0"/>
            <a:t>Full and productive employment </a:t>
          </a:r>
          <a:endParaRPr lang="en-GB" sz="1500" kern="1200" dirty="0"/>
        </a:p>
      </dsp:txBody>
      <dsp:txXfrm>
        <a:off x="4387532" y="348107"/>
        <a:ext cx="1740535" cy="717970"/>
      </dsp:txXfrm>
    </dsp:sp>
    <dsp:sp modelId="{20084BCA-2ACB-4125-B5B0-D34F61AA4870}">
      <dsp:nvSpPr>
        <dsp:cNvPr id="0" name=""/>
        <dsp:cNvSpPr/>
      </dsp:nvSpPr>
      <dsp:spPr>
        <a:xfrm>
          <a:off x="5127259" y="1044321"/>
          <a:ext cx="2262695" cy="2262695"/>
        </a:xfrm>
        <a:prstGeom prst="ellipse">
          <a:avLst/>
        </a:prstGeom>
        <a:solidFill>
          <a:srgbClr val="0070C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kern="1200" dirty="0"/>
            <a:t>Rights at work</a:t>
          </a:r>
          <a:endParaRPr lang="en-GB" sz="1500" kern="1200" dirty="0"/>
        </a:p>
      </dsp:txBody>
      <dsp:txXfrm>
        <a:off x="6345634" y="1305401"/>
        <a:ext cx="870267" cy="1740535"/>
      </dsp:txXfrm>
    </dsp:sp>
    <dsp:sp modelId="{FB05213F-C3A4-48EB-9863-129070AA505E}">
      <dsp:nvSpPr>
        <dsp:cNvPr id="0" name=""/>
        <dsp:cNvSpPr/>
      </dsp:nvSpPr>
      <dsp:spPr>
        <a:xfrm>
          <a:off x="4126452" y="2045128"/>
          <a:ext cx="2262695" cy="2262695"/>
        </a:xfrm>
        <a:prstGeom prst="ellipse">
          <a:avLst/>
        </a:prstGeom>
        <a:solidFill>
          <a:srgbClr val="0070C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kern="1200" dirty="0"/>
            <a:t>Social protection</a:t>
          </a:r>
          <a:endParaRPr lang="en-GB" sz="1500" kern="1200" dirty="0"/>
        </a:p>
      </dsp:txBody>
      <dsp:txXfrm>
        <a:off x="4387532" y="3285260"/>
        <a:ext cx="1740535" cy="717970"/>
      </dsp:txXfrm>
    </dsp:sp>
    <dsp:sp modelId="{E9C78168-2D90-447C-846E-88F02DCAEE84}">
      <dsp:nvSpPr>
        <dsp:cNvPr id="0" name=""/>
        <dsp:cNvSpPr/>
      </dsp:nvSpPr>
      <dsp:spPr>
        <a:xfrm>
          <a:off x="3125644" y="1044321"/>
          <a:ext cx="2262695" cy="2262695"/>
        </a:xfrm>
        <a:prstGeom prst="ellipse">
          <a:avLst/>
        </a:prstGeom>
        <a:solidFill>
          <a:srgbClr val="0070C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kern="1200" dirty="0"/>
            <a:t>Promotion of social dialogue</a:t>
          </a:r>
          <a:endParaRPr lang="en-GB" sz="1500" kern="1200" dirty="0"/>
        </a:p>
      </dsp:txBody>
      <dsp:txXfrm>
        <a:off x="3299697" y="1305401"/>
        <a:ext cx="870267" cy="17405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CEA882-A05F-4764-A289-ABF4CAD3946C}">
      <dsp:nvSpPr>
        <dsp:cNvPr id="0" name=""/>
        <dsp:cNvSpPr/>
      </dsp:nvSpPr>
      <dsp:spPr>
        <a:xfrm>
          <a:off x="-4917790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B52BE4-586A-4864-AF19-E9159259EF26}">
      <dsp:nvSpPr>
        <dsp:cNvPr id="0" name=""/>
        <dsp:cNvSpPr/>
      </dsp:nvSpPr>
      <dsp:spPr>
        <a:xfrm>
          <a:off x="305246" y="197811"/>
          <a:ext cx="5616122" cy="39544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8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000" kern="1200" dirty="0" err="1"/>
            <a:t>Improved</a:t>
          </a:r>
          <a:r>
            <a:rPr lang="fr-CH" sz="2000" kern="1200" dirty="0"/>
            <a:t> </a:t>
          </a:r>
          <a:r>
            <a:rPr lang="fr-CH" sz="2000" kern="1200" dirty="0" err="1"/>
            <a:t>education</a:t>
          </a:r>
          <a:r>
            <a:rPr lang="fr-CH" sz="2000" kern="1200" dirty="0"/>
            <a:t> </a:t>
          </a:r>
          <a:r>
            <a:rPr lang="fr-CH" sz="2000" kern="1200" dirty="0" err="1"/>
            <a:t>outcomes</a:t>
          </a:r>
          <a:endParaRPr lang="en-GB" sz="2000" kern="1200" dirty="0"/>
        </a:p>
      </dsp:txBody>
      <dsp:txXfrm>
        <a:off x="305246" y="197811"/>
        <a:ext cx="5616122" cy="395449"/>
      </dsp:txXfrm>
    </dsp:sp>
    <dsp:sp modelId="{7BC88FCC-0E0E-47C5-9C36-06D920B7C297}">
      <dsp:nvSpPr>
        <dsp:cNvPr id="0" name=""/>
        <dsp:cNvSpPr/>
      </dsp:nvSpPr>
      <dsp:spPr>
        <a:xfrm>
          <a:off x="58090" y="148380"/>
          <a:ext cx="494311" cy="4943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E13D2E-C8D4-48C8-B185-D1E911C5A356}">
      <dsp:nvSpPr>
        <dsp:cNvPr id="0" name=""/>
        <dsp:cNvSpPr/>
      </dsp:nvSpPr>
      <dsp:spPr>
        <a:xfrm>
          <a:off x="663361" y="791334"/>
          <a:ext cx="5258007" cy="395449"/>
        </a:xfrm>
        <a:prstGeom prst="rect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8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000" kern="1200" dirty="0" err="1"/>
            <a:t>Improved</a:t>
          </a:r>
          <a:r>
            <a:rPr lang="fr-CH" sz="2000" kern="1200" dirty="0"/>
            <a:t> </a:t>
          </a:r>
          <a:r>
            <a:rPr lang="fr-CH" sz="2000" kern="1200" dirty="0" err="1"/>
            <a:t>health</a:t>
          </a:r>
          <a:r>
            <a:rPr lang="fr-CH" sz="2000" kern="1200" dirty="0"/>
            <a:t> and nutrition </a:t>
          </a:r>
          <a:r>
            <a:rPr lang="fr-CH" sz="2000" kern="1200" dirty="0" err="1"/>
            <a:t>outcomes</a:t>
          </a:r>
          <a:endParaRPr lang="en-GB" sz="2000" kern="1200" dirty="0"/>
        </a:p>
      </dsp:txBody>
      <dsp:txXfrm>
        <a:off x="663361" y="791334"/>
        <a:ext cx="5258007" cy="395449"/>
      </dsp:txXfrm>
    </dsp:sp>
    <dsp:sp modelId="{DE7F51D1-7774-4666-BBA4-E0EA273D308F}">
      <dsp:nvSpPr>
        <dsp:cNvPr id="0" name=""/>
        <dsp:cNvSpPr/>
      </dsp:nvSpPr>
      <dsp:spPr>
        <a:xfrm>
          <a:off x="416205" y="741903"/>
          <a:ext cx="494311" cy="4943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126424"/>
              <a:satOff val="-2903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A9A26C-4870-4914-A57F-D3B175D3FD42}">
      <dsp:nvSpPr>
        <dsp:cNvPr id="0" name=""/>
        <dsp:cNvSpPr/>
      </dsp:nvSpPr>
      <dsp:spPr>
        <a:xfrm>
          <a:off x="859606" y="1384421"/>
          <a:ext cx="5061761" cy="395449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8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000" kern="1200" dirty="0" err="1"/>
            <a:t>Empowerment</a:t>
          </a:r>
          <a:r>
            <a:rPr lang="fr-CH" sz="2000" kern="1200" dirty="0"/>
            <a:t> of </a:t>
          </a:r>
          <a:r>
            <a:rPr lang="fr-CH" sz="2000" kern="1200" dirty="0" err="1"/>
            <a:t>vulnerable</a:t>
          </a:r>
          <a:r>
            <a:rPr lang="fr-CH" sz="2000" kern="1200" dirty="0"/>
            <a:t> groups</a:t>
          </a:r>
          <a:endParaRPr lang="en-GB" sz="2000" kern="1200" dirty="0"/>
        </a:p>
      </dsp:txBody>
      <dsp:txXfrm>
        <a:off x="859606" y="1384421"/>
        <a:ext cx="5061761" cy="395449"/>
      </dsp:txXfrm>
    </dsp:sp>
    <dsp:sp modelId="{936AE5CB-D66B-4EDB-9D88-221245952484}">
      <dsp:nvSpPr>
        <dsp:cNvPr id="0" name=""/>
        <dsp:cNvSpPr/>
      </dsp:nvSpPr>
      <dsp:spPr>
        <a:xfrm>
          <a:off x="612450" y="1334990"/>
          <a:ext cx="494311" cy="4943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3B6EB7-B5A5-4940-89EB-1940015FB67C}">
      <dsp:nvSpPr>
        <dsp:cNvPr id="0" name=""/>
        <dsp:cNvSpPr/>
      </dsp:nvSpPr>
      <dsp:spPr>
        <a:xfrm>
          <a:off x="922266" y="1977944"/>
          <a:ext cx="4999102" cy="395449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8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000" kern="1200" dirty="0" err="1"/>
            <a:t>Increased</a:t>
          </a:r>
          <a:r>
            <a:rPr lang="fr-CH" sz="2000" kern="1200" dirty="0"/>
            <a:t> </a:t>
          </a:r>
          <a:r>
            <a:rPr lang="fr-CH" sz="2000" kern="1200" dirty="0" err="1"/>
            <a:t>gender</a:t>
          </a:r>
          <a:r>
            <a:rPr lang="fr-CH" sz="2000" kern="1200" dirty="0"/>
            <a:t> </a:t>
          </a:r>
          <a:r>
            <a:rPr lang="fr-CH" sz="2000" kern="1200" dirty="0" err="1"/>
            <a:t>equality</a:t>
          </a:r>
          <a:endParaRPr lang="en-GB" sz="2000" kern="1200" dirty="0"/>
        </a:p>
      </dsp:txBody>
      <dsp:txXfrm>
        <a:off x="922266" y="1977944"/>
        <a:ext cx="4999102" cy="395449"/>
      </dsp:txXfrm>
    </dsp:sp>
    <dsp:sp modelId="{DC53E5ED-E000-4489-A68A-18BE8A66615F}">
      <dsp:nvSpPr>
        <dsp:cNvPr id="0" name=""/>
        <dsp:cNvSpPr/>
      </dsp:nvSpPr>
      <dsp:spPr>
        <a:xfrm>
          <a:off x="675110" y="1928513"/>
          <a:ext cx="494311" cy="4943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607E09-6147-44D2-BFBB-AD03E74F4A4E}">
      <dsp:nvSpPr>
        <dsp:cNvPr id="0" name=""/>
        <dsp:cNvSpPr/>
      </dsp:nvSpPr>
      <dsp:spPr>
        <a:xfrm>
          <a:off x="859606" y="2571466"/>
          <a:ext cx="5061761" cy="395449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8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000" kern="1200" dirty="0"/>
            <a:t>Reduction of </a:t>
          </a:r>
          <a:r>
            <a:rPr lang="fr-CH" sz="2000" kern="1200" dirty="0" err="1"/>
            <a:t>poverty</a:t>
          </a:r>
          <a:r>
            <a:rPr lang="fr-CH" sz="2000" kern="1200" dirty="0"/>
            <a:t> and </a:t>
          </a:r>
          <a:r>
            <a:rPr lang="fr-CH" sz="2000" kern="1200" dirty="0" err="1"/>
            <a:t>inequalities</a:t>
          </a:r>
          <a:endParaRPr lang="en-GB" sz="2000" kern="1200" dirty="0"/>
        </a:p>
      </dsp:txBody>
      <dsp:txXfrm>
        <a:off x="859606" y="2571466"/>
        <a:ext cx="5061761" cy="395449"/>
      </dsp:txXfrm>
    </dsp:sp>
    <dsp:sp modelId="{F81EB534-B12B-4692-9C6D-39CB32E2F98B}">
      <dsp:nvSpPr>
        <dsp:cNvPr id="0" name=""/>
        <dsp:cNvSpPr/>
      </dsp:nvSpPr>
      <dsp:spPr>
        <a:xfrm>
          <a:off x="612450" y="2522035"/>
          <a:ext cx="494311" cy="4943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DAFE5B-0008-4595-BC0B-5F7AD266303E}">
      <dsp:nvSpPr>
        <dsp:cNvPr id="0" name=""/>
        <dsp:cNvSpPr/>
      </dsp:nvSpPr>
      <dsp:spPr>
        <a:xfrm>
          <a:off x="663361" y="3164554"/>
          <a:ext cx="5258007" cy="395449"/>
        </a:xfrm>
        <a:prstGeom prst="rect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8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000" kern="1200" dirty="0"/>
            <a:t>Reduction of </a:t>
          </a:r>
          <a:r>
            <a:rPr lang="fr-CH" sz="2000" kern="1200" dirty="0" err="1"/>
            <a:t>child</a:t>
          </a:r>
          <a:r>
            <a:rPr lang="fr-CH" sz="2000" kern="1200" dirty="0"/>
            <a:t> labour</a:t>
          </a:r>
          <a:endParaRPr lang="en-GB" sz="2000" kern="1200" dirty="0"/>
        </a:p>
      </dsp:txBody>
      <dsp:txXfrm>
        <a:off x="663361" y="3164554"/>
        <a:ext cx="5258007" cy="395449"/>
      </dsp:txXfrm>
    </dsp:sp>
    <dsp:sp modelId="{A1DC26F9-66A0-4EA5-BDB6-D0A265298F44}">
      <dsp:nvSpPr>
        <dsp:cNvPr id="0" name=""/>
        <dsp:cNvSpPr/>
      </dsp:nvSpPr>
      <dsp:spPr>
        <a:xfrm>
          <a:off x="416205" y="3115122"/>
          <a:ext cx="494311" cy="4943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632119"/>
              <a:satOff val="-14516"/>
              <a:lumOff val="-9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941DA9-49B8-4481-AE4B-3C8A10F3ACDE}">
      <dsp:nvSpPr>
        <dsp:cNvPr id="0" name=""/>
        <dsp:cNvSpPr/>
      </dsp:nvSpPr>
      <dsp:spPr>
        <a:xfrm>
          <a:off x="305246" y="3758076"/>
          <a:ext cx="5616122" cy="395449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8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000" kern="1200" dirty="0" err="1"/>
            <a:t>Increased</a:t>
          </a:r>
          <a:r>
            <a:rPr lang="fr-CH" sz="2000" kern="1200" dirty="0"/>
            <a:t> </a:t>
          </a:r>
          <a:r>
            <a:rPr lang="fr-CH" sz="2000" kern="1200" dirty="0" err="1"/>
            <a:t>resilience</a:t>
          </a:r>
          <a:endParaRPr lang="en-GB" sz="2000" kern="1200" dirty="0"/>
        </a:p>
      </dsp:txBody>
      <dsp:txXfrm>
        <a:off x="305246" y="3758076"/>
        <a:ext cx="5616122" cy="395449"/>
      </dsp:txXfrm>
    </dsp:sp>
    <dsp:sp modelId="{FB56495D-D6A0-4B75-97B0-F64F073562AD}">
      <dsp:nvSpPr>
        <dsp:cNvPr id="0" name=""/>
        <dsp:cNvSpPr/>
      </dsp:nvSpPr>
      <dsp:spPr>
        <a:xfrm>
          <a:off x="58090" y="3708645"/>
          <a:ext cx="494311" cy="4943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D37A7E-11DD-441A-95F5-3F462604B17B}">
      <dsp:nvSpPr>
        <dsp:cNvPr id="0" name=""/>
        <dsp:cNvSpPr/>
      </dsp:nvSpPr>
      <dsp:spPr>
        <a:xfrm>
          <a:off x="4" y="0"/>
          <a:ext cx="1132279" cy="2465721"/>
        </a:xfrm>
        <a:prstGeom prst="roundRect">
          <a:avLst>
            <a:gd name="adj" fmla="val 10000"/>
          </a:avLst>
        </a:prstGeom>
        <a:solidFill>
          <a:srgbClr val="56BCD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GB" sz="14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</a:br>
          <a:br>
            <a:rPr lang="en-GB" sz="14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</a:br>
          <a:br>
            <a:rPr lang="en-GB" sz="14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</a:br>
          <a:r>
            <a:rPr lang="en-GB" sz="9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access to a set of goods &amp; services constituting essential health care including maternity care</a:t>
          </a:r>
          <a:endParaRPr lang="en-GB" sz="1000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4" y="986288"/>
        <a:ext cx="1132279" cy="986288"/>
      </dsp:txXfrm>
    </dsp:sp>
    <dsp:sp modelId="{F02F2F2D-33D0-47F9-9484-26AB584FFE40}">
      <dsp:nvSpPr>
        <dsp:cNvPr id="0" name=""/>
        <dsp:cNvSpPr/>
      </dsp:nvSpPr>
      <dsp:spPr>
        <a:xfrm>
          <a:off x="156677" y="147943"/>
          <a:ext cx="821085" cy="821085"/>
        </a:xfrm>
        <a:prstGeom prst="ellipse">
          <a:avLst/>
        </a:prstGeom>
        <a:blipFill dpi="0" rotWithShape="1">
          <a:blip xmlns:r="http://schemas.openxmlformats.org/officeDocument/2006/relationships" r:embed="rId1"/>
          <a:srcRect/>
          <a:stretch>
            <a:fillRect l="-40658" r="-15342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E86D83-3DA2-41B2-8276-E243307B090D}">
      <dsp:nvSpPr>
        <dsp:cNvPr id="0" name=""/>
        <dsp:cNvSpPr/>
      </dsp:nvSpPr>
      <dsp:spPr>
        <a:xfrm>
          <a:off x="1167327" y="0"/>
          <a:ext cx="1132279" cy="2465721"/>
        </a:xfrm>
        <a:prstGeom prst="roundRect">
          <a:avLst>
            <a:gd name="adj" fmla="val 10000"/>
          </a:avLst>
        </a:prstGeom>
        <a:solidFill>
          <a:srgbClr val="50B84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latin typeface="Segoe UI Semilight" panose="020B0402040204020203" pitchFamily="34" charset="0"/>
              <a:cs typeface="Segoe UI Semilight" panose="020B0402040204020203" pitchFamily="34" charset="0"/>
            </a:rPr>
            <a:t>basic income security for children </a:t>
          </a:r>
          <a:br>
            <a:rPr lang="en-US" sz="900" kern="1200">
              <a:latin typeface="Segoe UI Semilight" panose="020B0402040204020203" pitchFamily="34" charset="0"/>
              <a:cs typeface="Segoe UI Semilight" panose="020B0402040204020203" pitchFamily="34" charset="0"/>
            </a:rPr>
          </a:br>
          <a:r>
            <a:rPr lang="en-US" sz="900" kern="1200">
              <a:latin typeface="Segoe UI Semilight" panose="020B0402040204020203" pitchFamily="34" charset="0"/>
              <a:cs typeface="Segoe UI Semilight" panose="020B0402040204020203" pitchFamily="34" charset="0"/>
            </a:rPr>
            <a:t>providing access to nutrition, education, care and any other necessary goods and services</a:t>
          </a:r>
          <a:endParaRPr lang="en-GB" sz="900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1167327" y="986288"/>
        <a:ext cx="1132279" cy="986288"/>
      </dsp:txXfrm>
    </dsp:sp>
    <dsp:sp modelId="{0ED22FC2-23E5-408B-B00F-627C68F662F3}">
      <dsp:nvSpPr>
        <dsp:cNvPr id="0" name=""/>
        <dsp:cNvSpPr/>
      </dsp:nvSpPr>
      <dsp:spPr>
        <a:xfrm>
          <a:off x="1322924" y="147943"/>
          <a:ext cx="821085" cy="821085"/>
        </a:xfrm>
        <a:prstGeom prst="ellipse">
          <a:avLst/>
        </a:prstGeom>
        <a:blipFill dpi="0" rotWithShape="1">
          <a:blip xmlns:r="http://schemas.openxmlformats.org/officeDocument/2006/relationships" r:embed="rId2"/>
          <a:srcRect/>
          <a:stretch>
            <a:fillRect t="-12193" b="-63807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66DAF7-94EA-49D5-8610-4273E5559AA0}">
      <dsp:nvSpPr>
        <dsp:cNvPr id="0" name=""/>
        <dsp:cNvSpPr/>
      </dsp:nvSpPr>
      <dsp:spPr>
        <a:xfrm>
          <a:off x="2333575" y="0"/>
          <a:ext cx="1132279" cy="2465721"/>
        </a:xfrm>
        <a:prstGeom prst="roundRect">
          <a:avLst>
            <a:gd name="adj" fmla="val 10000"/>
          </a:avLst>
        </a:prstGeom>
        <a:solidFill>
          <a:srgbClr val="49BF6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latin typeface="Segoe UI Semilight" panose="020B0402040204020203" pitchFamily="34" charset="0"/>
              <a:cs typeface="Segoe UI Semilight" panose="020B0402040204020203" pitchFamily="34" charset="0"/>
            </a:rPr>
            <a:t>basic income security for persons in active age unable to earn sufficient income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2333575" y="986288"/>
        <a:ext cx="1132279" cy="986288"/>
      </dsp:txXfrm>
    </dsp:sp>
    <dsp:sp modelId="{B1B59D4D-1168-4D07-8290-0E93974AF56E}">
      <dsp:nvSpPr>
        <dsp:cNvPr id="0" name=""/>
        <dsp:cNvSpPr/>
      </dsp:nvSpPr>
      <dsp:spPr>
        <a:xfrm>
          <a:off x="2489172" y="147943"/>
          <a:ext cx="821085" cy="821085"/>
        </a:xfrm>
        <a:prstGeom prst="ellipse">
          <a:avLst/>
        </a:prstGeom>
        <a:blipFill dpi="0" rotWithShape="1">
          <a:blip xmlns:r="http://schemas.openxmlformats.org/officeDocument/2006/relationships" r:embed="rId3"/>
          <a:srcRect/>
          <a:stretch>
            <a:fillRect l="5063" t="-1598" r="-5063" b="-48402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4AA354-3A30-4602-A588-BD4BC32B78CA}">
      <dsp:nvSpPr>
        <dsp:cNvPr id="0" name=""/>
        <dsp:cNvSpPr/>
      </dsp:nvSpPr>
      <dsp:spPr>
        <a:xfrm>
          <a:off x="3500899" y="0"/>
          <a:ext cx="1132279" cy="2465721"/>
        </a:xfrm>
        <a:prstGeom prst="roundRect">
          <a:avLst>
            <a:gd name="adj" fmla="val 10000"/>
          </a:avLst>
        </a:prstGeom>
        <a:solidFill>
          <a:srgbClr val="52CAB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basic income security for persons in old age</a:t>
          </a:r>
          <a:br>
            <a:rPr lang="en-US" sz="10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</a:br>
          <a:endParaRPr lang="en-GB" sz="2000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3500899" y="986288"/>
        <a:ext cx="1132279" cy="986288"/>
      </dsp:txXfrm>
    </dsp:sp>
    <dsp:sp modelId="{8E9158E2-06BF-4832-9BA0-6C04D7F75DB7}">
      <dsp:nvSpPr>
        <dsp:cNvPr id="0" name=""/>
        <dsp:cNvSpPr/>
      </dsp:nvSpPr>
      <dsp:spPr>
        <a:xfrm>
          <a:off x="3655420" y="147943"/>
          <a:ext cx="821085" cy="821085"/>
        </a:xfrm>
        <a:prstGeom prst="ellipse">
          <a:avLst/>
        </a:prstGeom>
        <a:blipFill>
          <a:blip xmlns:r="http://schemas.openxmlformats.org/officeDocument/2006/relationships" r:embed="rId4"/>
          <a:srcRect/>
          <a:stretch>
            <a:fillRect l="-14000" r="-1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33588D-5AD1-4FCE-8EB2-2A5C9102BA67}">
      <dsp:nvSpPr>
        <dsp:cNvPr id="0" name=""/>
        <dsp:cNvSpPr/>
      </dsp:nvSpPr>
      <dsp:spPr>
        <a:xfrm>
          <a:off x="-7" y="976643"/>
          <a:ext cx="4633197" cy="512094"/>
        </a:xfrm>
        <a:prstGeom prst="left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61C5FD-B0E8-45F0-BFCD-F47F585C7390}">
      <dsp:nvSpPr>
        <dsp:cNvPr id="0" name=""/>
        <dsp:cNvSpPr/>
      </dsp:nvSpPr>
      <dsp:spPr>
        <a:xfrm>
          <a:off x="2450748" y="2210"/>
          <a:ext cx="1366542" cy="1366542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Investment in social protection</a:t>
          </a:r>
          <a:endParaRPr lang="en-US" sz="1400" kern="1200" dirty="0"/>
        </a:p>
      </dsp:txBody>
      <dsp:txXfrm>
        <a:off x="2650873" y="202335"/>
        <a:ext cx="966292" cy="966292"/>
      </dsp:txXfrm>
    </dsp:sp>
    <dsp:sp modelId="{EE825988-6F41-4F18-B3D2-FDC6F3EE417A}">
      <dsp:nvSpPr>
        <dsp:cNvPr id="0" name=""/>
        <dsp:cNvSpPr/>
      </dsp:nvSpPr>
      <dsp:spPr>
        <a:xfrm rot="2160000">
          <a:off x="3773882" y="1051400"/>
          <a:ext cx="362361" cy="46120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3784263" y="1111694"/>
        <a:ext cx="253653" cy="276724"/>
      </dsp:txXfrm>
    </dsp:sp>
    <dsp:sp modelId="{C503AE3B-EBB3-42F6-B803-F03FB96F9FDE}">
      <dsp:nvSpPr>
        <dsp:cNvPr id="0" name=""/>
        <dsp:cNvSpPr/>
      </dsp:nvSpPr>
      <dsp:spPr>
        <a:xfrm>
          <a:off x="4109429" y="1207312"/>
          <a:ext cx="1366542" cy="1366542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Healthier and better educated population</a:t>
          </a:r>
          <a:endParaRPr lang="en-US" sz="1400" kern="1200" dirty="0"/>
        </a:p>
      </dsp:txBody>
      <dsp:txXfrm>
        <a:off x="4309554" y="1407437"/>
        <a:ext cx="966292" cy="966292"/>
      </dsp:txXfrm>
    </dsp:sp>
    <dsp:sp modelId="{87DF3690-6BE8-44C2-B0E0-B9910B6B6A3B}">
      <dsp:nvSpPr>
        <dsp:cNvPr id="0" name=""/>
        <dsp:cNvSpPr/>
      </dsp:nvSpPr>
      <dsp:spPr>
        <a:xfrm rot="6480000">
          <a:off x="4297909" y="2625175"/>
          <a:ext cx="362361" cy="46120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10800000">
        <a:off x="4369059" y="2665723"/>
        <a:ext cx="253653" cy="276724"/>
      </dsp:txXfrm>
    </dsp:sp>
    <dsp:sp modelId="{E7D406C9-9E63-4DC7-AF9E-6CBA630B3543}">
      <dsp:nvSpPr>
        <dsp:cNvPr id="0" name=""/>
        <dsp:cNvSpPr/>
      </dsp:nvSpPr>
      <dsp:spPr>
        <a:xfrm>
          <a:off x="3475869" y="3157210"/>
          <a:ext cx="1366542" cy="1366542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Higher productivity</a:t>
          </a:r>
          <a:endParaRPr lang="en-US" sz="1400" kern="1200" dirty="0"/>
        </a:p>
      </dsp:txBody>
      <dsp:txXfrm>
        <a:off x="3675994" y="3357335"/>
        <a:ext cx="966292" cy="966292"/>
      </dsp:txXfrm>
    </dsp:sp>
    <dsp:sp modelId="{C1185117-9769-4822-92B1-5D91EAB87743}">
      <dsp:nvSpPr>
        <dsp:cNvPr id="0" name=""/>
        <dsp:cNvSpPr/>
      </dsp:nvSpPr>
      <dsp:spPr>
        <a:xfrm rot="10800000">
          <a:off x="2944435" y="3609877"/>
          <a:ext cx="375546" cy="46120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10800000">
        <a:off x="3057099" y="3702119"/>
        <a:ext cx="262882" cy="276724"/>
      </dsp:txXfrm>
    </dsp:sp>
    <dsp:sp modelId="{2320D28F-C2E2-4CFF-99D9-637FFAB44C9B}">
      <dsp:nvSpPr>
        <dsp:cNvPr id="0" name=""/>
        <dsp:cNvSpPr/>
      </dsp:nvSpPr>
      <dsp:spPr>
        <a:xfrm>
          <a:off x="1450504" y="3157210"/>
          <a:ext cx="1316786" cy="1366542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More </a:t>
          </a:r>
          <a:r>
            <a:rPr lang="de-DE" sz="1400" kern="1200" dirty="0" err="1"/>
            <a:t>decent</a:t>
          </a:r>
          <a:r>
            <a:rPr lang="de-DE" sz="1400" kern="1200" dirty="0"/>
            <a:t> </a:t>
          </a:r>
          <a:r>
            <a:rPr lang="de-DE" sz="1400" kern="1200" dirty="0" err="1"/>
            <a:t>employ-ment</a:t>
          </a:r>
          <a:endParaRPr lang="en-US" sz="1400" kern="1200" dirty="0"/>
        </a:p>
      </dsp:txBody>
      <dsp:txXfrm>
        <a:off x="1643343" y="3357335"/>
        <a:ext cx="931108" cy="966292"/>
      </dsp:txXfrm>
    </dsp:sp>
    <dsp:sp modelId="{2A20B744-43B3-47BA-9C43-A111E5EE59ED}">
      <dsp:nvSpPr>
        <dsp:cNvPr id="0" name=""/>
        <dsp:cNvSpPr/>
      </dsp:nvSpPr>
      <dsp:spPr>
        <a:xfrm rot="15120000">
          <a:off x="1613841" y="2645905"/>
          <a:ext cx="363685" cy="46120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10800000">
        <a:off x="1685251" y="2790030"/>
        <a:ext cx="254580" cy="276724"/>
      </dsp:txXfrm>
    </dsp:sp>
    <dsp:sp modelId="{8C5FCE8C-98F3-4AC6-B4DA-5D99EFDC015A}">
      <dsp:nvSpPr>
        <dsp:cNvPr id="0" name=""/>
        <dsp:cNvSpPr/>
      </dsp:nvSpPr>
      <dsp:spPr>
        <a:xfrm>
          <a:off x="792066" y="1207312"/>
          <a:ext cx="1366542" cy="1366542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Inclusive economic growth, more fiscal space</a:t>
          </a:r>
          <a:endParaRPr lang="en-US" sz="1400" kern="1200" dirty="0"/>
        </a:p>
      </dsp:txBody>
      <dsp:txXfrm>
        <a:off x="992191" y="1407437"/>
        <a:ext cx="966292" cy="966292"/>
      </dsp:txXfrm>
    </dsp:sp>
    <dsp:sp modelId="{B1034B8E-4E34-428B-AC4E-B62AEDC940AF}">
      <dsp:nvSpPr>
        <dsp:cNvPr id="0" name=""/>
        <dsp:cNvSpPr/>
      </dsp:nvSpPr>
      <dsp:spPr>
        <a:xfrm rot="19440000">
          <a:off x="2115201" y="1063456"/>
          <a:ext cx="362361" cy="46120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2125582" y="1187646"/>
        <a:ext cx="253653" cy="2767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0.09064</cdr:y>
    </cdr:from>
    <cdr:to>
      <cdr:x>0.15584</cdr:x>
      <cdr:y>0.24603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53340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/>
        </a:p>
      </cdr:txBody>
    </cdr:sp>
  </cdr:relSizeAnchor>
  <cdr:relSizeAnchor xmlns:cdr="http://schemas.openxmlformats.org/drawingml/2006/chartDrawing">
    <cdr:from>
      <cdr:x>0</cdr:x>
      <cdr:y>0.47848</cdr:y>
    </cdr:from>
    <cdr:to>
      <cdr:x>0.98661</cdr:x>
      <cdr:y>0.67525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6A9F8757-3F2A-42AD-937F-9FFCA832EC98}"/>
            </a:ext>
          </a:extLst>
        </cdr:cNvPr>
        <cdr:cNvSpPr/>
      </cdr:nvSpPr>
      <cdr:spPr>
        <a:xfrm xmlns:a="http://schemas.openxmlformats.org/drawingml/2006/main">
          <a:off x="0" y="4430805"/>
          <a:ext cx="6087341" cy="182207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0.09064</cdr:y>
    </cdr:from>
    <cdr:to>
      <cdr:x>0.15584</cdr:x>
      <cdr:y>0.24603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53340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E9473-902E-4776-B209-B98F734F6BF7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5B515-78EF-4A79-80F7-4A199DEC39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494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>
                <a:latin typeface="Arial" charset="0"/>
                <a:ea typeface="ＭＳ Ｐゴシック" pitchFamily="34" charset="-128"/>
                <a:cs typeface="Arial" charset="0"/>
              </a:rPr>
              <a:t>Link: http://www.social-protection.org/gimi/gess/RessourceDownload.action?ressource.ressourceId=43580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BFEFAF-8E4B-494F-A218-F1BBDA9B27E2}" type="slidenum">
              <a:rPr lang="en-GB" altLang="en-US" sz="1000" smtClean="0"/>
              <a:pPr eaLnBrk="1" hangingPunct="1">
                <a:spcBef>
                  <a:spcPct val="0"/>
                </a:spcBef>
              </a:pPr>
              <a:t>5</a:t>
            </a:fld>
            <a:endParaRPr lang="en-GB" altLang="en-US" sz="1000"/>
          </a:p>
        </p:txBody>
      </p:sp>
    </p:spTree>
    <p:extLst>
      <p:ext uri="{BB962C8B-B14F-4D97-AF65-F5344CB8AC3E}">
        <p14:creationId xmlns:p14="http://schemas.microsoft.com/office/powerpoint/2010/main" val="2213539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68979-A861-4F64-9E6F-9189DFC108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ADD624-3719-4C94-99EA-CA16DCDA8A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96D19-C877-4A9F-9817-E6B0E37BD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0B8A-2896-4F0B-9694-F1CBE07F60FC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0C81E-FF56-4A62-BD6F-C529A63BF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4DD80-989E-4DF7-A903-D12B61D97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3C2CD-9B48-423F-B6B5-CE887572B4F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870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B6F51-666C-4A15-AFDF-3A6436408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5A43D8-42B7-43B0-9EF5-24A687D171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054D8-B172-45B4-907F-4AE39286E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0B8A-2896-4F0B-9694-F1CBE07F60FC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A9607C-D304-40D0-89BC-46C71843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6B10C-C473-41DA-B396-714C60E31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3C2CD-9B48-423F-B6B5-CE887572B4F0}" type="slidenum">
              <a:rPr lang="en-GB" smtClean="0"/>
              <a:t>‹Nº›</a:t>
            </a:fld>
            <a:endParaRPr lang="en-GB"/>
          </a:p>
        </p:txBody>
      </p:sp>
      <p:pic>
        <p:nvPicPr>
          <p:cNvPr id="7" name="Picture 6" descr="Icon&#10;&#10;Description automatically generated with medium confidence">
            <a:extLst>
              <a:ext uri="{FF2B5EF4-FFF2-40B4-BE49-F238E27FC236}">
                <a16:creationId xmlns:a16="http://schemas.microsoft.com/office/drawing/2014/main" id="{80BC87C9-BC39-4D1C-B3FD-7D6D528AC3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913" y="189487"/>
            <a:ext cx="2437572" cy="52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216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D36664-E83C-41DC-AB16-FDFB0A6032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EE6663-B312-4A41-B649-F16FCD910B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9CB28-ED18-4B94-90C4-17F5297A6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0B8A-2896-4F0B-9694-F1CBE07F60FC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B3E15-79C2-4E06-9C77-4A86DFFC2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AA1FB-AABB-4EA2-B6D8-676321FA4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3C2CD-9B48-423F-B6B5-CE887572B4F0}" type="slidenum">
              <a:rPr lang="en-GB" smtClean="0"/>
              <a:t>‹Nº›</a:t>
            </a:fld>
            <a:endParaRPr lang="en-GB"/>
          </a:p>
        </p:txBody>
      </p:sp>
      <p:pic>
        <p:nvPicPr>
          <p:cNvPr id="7" name="Picture 6" descr="Icon&#10;&#10;Description automatically generated with medium confidence">
            <a:extLst>
              <a:ext uri="{FF2B5EF4-FFF2-40B4-BE49-F238E27FC236}">
                <a16:creationId xmlns:a16="http://schemas.microsoft.com/office/drawing/2014/main" id="{E0446B22-7A04-48DD-A942-293056BAEA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913" y="189487"/>
            <a:ext cx="2437572" cy="52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735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AA8E5-781B-4D1F-B542-9FDA2E567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BEF04-E8C8-49A5-BF46-2D6F73DAE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2B1C1-E779-4E4D-8761-735EC03A8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0B8A-2896-4F0B-9694-F1CBE07F60FC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A5C07-8182-44E5-85B5-263AEDF96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22758-E796-4901-8CFC-2F76E0D12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3C2CD-9B48-423F-B6B5-CE887572B4F0}" type="slidenum">
              <a:rPr lang="en-GB" smtClean="0"/>
              <a:t>‹Nº›</a:t>
            </a:fld>
            <a:endParaRPr lang="en-GB"/>
          </a:p>
        </p:txBody>
      </p:sp>
      <p:pic>
        <p:nvPicPr>
          <p:cNvPr id="7" name="Picture 6" descr="Icon&#10;&#10;Description automatically generated with medium confidence">
            <a:extLst>
              <a:ext uri="{FF2B5EF4-FFF2-40B4-BE49-F238E27FC236}">
                <a16:creationId xmlns:a16="http://schemas.microsoft.com/office/drawing/2014/main" id="{91A99F2B-C418-4251-8A7E-F0FED1260D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913" y="189487"/>
            <a:ext cx="2437572" cy="52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068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D0BC0-A24E-446D-97E1-EFC00D2E5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230953-E141-4D4A-BCBE-71D40EAB5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2FA01-6D3A-42A3-A08D-729233608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0B8A-2896-4F0B-9694-F1CBE07F60FC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3A541-3148-412B-BB90-2CE61A985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1ED9C-75A4-4F4B-B6E3-2B89CE33A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3C2CD-9B48-423F-B6B5-CE887572B4F0}" type="slidenum">
              <a:rPr lang="en-GB" smtClean="0"/>
              <a:t>‹Nº›</a:t>
            </a:fld>
            <a:endParaRPr lang="en-GB"/>
          </a:p>
        </p:txBody>
      </p:sp>
      <p:pic>
        <p:nvPicPr>
          <p:cNvPr id="7" name="Picture 6" descr="Icon&#10;&#10;Description automatically generated with medium confidence">
            <a:extLst>
              <a:ext uri="{FF2B5EF4-FFF2-40B4-BE49-F238E27FC236}">
                <a16:creationId xmlns:a16="http://schemas.microsoft.com/office/drawing/2014/main" id="{2180FBEF-23CF-4C60-B85C-1C624D529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913" y="189487"/>
            <a:ext cx="2437572" cy="52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544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4E598-3D6B-423D-AED8-918ACECCA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F9B44-38F7-4507-AB37-CFFD50A5A1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F7D161-1A1A-4B07-A7AB-69AF4FFEA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7E5F8-3331-4853-A255-3170818AC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0B8A-2896-4F0B-9694-F1CBE07F60FC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391D3-DDCA-4E6A-AB8A-E1F6A102C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1569B0-147F-48B0-8F66-F5928C3B7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3C2CD-9B48-423F-B6B5-CE887572B4F0}" type="slidenum">
              <a:rPr lang="en-GB" smtClean="0"/>
              <a:t>‹Nº›</a:t>
            </a:fld>
            <a:endParaRPr lang="en-GB"/>
          </a:p>
        </p:txBody>
      </p: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0F3D07E8-5909-42C1-A99E-7036587F21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913" y="189487"/>
            <a:ext cx="2437572" cy="52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295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D000F-FCAC-40EF-A321-D84FC2A3A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FFCDA2-0B10-48BB-A09B-70C7DCB53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9A0451-1914-482B-8DA9-453BD197CC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0243F5-9AA7-413F-B8E7-8C747EA130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D70492-A993-4BC1-949C-A2F28B470D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4BD128-300B-4CC1-B87A-188AD2CFC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0B8A-2896-4F0B-9694-F1CBE07F60FC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765A22-9013-4973-97C5-F255D5CC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A5C866-8DAA-49D8-BC2A-B7235AB68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3C2CD-9B48-423F-B6B5-CE887572B4F0}" type="slidenum">
              <a:rPr lang="en-GB" smtClean="0"/>
              <a:t>‹Nº›</a:t>
            </a:fld>
            <a:endParaRPr lang="en-GB"/>
          </a:p>
        </p:txBody>
      </p:sp>
      <p:pic>
        <p:nvPicPr>
          <p:cNvPr id="10" name="Picture 9" descr="Icon&#10;&#10;Description automatically generated with medium confidence">
            <a:extLst>
              <a:ext uri="{FF2B5EF4-FFF2-40B4-BE49-F238E27FC236}">
                <a16:creationId xmlns:a16="http://schemas.microsoft.com/office/drawing/2014/main" id="{C119EFE0-00F8-4BA3-8960-39B9CB8E5A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913" y="189487"/>
            <a:ext cx="2437572" cy="52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24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F474E-2AB4-4A84-BF9E-536A51ACC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CE4B05-B921-40E6-A496-BC0E5953B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0B8A-2896-4F0B-9694-F1CBE07F60FC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E2C01B-1323-473E-9BB3-E55E3037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BB4C93-A547-4368-9933-80A49B0F5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3C2CD-9B48-423F-B6B5-CE887572B4F0}" type="slidenum">
              <a:rPr lang="en-GB" smtClean="0"/>
              <a:t>‹Nº›</a:t>
            </a:fld>
            <a:endParaRPr lang="en-GB"/>
          </a:p>
        </p:txBody>
      </p:sp>
      <p:pic>
        <p:nvPicPr>
          <p:cNvPr id="6" name="Picture 5" descr="Icon&#10;&#10;Description automatically generated with medium confidence">
            <a:extLst>
              <a:ext uri="{FF2B5EF4-FFF2-40B4-BE49-F238E27FC236}">
                <a16:creationId xmlns:a16="http://schemas.microsoft.com/office/drawing/2014/main" id="{938D07A2-280E-4D26-A3C5-EC3DAFFBF7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913" y="189487"/>
            <a:ext cx="2437572" cy="52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155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05E055-4F1E-48D0-A4A8-CBFD7A2FB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0B8A-2896-4F0B-9694-F1CBE07F60FC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6A1556-8E4A-4EF8-A650-97983FC05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6D3B18-1A8E-49BC-A2A6-2072DCD40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3C2CD-9B48-423F-B6B5-CE887572B4F0}" type="slidenum">
              <a:rPr lang="en-GB" smtClean="0"/>
              <a:t>‹Nº›</a:t>
            </a:fld>
            <a:endParaRPr lang="en-GB"/>
          </a:p>
        </p:txBody>
      </p:sp>
      <p:pic>
        <p:nvPicPr>
          <p:cNvPr id="5" name="Picture 4" descr="Icon&#10;&#10;Description automatically generated with medium confidence">
            <a:extLst>
              <a:ext uri="{FF2B5EF4-FFF2-40B4-BE49-F238E27FC236}">
                <a16:creationId xmlns:a16="http://schemas.microsoft.com/office/drawing/2014/main" id="{5597B733-573D-4833-8D28-68596DDC87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913" y="189487"/>
            <a:ext cx="2437572" cy="52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755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92FC3-22EF-4266-8064-7362A4481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F446D-308C-430E-992B-AFB6C38F0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EC48BE-247A-4055-9072-E597585811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457297-6B24-4B9F-AF70-822400A39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0B8A-2896-4F0B-9694-F1CBE07F60FC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909B4F-8F5D-49E5-8C2C-CE5FC86E6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9C95E-136F-4B0F-9AD6-8E4EBD2E3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3C2CD-9B48-423F-B6B5-CE887572B4F0}" type="slidenum">
              <a:rPr lang="en-GB" smtClean="0"/>
              <a:t>‹Nº›</a:t>
            </a:fld>
            <a:endParaRPr lang="en-GB"/>
          </a:p>
        </p:txBody>
      </p: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96002BFF-035E-4253-ABD8-89043C71A7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913" y="189487"/>
            <a:ext cx="2437572" cy="52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555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5CB7A-8B68-4DEF-A41D-FEB4C08A6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D0E101-18D3-4168-AB45-5D6F70BB80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3FE824-2FEB-4ADD-896B-854233557F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1A6CFD-DAE0-4961-84F2-2F3AD1205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0B8A-2896-4F0B-9694-F1CBE07F60FC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944472-C6E3-48E4-95AA-B20C6330F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CE636C-95D4-4E06-A1D9-51571938C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3C2CD-9B48-423F-B6B5-CE887572B4F0}" type="slidenum">
              <a:rPr lang="en-GB" smtClean="0"/>
              <a:t>‹Nº›</a:t>
            </a:fld>
            <a:endParaRPr lang="en-GB"/>
          </a:p>
        </p:txBody>
      </p: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142E7217-9A41-4866-9CB9-2C82BE2A54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913" y="189487"/>
            <a:ext cx="2437572" cy="52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028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3A7B3F-6F21-48F6-8F54-544E30FCB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62B04-1364-41F0-BB62-E1C301F3F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17F7E0-0FE9-427D-9E39-7D73E46C97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C0B8A-2896-4F0B-9694-F1CBE07F60FC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97C04-462C-4BD9-9A5E-5D1D9219E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75B13-5EEC-4023-B258-919730C3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3C2CD-9B48-423F-B6B5-CE887572B4F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92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8A429D4-76D7-4AC6-A77D-A6C6A1F6F0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6915" y="3902357"/>
            <a:ext cx="9144000" cy="682562"/>
          </a:xfrm>
        </p:spPr>
        <p:txBody>
          <a:bodyPr>
            <a:normAutofit fontScale="92500"/>
          </a:bodyPr>
          <a:lstStyle/>
          <a:p>
            <a:r>
              <a:rPr lang="en-GB" sz="1800" b="1" dirty="0">
                <a:solidFill>
                  <a:srgbClr val="5BA4BA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“On the Road to the 2025 Social Summit: A New Social Contract with Universal Social Protection and Full Employment and Decent Work for all”</a:t>
            </a:r>
            <a:endParaRPr lang="en-GB" dirty="0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B96368BD-E671-49FE-9342-65E131B769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4" y="0"/>
            <a:ext cx="12187046" cy="300935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14E2ACF-FA55-4D7E-A464-7EFDFAF0F8E8}"/>
              </a:ext>
            </a:extLst>
          </p:cNvPr>
          <p:cNvSpPr txBox="1"/>
          <p:nvPr/>
        </p:nvSpPr>
        <p:spPr>
          <a:xfrm>
            <a:off x="480951" y="5634841"/>
            <a:ext cx="94052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3955A5"/>
                </a:solidFill>
              </a:rPr>
              <a:t>Wednesday, February 8, 2023 - 1:15 pm – 3:00 pm EST</a:t>
            </a:r>
          </a:p>
          <a:p>
            <a:r>
              <a:rPr lang="en-GB" dirty="0">
                <a:solidFill>
                  <a:srgbClr val="3955A5"/>
                </a:solidFill>
              </a:rPr>
              <a:t>Side Event of the 61st Session of the Commission for Social Development </a:t>
            </a:r>
          </a:p>
          <a:p>
            <a:r>
              <a:rPr lang="fr-CH" dirty="0">
                <a:solidFill>
                  <a:srgbClr val="3955A5"/>
                </a:solidFill>
              </a:rPr>
              <a:t>Veronika Wodsak, ILO Social Protection Policy </a:t>
            </a:r>
            <a:r>
              <a:rPr lang="fr-CH" dirty="0" err="1">
                <a:solidFill>
                  <a:srgbClr val="3955A5"/>
                </a:solidFill>
              </a:rPr>
              <a:t>Specialist</a:t>
            </a:r>
            <a:r>
              <a:rPr lang="fr-CH" dirty="0">
                <a:solidFill>
                  <a:srgbClr val="3955A5"/>
                </a:solidFill>
              </a:rPr>
              <a:t> and USP2030 </a:t>
            </a:r>
            <a:r>
              <a:rPr lang="fr-CH" dirty="0" err="1">
                <a:solidFill>
                  <a:srgbClr val="3955A5"/>
                </a:solidFill>
              </a:rPr>
              <a:t>secretariat</a:t>
            </a:r>
            <a:endParaRPr lang="fr-CH" dirty="0">
              <a:solidFill>
                <a:srgbClr val="3955A5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1393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05B3F-BF8B-4F1E-AA2F-477F6C78F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592" y="31163"/>
            <a:ext cx="10515600" cy="1325563"/>
          </a:xfrm>
        </p:spPr>
        <p:txBody>
          <a:bodyPr/>
          <a:lstStyle/>
          <a:p>
            <a:r>
              <a:rPr lang="fr-CH" sz="2800" b="1" dirty="0"/>
              <a:t>4 </a:t>
            </a:r>
            <a:r>
              <a:rPr lang="fr-CH" sz="2800" b="1" dirty="0" err="1"/>
              <a:t>integrated</a:t>
            </a:r>
            <a:r>
              <a:rPr lang="fr-CH" sz="2800" b="1" dirty="0"/>
              <a:t> dimensions of </a:t>
            </a:r>
            <a:r>
              <a:rPr lang="fr-CH" sz="2800" b="1" dirty="0" err="1"/>
              <a:t>decent</a:t>
            </a:r>
            <a:r>
              <a:rPr lang="fr-CH" sz="2800" b="1" dirty="0"/>
              <a:t> </a:t>
            </a:r>
            <a:r>
              <a:rPr lang="fr-CH" sz="2800" b="1" dirty="0" err="1"/>
              <a:t>work</a:t>
            </a:r>
            <a:endParaRPr lang="en-GB" sz="28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D5084E5-CAC5-4683-A96D-CFBD075204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337399"/>
              </p:ext>
            </p:extLst>
          </p:nvPr>
        </p:nvGraphicFramePr>
        <p:xfrm>
          <a:off x="671339" y="1267846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708F0F77-CB7F-4657-958E-6B36FAE22DDB}"/>
              </a:ext>
            </a:extLst>
          </p:cNvPr>
          <p:cNvSpPr/>
          <p:nvPr/>
        </p:nvSpPr>
        <p:spPr>
          <a:xfrm>
            <a:off x="5281717" y="2911942"/>
            <a:ext cx="1294844" cy="1221425"/>
          </a:xfrm>
          <a:prstGeom prst="flowChartConnector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063DEF-DA96-407A-AE86-F5D4E7849E75}"/>
              </a:ext>
            </a:extLst>
          </p:cNvPr>
          <p:cNvSpPr txBox="1"/>
          <p:nvPr/>
        </p:nvSpPr>
        <p:spPr>
          <a:xfrm>
            <a:off x="5335112" y="3199488"/>
            <a:ext cx="11880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dirty="0" err="1"/>
              <a:t>Decent</a:t>
            </a:r>
            <a:r>
              <a:rPr lang="fr-CH" dirty="0"/>
              <a:t> Work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7CFF42-77D3-493C-A296-E3C6A336C170}"/>
              </a:ext>
            </a:extLst>
          </p:cNvPr>
          <p:cNvSpPr txBox="1"/>
          <p:nvPr/>
        </p:nvSpPr>
        <p:spPr>
          <a:xfrm>
            <a:off x="8053840" y="2911942"/>
            <a:ext cx="27509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CH" sz="1600" dirty="0">
                <a:solidFill>
                  <a:srgbClr val="0070C0"/>
                </a:solidFill>
              </a:rPr>
              <a:t>Freedom of association</a:t>
            </a:r>
          </a:p>
          <a:p>
            <a:pPr marL="285750" indent="-285750">
              <a:buFontTx/>
              <a:buChar char="-"/>
            </a:pPr>
            <a:r>
              <a:rPr lang="fr-CH" sz="1600" dirty="0">
                <a:solidFill>
                  <a:srgbClr val="0070C0"/>
                </a:solidFill>
              </a:rPr>
              <a:t>Abolition of </a:t>
            </a:r>
            <a:r>
              <a:rPr lang="fr-CH" sz="1600" dirty="0" err="1">
                <a:solidFill>
                  <a:srgbClr val="0070C0"/>
                </a:solidFill>
              </a:rPr>
              <a:t>Forced</a:t>
            </a:r>
            <a:r>
              <a:rPr lang="fr-CH" sz="1600" dirty="0">
                <a:solidFill>
                  <a:srgbClr val="0070C0"/>
                </a:solidFill>
              </a:rPr>
              <a:t> Labour</a:t>
            </a:r>
          </a:p>
          <a:p>
            <a:pPr marL="285750" indent="-285750">
              <a:buFontTx/>
              <a:buChar char="-"/>
            </a:pPr>
            <a:r>
              <a:rPr lang="fr-CH" sz="1600" dirty="0">
                <a:solidFill>
                  <a:srgbClr val="0070C0"/>
                </a:solidFill>
              </a:rPr>
              <a:t>Elimination of Child Labour</a:t>
            </a:r>
          </a:p>
          <a:p>
            <a:pPr marL="285750" indent="-285750">
              <a:buFontTx/>
              <a:buChar char="-"/>
            </a:pPr>
            <a:r>
              <a:rPr lang="fr-CH" sz="1600" dirty="0">
                <a:solidFill>
                  <a:srgbClr val="0070C0"/>
                </a:solidFill>
              </a:rPr>
              <a:t>Non-discrimination</a:t>
            </a:r>
          </a:p>
          <a:p>
            <a:pPr marL="285750" indent="-285750">
              <a:buFontTx/>
              <a:buChar char="-"/>
            </a:pPr>
            <a:r>
              <a:rPr lang="fr-CH" sz="1600" dirty="0">
                <a:solidFill>
                  <a:srgbClr val="0070C0"/>
                </a:solidFill>
              </a:rPr>
              <a:t>Labour standards</a:t>
            </a:r>
          </a:p>
          <a:p>
            <a:pPr marL="285750" indent="-285750">
              <a:buFontTx/>
              <a:buChar char="-"/>
            </a:pPr>
            <a:r>
              <a:rPr lang="fr-CH" sz="1600" dirty="0" err="1">
                <a:solidFill>
                  <a:srgbClr val="0070C0"/>
                </a:solidFill>
              </a:rPr>
              <a:t>Safety</a:t>
            </a:r>
            <a:r>
              <a:rPr lang="fr-CH" sz="1600" dirty="0">
                <a:solidFill>
                  <a:srgbClr val="0070C0"/>
                </a:solidFill>
              </a:rPr>
              <a:t> at </a:t>
            </a:r>
            <a:r>
              <a:rPr lang="fr-CH" sz="1600" dirty="0" err="1">
                <a:solidFill>
                  <a:srgbClr val="0070C0"/>
                </a:solidFill>
              </a:rPr>
              <a:t>work</a:t>
            </a:r>
            <a:endParaRPr lang="fr-CH" sz="1600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fr-CH" sz="1600" dirty="0" err="1">
                <a:solidFill>
                  <a:srgbClr val="0070C0"/>
                </a:solidFill>
              </a:rPr>
              <a:t>Fair</a:t>
            </a:r>
            <a:r>
              <a:rPr lang="fr-CH" sz="1600" dirty="0">
                <a:solidFill>
                  <a:srgbClr val="0070C0"/>
                </a:solidFill>
              </a:rPr>
              <a:t> </a:t>
            </a:r>
            <a:r>
              <a:rPr lang="fr-CH" sz="1600" dirty="0" err="1">
                <a:solidFill>
                  <a:srgbClr val="0070C0"/>
                </a:solidFill>
              </a:rPr>
              <a:t>working</a:t>
            </a:r>
            <a:r>
              <a:rPr lang="fr-CH" sz="1600" dirty="0">
                <a:solidFill>
                  <a:srgbClr val="0070C0"/>
                </a:solidFill>
              </a:rPr>
              <a:t> conditions</a:t>
            </a:r>
            <a:endParaRPr lang="en-GB" sz="1600" dirty="0">
              <a:solidFill>
                <a:srgbClr val="0070C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B4B20D-7D4A-47FB-9590-DA8C432AF925}"/>
              </a:ext>
            </a:extLst>
          </p:cNvPr>
          <p:cNvSpPr txBox="1"/>
          <p:nvPr/>
        </p:nvSpPr>
        <p:spPr>
          <a:xfrm>
            <a:off x="6948106" y="773577"/>
            <a:ext cx="37121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CH" sz="1600" dirty="0" err="1">
                <a:solidFill>
                  <a:srgbClr val="0070C0"/>
                </a:solidFill>
              </a:rPr>
              <a:t>Enabling</a:t>
            </a:r>
            <a:r>
              <a:rPr lang="fr-CH" sz="1600" dirty="0">
                <a:solidFill>
                  <a:srgbClr val="0070C0"/>
                </a:solidFill>
              </a:rPr>
              <a:t> </a:t>
            </a:r>
            <a:r>
              <a:rPr lang="fr-CH" sz="1600" dirty="0" err="1">
                <a:solidFill>
                  <a:srgbClr val="0070C0"/>
                </a:solidFill>
              </a:rPr>
              <a:t>macroeconomic</a:t>
            </a:r>
            <a:r>
              <a:rPr lang="fr-CH" sz="1600" dirty="0">
                <a:solidFill>
                  <a:srgbClr val="0070C0"/>
                </a:solidFill>
              </a:rPr>
              <a:t> </a:t>
            </a:r>
            <a:r>
              <a:rPr lang="fr-CH" sz="1600" dirty="0" err="1">
                <a:solidFill>
                  <a:srgbClr val="0070C0"/>
                </a:solidFill>
              </a:rPr>
              <a:t>environment</a:t>
            </a:r>
            <a:endParaRPr lang="fr-CH" sz="1600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fr-CH" sz="1600" dirty="0" err="1">
                <a:solidFill>
                  <a:srgbClr val="0070C0"/>
                </a:solidFill>
              </a:rPr>
              <a:t>Promoting</a:t>
            </a:r>
            <a:r>
              <a:rPr lang="fr-CH" sz="1600" dirty="0">
                <a:solidFill>
                  <a:srgbClr val="0070C0"/>
                </a:solidFill>
              </a:rPr>
              <a:t> </a:t>
            </a:r>
            <a:r>
              <a:rPr lang="fr-CH" sz="1600" dirty="0" err="1">
                <a:solidFill>
                  <a:srgbClr val="0070C0"/>
                </a:solidFill>
              </a:rPr>
              <a:t>entrepreneurship</a:t>
            </a:r>
            <a:endParaRPr lang="fr-CH" sz="1600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fr-CH" sz="1600" dirty="0">
                <a:solidFill>
                  <a:srgbClr val="0070C0"/>
                </a:solidFill>
              </a:rPr>
              <a:t>Labour </a:t>
            </a:r>
            <a:r>
              <a:rPr lang="fr-CH" sz="1600" dirty="0" err="1">
                <a:solidFill>
                  <a:srgbClr val="0070C0"/>
                </a:solidFill>
              </a:rPr>
              <a:t>market</a:t>
            </a:r>
            <a:r>
              <a:rPr lang="fr-CH" sz="1600" dirty="0">
                <a:solidFill>
                  <a:srgbClr val="0070C0"/>
                </a:solidFill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fr-CH" sz="1600" dirty="0" err="1">
                <a:solidFill>
                  <a:srgbClr val="0070C0"/>
                </a:solidFill>
              </a:rPr>
              <a:t>Enabling</a:t>
            </a:r>
            <a:r>
              <a:rPr lang="fr-CH" sz="1600" dirty="0">
                <a:solidFill>
                  <a:srgbClr val="0070C0"/>
                </a:solidFill>
              </a:rPr>
              <a:t> </a:t>
            </a:r>
            <a:r>
              <a:rPr lang="fr-CH" sz="1600" dirty="0" err="1">
                <a:solidFill>
                  <a:srgbClr val="0070C0"/>
                </a:solidFill>
              </a:rPr>
              <a:t>environment</a:t>
            </a:r>
            <a:r>
              <a:rPr lang="fr-CH" sz="1600" dirty="0">
                <a:solidFill>
                  <a:srgbClr val="0070C0"/>
                </a:solidFill>
              </a:rPr>
              <a:t> for </a:t>
            </a:r>
            <a:r>
              <a:rPr lang="fr-CH" sz="1600" dirty="0" err="1">
                <a:solidFill>
                  <a:srgbClr val="0070C0"/>
                </a:solidFill>
              </a:rPr>
              <a:t>enterprises</a:t>
            </a:r>
            <a:endParaRPr lang="fr-CH" sz="1600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fr-CH" sz="1600" dirty="0" err="1">
                <a:solidFill>
                  <a:srgbClr val="0070C0"/>
                </a:solidFill>
              </a:rPr>
              <a:t>Fair</a:t>
            </a:r>
            <a:r>
              <a:rPr lang="fr-CH" sz="1600" dirty="0">
                <a:solidFill>
                  <a:srgbClr val="0070C0"/>
                </a:solidFill>
              </a:rPr>
              <a:t> </a:t>
            </a:r>
            <a:r>
              <a:rPr lang="fr-CH" sz="1600" dirty="0" err="1">
                <a:solidFill>
                  <a:srgbClr val="0070C0"/>
                </a:solidFill>
              </a:rPr>
              <a:t>wages</a:t>
            </a:r>
            <a:endParaRPr lang="fr-CH" sz="1600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fr-CH" sz="1600" dirty="0" err="1">
                <a:solidFill>
                  <a:srgbClr val="0070C0"/>
                </a:solidFill>
              </a:rPr>
              <a:t>Skills</a:t>
            </a:r>
            <a:r>
              <a:rPr lang="fr-CH" sz="1600" dirty="0">
                <a:solidFill>
                  <a:srgbClr val="0070C0"/>
                </a:solidFill>
              </a:rPr>
              <a:t> </a:t>
            </a:r>
            <a:r>
              <a:rPr lang="fr-CH" sz="1600" dirty="0" err="1">
                <a:solidFill>
                  <a:srgbClr val="0070C0"/>
                </a:solidFill>
              </a:rPr>
              <a:t>development</a:t>
            </a:r>
            <a:endParaRPr lang="en-GB" sz="1600" dirty="0">
              <a:solidFill>
                <a:srgbClr val="0070C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2882B4-2D8D-4C00-9DF6-5EBC5CE1C630}"/>
              </a:ext>
            </a:extLst>
          </p:cNvPr>
          <p:cNvSpPr txBox="1"/>
          <p:nvPr/>
        </p:nvSpPr>
        <p:spPr>
          <a:xfrm>
            <a:off x="1242562" y="2157715"/>
            <a:ext cx="26141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CH" sz="1600" dirty="0">
                <a:solidFill>
                  <a:srgbClr val="0070C0"/>
                </a:solidFill>
              </a:rPr>
              <a:t>Labour </a:t>
            </a:r>
            <a:r>
              <a:rPr lang="fr-CH" sz="1600" dirty="0" err="1">
                <a:solidFill>
                  <a:srgbClr val="0070C0"/>
                </a:solidFill>
              </a:rPr>
              <a:t>law</a:t>
            </a:r>
            <a:r>
              <a:rPr lang="fr-CH" sz="1600" dirty="0">
                <a:solidFill>
                  <a:srgbClr val="0070C0"/>
                </a:solidFill>
              </a:rPr>
              <a:t> and institutions</a:t>
            </a:r>
          </a:p>
          <a:p>
            <a:pPr marL="285750" indent="-285750">
              <a:buFontTx/>
              <a:buChar char="-"/>
            </a:pPr>
            <a:r>
              <a:rPr lang="fr-CH" sz="1600" dirty="0" err="1">
                <a:solidFill>
                  <a:srgbClr val="0070C0"/>
                </a:solidFill>
              </a:rPr>
              <a:t>Promoting</a:t>
            </a:r>
            <a:r>
              <a:rPr lang="fr-CH" sz="1600" dirty="0">
                <a:solidFill>
                  <a:srgbClr val="0070C0"/>
                </a:solidFill>
              </a:rPr>
              <a:t> social dialogue and </a:t>
            </a:r>
            <a:r>
              <a:rPr lang="fr-CH" sz="1600" dirty="0" err="1">
                <a:solidFill>
                  <a:srgbClr val="0070C0"/>
                </a:solidFill>
              </a:rPr>
              <a:t>involvement</a:t>
            </a:r>
            <a:r>
              <a:rPr lang="fr-CH" sz="1600" dirty="0">
                <a:solidFill>
                  <a:srgbClr val="0070C0"/>
                </a:solidFill>
              </a:rPr>
              <a:t> of social </a:t>
            </a:r>
            <a:r>
              <a:rPr lang="fr-CH" sz="1600" dirty="0" err="1">
                <a:solidFill>
                  <a:srgbClr val="0070C0"/>
                </a:solidFill>
              </a:rPr>
              <a:t>partners</a:t>
            </a:r>
            <a:endParaRPr lang="en-GB" sz="1600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1BC5B6-64BF-4198-A033-45A116310955}"/>
              </a:ext>
            </a:extLst>
          </p:cNvPr>
          <p:cNvSpPr txBox="1"/>
          <p:nvPr/>
        </p:nvSpPr>
        <p:spPr>
          <a:xfrm>
            <a:off x="2549643" y="5270778"/>
            <a:ext cx="48923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CH" sz="1600" dirty="0" err="1">
                <a:solidFill>
                  <a:srgbClr val="0070C0"/>
                </a:solidFill>
              </a:rPr>
              <a:t>Adequacy</a:t>
            </a:r>
            <a:r>
              <a:rPr lang="fr-CH" sz="1600" dirty="0">
                <a:solidFill>
                  <a:srgbClr val="0070C0"/>
                </a:solidFill>
              </a:rPr>
              <a:t> of protection</a:t>
            </a:r>
          </a:p>
          <a:p>
            <a:pPr marL="285750" indent="-285750">
              <a:buFontTx/>
              <a:buChar char="-"/>
            </a:pPr>
            <a:r>
              <a:rPr lang="fr-CH" sz="1600" dirty="0" err="1">
                <a:solidFill>
                  <a:srgbClr val="0070C0"/>
                </a:solidFill>
              </a:rPr>
              <a:t>Comprehensiveness</a:t>
            </a:r>
            <a:r>
              <a:rPr lang="fr-CH" sz="1600" dirty="0">
                <a:solidFill>
                  <a:srgbClr val="0070C0"/>
                </a:solidFill>
              </a:rPr>
              <a:t> of protection </a:t>
            </a:r>
            <a:r>
              <a:rPr lang="fr-CH" sz="1600" dirty="0" err="1">
                <a:solidFill>
                  <a:srgbClr val="0070C0"/>
                </a:solidFill>
              </a:rPr>
              <a:t>along</a:t>
            </a:r>
            <a:r>
              <a:rPr lang="fr-CH" sz="1600" dirty="0">
                <a:solidFill>
                  <a:srgbClr val="0070C0"/>
                </a:solidFill>
              </a:rPr>
              <a:t> the life cycle</a:t>
            </a:r>
          </a:p>
          <a:p>
            <a:pPr marL="285750" indent="-285750">
              <a:buFontTx/>
              <a:buChar char="-"/>
            </a:pPr>
            <a:r>
              <a:rPr lang="fr-CH" sz="1600" dirty="0" err="1">
                <a:solidFill>
                  <a:srgbClr val="0070C0"/>
                </a:solidFill>
              </a:rPr>
              <a:t>Income</a:t>
            </a:r>
            <a:r>
              <a:rPr lang="fr-CH" sz="1600" dirty="0">
                <a:solidFill>
                  <a:srgbClr val="0070C0"/>
                </a:solidFill>
              </a:rPr>
              <a:t> </a:t>
            </a:r>
            <a:r>
              <a:rPr lang="fr-CH" sz="1600" dirty="0" err="1">
                <a:solidFill>
                  <a:srgbClr val="0070C0"/>
                </a:solidFill>
              </a:rPr>
              <a:t>security</a:t>
            </a:r>
            <a:r>
              <a:rPr lang="fr-CH" sz="1600" dirty="0">
                <a:solidFill>
                  <a:srgbClr val="0070C0"/>
                </a:solidFill>
              </a:rPr>
              <a:t> and </a:t>
            </a:r>
            <a:r>
              <a:rPr lang="fr-CH" sz="1600" dirty="0" err="1">
                <a:solidFill>
                  <a:srgbClr val="0070C0"/>
                </a:solidFill>
              </a:rPr>
              <a:t>access</a:t>
            </a:r>
            <a:r>
              <a:rPr lang="fr-CH" sz="1600" dirty="0">
                <a:solidFill>
                  <a:srgbClr val="0070C0"/>
                </a:solidFill>
              </a:rPr>
              <a:t> to </a:t>
            </a:r>
            <a:r>
              <a:rPr lang="fr-CH" sz="1600" dirty="0" err="1">
                <a:solidFill>
                  <a:srgbClr val="0070C0"/>
                </a:solidFill>
              </a:rPr>
              <a:t>health</a:t>
            </a:r>
            <a:r>
              <a:rPr lang="fr-CH" sz="1600" dirty="0">
                <a:solidFill>
                  <a:srgbClr val="0070C0"/>
                </a:solidFill>
              </a:rPr>
              <a:t> care and </a:t>
            </a:r>
            <a:r>
              <a:rPr lang="fr-CH" sz="1600" dirty="0" err="1">
                <a:solidFill>
                  <a:srgbClr val="0070C0"/>
                </a:solidFill>
              </a:rPr>
              <a:t>other</a:t>
            </a:r>
            <a:r>
              <a:rPr lang="fr-CH" sz="1600" dirty="0">
                <a:solidFill>
                  <a:srgbClr val="0070C0"/>
                </a:solidFill>
              </a:rPr>
              <a:t> services</a:t>
            </a:r>
          </a:p>
          <a:p>
            <a:pPr marL="285750" indent="-285750">
              <a:buFontTx/>
              <a:buChar char="-"/>
            </a:pPr>
            <a:r>
              <a:rPr lang="fr-CH" sz="1600" dirty="0" err="1">
                <a:solidFill>
                  <a:srgbClr val="0070C0"/>
                </a:solidFill>
              </a:rPr>
              <a:t>Sustainable</a:t>
            </a:r>
            <a:r>
              <a:rPr lang="fr-CH" sz="1600" dirty="0">
                <a:solidFill>
                  <a:srgbClr val="0070C0"/>
                </a:solidFill>
              </a:rPr>
              <a:t> </a:t>
            </a:r>
            <a:r>
              <a:rPr lang="fr-CH" sz="1600" dirty="0" err="1">
                <a:solidFill>
                  <a:srgbClr val="0070C0"/>
                </a:solidFill>
              </a:rPr>
              <a:t>financing</a:t>
            </a:r>
            <a:endParaRPr lang="fr-CH" sz="1600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fr-CH" sz="1600" dirty="0">
                <a:solidFill>
                  <a:srgbClr val="0070C0"/>
                </a:solidFill>
              </a:rPr>
              <a:t>Covering all </a:t>
            </a:r>
            <a:r>
              <a:rPr lang="fr-CH" sz="1600" dirty="0" err="1">
                <a:solidFill>
                  <a:srgbClr val="0070C0"/>
                </a:solidFill>
              </a:rPr>
              <a:t>members</a:t>
            </a:r>
            <a:r>
              <a:rPr lang="fr-CH" sz="1600" dirty="0">
                <a:solidFill>
                  <a:srgbClr val="0070C0"/>
                </a:solidFill>
              </a:rPr>
              <a:t> of society</a:t>
            </a:r>
          </a:p>
        </p:txBody>
      </p:sp>
    </p:spTree>
    <p:extLst>
      <p:ext uri="{BB962C8B-B14F-4D97-AF65-F5344CB8AC3E}">
        <p14:creationId xmlns:p14="http://schemas.microsoft.com/office/powerpoint/2010/main" val="3061875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3C45B0D1-4197-5B42-B3BB-FFDBD24F84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7604816"/>
              </p:ext>
            </p:extLst>
          </p:nvPr>
        </p:nvGraphicFramePr>
        <p:xfrm>
          <a:off x="8659" y="1539689"/>
          <a:ext cx="6169959" cy="9260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28FBDBB-6FFD-4B3F-A0B4-CDFAC66B59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1426081"/>
              </p:ext>
            </p:extLst>
          </p:nvPr>
        </p:nvGraphicFramePr>
        <p:xfrm>
          <a:off x="6042604" y="-2522095"/>
          <a:ext cx="6087341" cy="8648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F7D02865-02ED-4571-8FEE-98847AD97F05}"/>
              </a:ext>
            </a:extLst>
          </p:cNvPr>
          <p:cNvSpPr/>
          <p:nvPr/>
        </p:nvSpPr>
        <p:spPr>
          <a:xfrm>
            <a:off x="6042603" y="-449250"/>
            <a:ext cx="6087341" cy="2069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2A4A61-860C-47B9-AE16-8F90815DB241}"/>
              </a:ext>
            </a:extLst>
          </p:cNvPr>
          <p:cNvSpPr/>
          <p:nvPr/>
        </p:nvSpPr>
        <p:spPr>
          <a:xfrm>
            <a:off x="8658" y="1435006"/>
            <a:ext cx="6087341" cy="1447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4BA9D4-1903-4E99-ADEA-352CB48C7460}"/>
              </a:ext>
            </a:extLst>
          </p:cNvPr>
          <p:cNvSpPr/>
          <p:nvPr/>
        </p:nvSpPr>
        <p:spPr>
          <a:xfrm rot="5400000">
            <a:off x="3037971" y="3647437"/>
            <a:ext cx="6087341" cy="2560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60252ED-D659-4ADC-AB44-7BC35A6AFFB1}"/>
              </a:ext>
            </a:extLst>
          </p:cNvPr>
          <p:cNvSpPr/>
          <p:nvPr/>
        </p:nvSpPr>
        <p:spPr>
          <a:xfrm>
            <a:off x="6036229" y="6117417"/>
            <a:ext cx="6087341" cy="1447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A807BD-15E9-41B2-8BB8-AAB6973674A7}"/>
              </a:ext>
            </a:extLst>
          </p:cNvPr>
          <p:cNvSpPr txBox="1"/>
          <p:nvPr/>
        </p:nvSpPr>
        <p:spPr>
          <a:xfrm>
            <a:off x="287001" y="254743"/>
            <a:ext cx="58916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800" b="1" dirty="0">
                <a:latin typeface="+mj-lt"/>
                <a:ea typeface="+mj-ea"/>
                <a:cs typeface="+mj-cs"/>
              </a:rPr>
              <a:t>Social Protection </a:t>
            </a:r>
            <a:r>
              <a:rPr lang="fr-CH" sz="2800" b="1" dirty="0" err="1">
                <a:latin typeface="+mj-lt"/>
                <a:ea typeface="+mj-ea"/>
                <a:cs typeface="+mj-cs"/>
              </a:rPr>
              <a:t>coverage</a:t>
            </a:r>
            <a:r>
              <a:rPr lang="fr-CH" sz="2800" b="1" dirty="0">
                <a:latin typeface="+mj-lt"/>
                <a:ea typeface="+mj-ea"/>
                <a:cs typeface="+mj-cs"/>
              </a:rPr>
              <a:t> and </a:t>
            </a:r>
            <a:r>
              <a:rPr lang="fr-CH" sz="2800" b="1" dirty="0" err="1">
                <a:latin typeface="+mj-lt"/>
                <a:ea typeface="+mj-ea"/>
                <a:cs typeface="+mj-cs"/>
              </a:rPr>
              <a:t>coverage</a:t>
            </a:r>
            <a:r>
              <a:rPr lang="fr-CH" sz="2800" b="1" dirty="0">
                <a:latin typeface="+mj-lt"/>
                <a:ea typeface="+mj-ea"/>
                <a:cs typeface="+mj-cs"/>
              </a:rPr>
              <a:t> gaps by </a:t>
            </a:r>
            <a:r>
              <a:rPr lang="fr-CH" sz="2800" b="1" dirty="0" err="1">
                <a:latin typeface="+mj-lt"/>
                <a:ea typeface="+mj-ea"/>
                <a:cs typeface="+mj-cs"/>
              </a:rPr>
              <a:t>region</a:t>
            </a:r>
            <a:r>
              <a:rPr lang="fr-CH" sz="2800" b="1" dirty="0">
                <a:latin typeface="+mj-lt"/>
                <a:ea typeface="+mj-ea"/>
                <a:cs typeface="+mj-cs"/>
              </a:rPr>
              <a:t> and life cycle </a:t>
            </a:r>
            <a:r>
              <a:rPr lang="fr-CH" sz="2800" b="1" dirty="0" err="1">
                <a:latin typeface="+mj-lt"/>
                <a:ea typeface="+mj-ea"/>
                <a:cs typeface="+mj-cs"/>
              </a:rPr>
              <a:t>risk</a:t>
            </a:r>
            <a:endParaRPr lang="en-GB" sz="2800" b="1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4749A8-C02B-4718-B328-1F796713359D}"/>
              </a:ext>
            </a:extLst>
          </p:cNvPr>
          <p:cNvSpPr txBox="1"/>
          <p:nvPr/>
        </p:nvSpPr>
        <p:spPr>
          <a:xfrm>
            <a:off x="8803603" y="6487568"/>
            <a:ext cx="51727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dirty="0"/>
              <a:t>Source: World Social Protection Report 2020-2022</a:t>
            </a:r>
            <a:endParaRPr lang="en-GB" sz="1200" dirty="0"/>
          </a:p>
        </p:txBody>
      </p:sp>
      <p:pic>
        <p:nvPicPr>
          <p:cNvPr id="11" name="Picture 10" descr="Icon&#10;&#10;Description automatically generated with medium confidence">
            <a:extLst>
              <a:ext uri="{FF2B5EF4-FFF2-40B4-BE49-F238E27FC236}">
                <a16:creationId xmlns:a16="http://schemas.microsoft.com/office/drawing/2014/main" id="{BA775A22-2648-4B2B-B001-2877FD7134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913" y="189487"/>
            <a:ext cx="2437572" cy="52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708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EB413-F67F-449F-84A0-3B28E1240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938" y="234497"/>
            <a:ext cx="10515600" cy="1325563"/>
          </a:xfrm>
        </p:spPr>
        <p:txBody>
          <a:bodyPr/>
          <a:lstStyle/>
          <a:p>
            <a:r>
              <a:rPr lang="fr-CH" sz="2800" b="1" dirty="0"/>
              <a:t>The right to social protection </a:t>
            </a:r>
            <a:r>
              <a:rPr lang="fr-CH" sz="2800" b="1" dirty="0" err="1"/>
              <a:t>generates</a:t>
            </a:r>
            <a:r>
              <a:rPr lang="fr-CH" sz="2800" b="1" dirty="0"/>
              <a:t> social </a:t>
            </a:r>
            <a:r>
              <a:rPr lang="fr-CH" sz="2800" b="1" dirty="0" err="1"/>
              <a:t>returns</a:t>
            </a:r>
            <a:endParaRPr lang="en-GB" sz="28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949CB5D-348C-4257-98A9-88623C50D5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0767122"/>
              </p:ext>
            </p:extLst>
          </p:nvPr>
        </p:nvGraphicFramePr>
        <p:xfrm>
          <a:off x="5423647" y="1751666"/>
          <a:ext cx="5979459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ed Rectangle 10">
            <a:extLst>
              <a:ext uri="{FF2B5EF4-FFF2-40B4-BE49-F238E27FC236}">
                <a16:creationId xmlns:a16="http://schemas.microsoft.com/office/drawing/2014/main" id="{15EFF45D-0F69-4CD4-A605-657EA54F6470}"/>
              </a:ext>
            </a:extLst>
          </p:cNvPr>
          <p:cNvSpPr/>
          <p:nvPr/>
        </p:nvSpPr>
        <p:spPr>
          <a:xfrm>
            <a:off x="181855" y="2333502"/>
            <a:ext cx="4799843" cy="3414207"/>
          </a:xfrm>
          <a:prstGeom prst="roundRect">
            <a:avLst>
              <a:gd name="adj" fmla="val 5616"/>
            </a:avLst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C65BE79-C455-4721-A0F7-4CF95CC994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561751"/>
              </p:ext>
            </p:extLst>
          </p:nvPr>
        </p:nvGraphicFramePr>
        <p:xfrm>
          <a:off x="265149" y="3186956"/>
          <a:ext cx="4633183" cy="2465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Box 8">
            <a:extLst>
              <a:ext uri="{FF2B5EF4-FFF2-40B4-BE49-F238E27FC236}">
                <a16:creationId xmlns:a16="http://schemas.microsoft.com/office/drawing/2014/main" id="{CCDC8EE5-A7E7-4AB4-A441-0C679678D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987" y="4250540"/>
            <a:ext cx="3879506" cy="338554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GB" sz="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NATIONAL  SOCIAL  PROTECTION  FLOOR: </a:t>
            </a:r>
            <a:br>
              <a:rPr lang="en-GB" sz="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GB" sz="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nationally defined basic social security guarantees</a:t>
            </a:r>
            <a:endParaRPr lang="en-US" sz="8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1FFAD498-5AB8-4D3F-943A-FD2667F1E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6573" y="2429072"/>
            <a:ext cx="26713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GB" sz="1200" b="1" dirty="0">
                <a:solidFill>
                  <a:srgbClr val="C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NATIONAL SOCIAL SECURITY SYSTEM </a:t>
            </a:r>
            <a:endParaRPr lang="en-US" sz="1200" b="1" dirty="0">
              <a:solidFill>
                <a:srgbClr val="C00000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0" name="Up Arrow 12">
            <a:extLst>
              <a:ext uri="{FF2B5EF4-FFF2-40B4-BE49-F238E27FC236}">
                <a16:creationId xmlns:a16="http://schemas.microsoft.com/office/drawing/2014/main" id="{3B6BD510-DB80-4C5C-A706-5142C8F9C54A}"/>
              </a:ext>
            </a:extLst>
          </p:cNvPr>
          <p:cNvSpPr/>
          <p:nvPr/>
        </p:nvSpPr>
        <p:spPr>
          <a:xfrm>
            <a:off x="265595" y="2428027"/>
            <a:ext cx="176681" cy="711903"/>
          </a:xfrm>
          <a:prstGeom prst="up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47D8E0-E948-426D-BF45-A23DC7ADE03C}"/>
              </a:ext>
            </a:extLst>
          </p:cNvPr>
          <p:cNvSpPr txBox="1"/>
          <p:nvPr/>
        </p:nvSpPr>
        <p:spPr>
          <a:xfrm>
            <a:off x="386938" y="2413514"/>
            <a:ext cx="839236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100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Higher levels </a:t>
            </a:r>
            <a:br>
              <a:rPr lang="en-GB" sz="1100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GB" sz="1100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of protection</a:t>
            </a:r>
            <a:endParaRPr lang="en-US" sz="1100" dirty="0">
              <a:solidFill>
                <a:schemeClr val="accent1">
                  <a:lumMod val="20000"/>
                  <a:lumOff val="80000"/>
                </a:schemeClr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09352E63-0151-498D-948C-760342A87BAF}"/>
              </a:ext>
            </a:extLst>
          </p:cNvPr>
          <p:cNvSpPr/>
          <p:nvPr/>
        </p:nvSpPr>
        <p:spPr>
          <a:xfrm>
            <a:off x="5118265" y="3775255"/>
            <a:ext cx="736270" cy="191103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637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824800" y="191527"/>
            <a:ext cx="8229600" cy="1143000"/>
          </a:xfrm>
          <a:noFill/>
        </p:spPr>
        <p:txBody>
          <a:bodyPr>
            <a:noAutofit/>
          </a:bodyPr>
          <a:lstStyle/>
          <a:p>
            <a:pPr>
              <a:defRPr/>
            </a:pPr>
            <a:r>
              <a:rPr sz="2800" b="1" dirty="0"/>
              <a:t>Social protection contributes to inclusive growth</a:t>
            </a:r>
            <a:endParaRPr lang="en-US" sz="28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243" name="Freeform 10242"/>
          <p:cNvSpPr/>
          <p:nvPr/>
        </p:nvSpPr>
        <p:spPr bwMode="auto">
          <a:xfrm>
            <a:off x="966088" y="5319713"/>
            <a:ext cx="1509712" cy="904875"/>
          </a:xfrm>
          <a:custGeom>
            <a:avLst/>
            <a:gdLst>
              <a:gd name="connsiteX0" fmla="*/ 0 w 1509198"/>
              <a:gd name="connsiteY0" fmla="*/ 90552 h 905519"/>
              <a:gd name="connsiteX1" fmla="*/ 90552 w 1509198"/>
              <a:gd name="connsiteY1" fmla="*/ 0 h 905519"/>
              <a:gd name="connsiteX2" fmla="*/ 1418646 w 1509198"/>
              <a:gd name="connsiteY2" fmla="*/ 0 h 905519"/>
              <a:gd name="connsiteX3" fmla="*/ 1509198 w 1509198"/>
              <a:gd name="connsiteY3" fmla="*/ 90552 h 905519"/>
              <a:gd name="connsiteX4" fmla="*/ 1509198 w 1509198"/>
              <a:gd name="connsiteY4" fmla="*/ 814967 h 905519"/>
              <a:gd name="connsiteX5" fmla="*/ 1418646 w 1509198"/>
              <a:gd name="connsiteY5" fmla="*/ 905519 h 905519"/>
              <a:gd name="connsiteX6" fmla="*/ 90552 w 1509198"/>
              <a:gd name="connsiteY6" fmla="*/ 905519 h 905519"/>
              <a:gd name="connsiteX7" fmla="*/ 0 w 1509198"/>
              <a:gd name="connsiteY7" fmla="*/ 814967 h 905519"/>
              <a:gd name="connsiteX8" fmla="*/ 0 w 1509198"/>
              <a:gd name="connsiteY8" fmla="*/ 90552 h 905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9198" h="905519">
                <a:moveTo>
                  <a:pt x="0" y="90552"/>
                </a:moveTo>
                <a:cubicBezTo>
                  <a:pt x="0" y="40542"/>
                  <a:pt x="40542" y="0"/>
                  <a:pt x="90552" y="0"/>
                </a:cubicBezTo>
                <a:lnTo>
                  <a:pt x="1418646" y="0"/>
                </a:lnTo>
                <a:cubicBezTo>
                  <a:pt x="1468656" y="0"/>
                  <a:pt x="1509198" y="40542"/>
                  <a:pt x="1509198" y="90552"/>
                </a:cubicBezTo>
                <a:lnTo>
                  <a:pt x="1509198" y="814967"/>
                </a:lnTo>
                <a:cubicBezTo>
                  <a:pt x="1509198" y="864977"/>
                  <a:pt x="1468656" y="905519"/>
                  <a:pt x="1418646" y="905519"/>
                </a:cubicBezTo>
                <a:lnTo>
                  <a:pt x="90552" y="905519"/>
                </a:lnTo>
                <a:cubicBezTo>
                  <a:pt x="40542" y="905519"/>
                  <a:pt x="0" y="864977"/>
                  <a:pt x="0" y="814967"/>
                </a:cubicBezTo>
                <a:lnTo>
                  <a:pt x="0" y="90552"/>
                </a:lnTo>
                <a:close/>
              </a:path>
            </a:pathLst>
          </a:custGeom>
          <a:solidFill>
            <a:srgbClr val="92D050"/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9862" tIns="79862" rIns="79862" bIns="79862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400" dirty="0">
                <a:solidFill>
                  <a:schemeClr val="tx1"/>
                </a:solidFill>
              </a:rPr>
              <a:t>Effective access to health care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245" name="Freeform 10244"/>
          <p:cNvSpPr/>
          <p:nvPr/>
        </p:nvSpPr>
        <p:spPr bwMode="auto">
          <a:xfrm>
            <a:off x="3079050" y="5319713"/>
            <a:ext cx="1509713" cy="904875"/>
          </a:xfrm>
          <a:custGeom>
            <a:avLst/>
            <a:gdLst>
              <a:gd name="connsiteX0" fmla="*/ 0 w 1509198"/>
              <a:gd name="connsiteY0" fmla="*/ 90552 h 905519"/>
              <a:gd name="connsiteX1" fmla="*/ 90552 w 1509198"/>
              <a:gd name="connsiteY1" fmla="*/ 0 h 905519"/>
              <a:gd name="connsiteX2" fmla="*/ 1418646 w 1509198"/>
              <a:gd name="connsiteY2" fmla="*/ 0 h 905519"/>
              <a:gd name="connsiteX3" fmla="*/ 1509198 w 1509198"/>
              <a:gd name="connsiteY3" fmla="*/ 90552 h 905519"/>
              <a:gd name="connsiteX4" fmla="*/ 1509198 w 1509198"/>
              <a:gd name="connsiteY4" fmla="*/ 814967 h 905519"/>
              <a:gd name="connsiteX5" fmla="*/ 1418646 w 1509198"/>
              <a:gd name="connsiteY5" fmla="*/ 905519 h 905519"/>
              <a:gd name="connsiteX6" fmla="*/ 90552 w 1509198"/>
              <a:gd name="connsiteY6" fmla="*/ 905519 h 905519"/>
              <a:gd name="connsiteX7" fmla="*/ 0 w 1509198"/>
              <a:gd name="connsiteY7" fmla="*/ 814967 h 905519"/>
              <a:gd name="connsiteX8" fmla="*/ 0 w 1509198"/>
              <a:gd name="connsiteY8" fmla="*/ 90552 h 905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9198" h="905519">
                <a:moveTo>
                  <a:pt x="0" y="90552"/>
                </a:moveTo>
                <a:cubicBezTo>
                  <a:pt x="0" y="40542"/>
                  <a:pt x="40542" y="0"/>
                  <a:pt x="90552" y="0"/>
                </a:cubicBezTo>
                <a:lnTo>
                  <a:pt x="1418646" y="0"/>
                </a:lnTo>
                <a:cubicBezTo>
                  <a:pt x="1468656" y="0"/>
                  <a:pt x="1509198" y="40542"/>
                  <a:pt x="1509198" y="90552"/>
                </a:cubicBezTo>
                <a:lnTo>
                  <a:pt x="1509198" y="814967"/>
                </a:lnTo>
                <a:cubicBezTo>
                  <a:pt x="1509198" y="864977"/>
                  <a:pt x="1468656" y="905519"/>
                  <a:pt x="1418646" y="905519"/>
                </a:cubicBezTo>
                <a:lnTo>
                  <a:pt x="90552" y="905519"/>
                </a:lnTo>
                <a:cubicBezTo>
                  <a:pt x="40542" y="905519"/>
                  <a:pt x="0" y="864977"/>
                  <a:pt x="0" y="814967"/>
                </a:cubicBezTo>
                <a:lnTo>
                  <a:pt x="0" y="90552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2242" tIns="72242" rIns="72242" bIns="72242" spcCol="1270" anchor="ctr"/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200" dirty="0"/>
              <a:t>Higher utilization of health services when necessary (including prevention)</a:t>
            </a:r>
            <a:endParaRPr lang="en-US" sz="1200" dirty="0"/>
          </a:p>
        </p:txBody>
      </p:sp>
      <p:sp>
        <p:nvSpPr>
          <p:cNvPr id="10247" name="Freeform 10246"/>
          <p:cNvSpPr/>
          <p:nvPr/>
        </p:nvSpPr>
        <p:spPr bwMode="auto">
          <a:xfrm>
            <a:off x="5192013" y="5319713"/>
            <a:ext cx="1509712" cy="904875"/>
          </a:xfrm>
          <a:custGeom>
            <a:avLst/>
            <a:gdLst>
              <a:gd name="connsiteX0" fmla="*/ 0 w 1509198"/>
              <a:gd name="connsiteY0" fmla="*/ 90552 h 905519"/>
              <a:gd name="connsiteX1" fmla="*/ 90552 w 1509198"/>
              <a:gd name="connsiteY1" fmla="*/ 0 h 905519"/>
              <a:gd name="connsiteX2" fmla="*/ 1418646 w 1509198"/>
              <a:gd name="connsiteY2" fmla="*/ 0 h 905519"/>
              <a:gd name="connsiteX3" fmla="*/ 1509198 w 1509198"/>
              <a:gd name="connsiteY3" fmla="*/ 90552 h 905519"/>
              <a:gd name="connsiteX4" fmla="*/ 1509198 w 1509198"/>
              <a:gd name="connsiteY4" fmla="*/ 814967 h 905519"/>
              <a:gd name="connsiteX5" fmla="*/ 1418646 w 1509198"/>
              <a:gd name="connsiteY5" fmla="*/ 905519 h 905519"/>
              <a:gd name="connsiteX6" fmla="*/ 90552 w 1509198"/>
              <a:gd name="connsiteY6" fmla="*/ 905519 h 905519"/>
              <a:gd name="connsiteX7" fmla="*/ 0 w 1509198"/>
              <a:gd name="connsiteY7" fmla="*/ 814967 h 905519"/>
              <a:gd name="connsiteX8" fmla="*/ 0 w 1509198"/>
              <a:gd name="connsiteY8" fmla="*/ 90552 h 905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9198" h="905519">
                <a:moveTo>
                  <a:pt x="0" y="90552"/>
                </a:moveTo>
                <a:cubicBezTo>
                  <a:pt x="0" y="40542"/>
                  <a:pt x="40542" y="0"/>
                  <a:pt x="90552" y="0"/>
                </a:cubicBezTo>
                <a:lnTo>
                  <a:pt x="1418646" y="0"/>
                </a:lnTo>
                <a:cubicBezTo>
                  <a:pt x="1468656" y="0"/>
                  <a:pt x="1509198" y="40542"/>
                  <a:pt x="1509198" y="90552"/>
                </a:cubicBezTo>
                <a:lnTo>
                  <a:pt x="1509198" y="814967"/>
                </a:lnTo>
                <a:cubicBezTo>
                  <a:pt x="1509198" y="864977"/>
                  <a:pt x="1468656" y="905519"/>
                  <a:pt x="1418646" y="905519"/>
                </a:cubicBezTo>
                <a:lnTo>
                  <a:pt x="90552" y="905519"/>
                </a:lnTo>
                <a:cubicBezTo>
                  <a:pt x="40542" y="905519"/>
                  <a:pt x="0" y="864977"/>
                  <a:pt x="0" y="814967"/>
                </a:cubicBezTo>
                <a:lnTo>
                  <a:pt x="0" y="90552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9862" tIns="79862" rIns="79862" bIns="79862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400" dirty="0"/>
              <a:t>Better health status</a:t>
            </a:r>
            <a:endParaRPr lang="en-US" sz="1400" dirty="0"/>
          </a:p>
        </p:txBody>
      </p:sp>
      <p:sp>
        <p:nvSpPr>
          <p:cNvPr id="10248" name="Freeform 10247"/>
          <p:cNvSpPr/>
          <p:nvPr/>
        </p:nvSpPr>
        <p:spPr bwMode="auto">
          <a:xfrm>
            <a:off x="6852538" y="5584825"/>
            <a:ext cx="319087" cy="374650"/>
          </a:xfrm>
          <a:custGeom>
            <a:avLst/>
            <a:gdLst>
              <a:gd name="connsiteX0" fmla="*/ 0 w 319950"/>
              <a:gd name="connsiteY0" fmla="*/ 74856 h 374281"/>
              <a:gd name="connsiteX1" fmla="*/ 159975 w 319950"/>
              <a:gd name="connsiteY1" fmla="*/ 74856 h 374281"/>
              <a:gd name="connsiteX2" fmla="*/ 159975 w 319950"/>
              <a:gd name="connsiteY2" fmla="*/ 0 h 374281"/>
              <a:gd name="connsiteX3" fmla="*/ 319950 w 319950"/>
              <a:gd name="connsiteY3" fmla="*/ 187141 h 374281"/>
              <a:gd name="connsiteX4" fmla="*/ 159975 w 319950"/>
              <a:gd name="connsiteY4" fmla="*/ 374281 h 374281"/>
              <a:gd name="connsiteX5" fmla="*/ 159975 w 319950"/>
              <a:gd name="connsiteY5" fmla="*/ 299425 h 374281"/>
              <a:gd name="connsiteX6" fmla="*/ 0 w 319950"/>
              <a:gd name="connsiteY6" fmla="*/ 299425 h 374281"/>
              <a:gd name="connsiteX7" fmla="*/ 0 w 319950"/>
              <a:gd name="connsiteY7" fmla="*/ 74856 h 374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9950" h="374281">
                <a:moveTo>
                  <a:pt x="0" y="74856"/>
                </a:moveTo>
                <a:lnTo>
                  <a:pt x="159975" y="74856"/>
                </a:lnTo>
                <a:lnTo>
                  <a:pt x="159975" y="0"/>
                </a:lnTo>
                <a:lnTo>
                  <a:pt x="319950" y="187141"/>
                </a:lnTo>
                <a:lnTo>
                  <a:pt x="159975" y="374281"/>
                </a:lnTo>
                <a:lnTo>
                  <a:pt x="159975" y="299425"/>
                </a:lnTo>
                <a:lnTo>
                  <a:pt x="0" y="299425"/>
                </a:lnTo>
                <a:lnTo>
                  <a:pt x="0" y="74856"/>
                </a:lnTo>
                <a:close/>
              </a:path>
            </a:pathLst>
          </a:custGeom>
          <a:solidFill>
            <a:schemeClr val="bg1"/>
          </a:solidFill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74856" rIns="95985" bIns="74856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endParaRPr lang="en-US" sz="1400"/>
          </a:p>
        </p:txBody>
      </p:sp>
      <p:sp>
        <p:nvSpPr>
          <p:cNvPr id="35" name="Freeform 34"/>
          <p:cNvSpPr/>
          <p:nvPr/>
        </p:nvSpPr>
        <p:spPr bwMode="auto">
          <a:xfrm>
            <a:off x="962913" y="4089400"/>
            <a:ext cx="1509712" cy="904875"/>
          </a:xfrm>
          <a:custGeom>
            <a:avLst/>
            <a:gdLst>
              <a:gd name="connsiteX0" fmla="*/ 0 w 1509198"/>
              <a:gd name="connsiteY0" fmla="*/ 90552 h 905519"/>
              <a:gd name="connsiteX1" fmla="*/ 90552 w 1509198"/>
              <a:gd name="connsiteY1" fmla="*/ 0 h 905519"/>
              <a:gd name="connsiteX2" fmla="*/ 1418646 w 1509198"/>
              <a:gd name="connsiteY2" fmla="*/ 0 h 905519"/>
              <a:gd name="connsiteX3" fmla="*/ 1509198 w 1509198"/>
              <a:gd name="connsiteY3" fmla="*/ 90552 h 905519"/>
              <a:gd name="connsiteX4" fmla="*/ 1509198 w 1509198"/>
              <a:gd name="connsiteY4" fmla="*/ 814967 h 905519"/>
              <a:gd name="connsiteX5" fmla="*/ 1418646 w 1509198"/>
              <a:gd name="connsiteY5" fmla="*/ 905519 h 905519"/>
              <a:gd name="connsiteX6" fmla="*/ 90552 w 1509198"/>
              <a:gd name="connsiteY6" fmla="*/ 905519 h 905519"/>
              <a:gd name="connsiteX7" fmla="*/ 0 w 1509198"/>
              <a:gd name="connsiteY7" fmla="*/ 814967 h 905519"/>
              <a:gd name="connsiteX8" fmla="*/ 0 w 1509198"/>
              <a:gd name="connsiteY8" fmla="*/ 90552 h 905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9198" h="905519">
                <a:moveTo>
                  <a:pt x="0" y="90552"/>
                </a:moveTo>
                <a:cubicBezTo>
                  <a:pt x="0" y="40542"/>
                  <a:pt x="40542" y="0"/>
                  <a:pt x="90552" y="0"/>
                </a:cubicBezTo>
                <a:lnTo>
                  <a:pt x="1418646" y="0"/>
                </a:lnTo>
                <a:cubicBezTo>
                  <a:pt x="1468656" y="0"/>
                  <a:pt x="1509198" y="40542"/>
                  <a:pt x="1509198" y="90552"/>
                </a:cubicBezTo>
                <a:lnTo>
                  <a:pt x="1509198" y="814967"/>
                </a:lnTo>
                <a:cubicBezTo>
                  <a:pt x="1509198" y="864977"/>
                  <a:pt x="1468656" y="905519"/>
                  <a:pt x="1418646" y="905519"/>
                </a:cubicBezTo>
                <a:lnTo>
                  <a:pt x="90552" y="905519"/>
                </a:lnTo>
                <a:cubicBezTo>
                  <a:pt x="40542" y="905519"/>
                  <a:pt x="0" y="864977"/>
                  <a:pt x="0" y="814967"/>
                </a:cubicBezTo>
                <a:lnTo>
                  <a:pt x="0" y="9055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9862" tIns="79862" rIns="79862" bIns="79862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endParaRPr lang="en-US" sz="1400" dirty="0"/>
          </a:p>
        </p:txBody>
      </p:sp>
      <p:sp>
        <p:nvSpPr>
          <p:cNvPr id="39" name="Freeform 38"/>
          <p:cNvSpPr/>
          <p:nvPr/>
        </p:nvSpPr>
        <p:spPr bwMode="auto">
          <a:xfrm rot="21497699">
            <a:off x="2623438" y="4322763"/>
            <a:ext cx="322262" cy="374650"/>
          </a:xfrm>
          <a:custGeom>
            <a:avLst/>
            <a:gdLst>
              <a:gd name="connsiteX0" fmla="*/ 0 w 321922"/>
              <a:gd name="connsiteY0" fmla="*/ 74856 h 374281"/>
              <a:gd name="connsiteX1" fmla="*/ 160961 w 321922"/>
              <a:gd name="connsiteY1" fmla="*/ 74856 h 374281"/>
              <a:gd name="connsiteX2" fmla="*/ 160961 w 321922"/>
              <a:gd name="connsiteY2" fmla="*/ 0 h 374281"/>
              <a:gd name="connsiteX3" fmla="*/ 321922 w 321922"/>
              <a:gd name="connsiteY3" fmla="*/ 187141 h 374281"/>
              <a:gd name="connsiteX4" fmla="*/ 160961 w 321922"/>
              <a:gd name="connsiteY4" fmla="*/ 374281 h 374281"/>
              <a:gd name="connsiteX5" fmla="*/ 160961 w 321922"/>
              <a:gd name="connsiteY5" fmla="*/ 299425 h 374281"/>
              <a:gd name="connsiteX6" fmla="*/ 0 w 321922"/>
              <a:gd name="connsiteY6" fmla="*/ 299425 h 374281"/>
              <a:gd name="connsiteX7" fmla="*/ 0 w 321922"/>
              <a:gd name="connsiteY7" fmla="*/ 74856 h 374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1922" h="374281">
                <a:moveTo>
                  <a:pt x="0" y="74856"/>
                </a:moveTo>
                <a:lnTo>
                  <a:pt x="160961" y="74856"/>
                </a:lnTo>
                <a:lnTo>
                  <a:pt x="160961" y="0"/>
                </a:lnTo>
                <a:lnTo>
                  <a:pt x="321922" y="187141"/>
                </a:lnTo>
                <a:lnTo>
                  <a:pt x="160961" y="374281"/>
                </a:lnTo>
                <a:lnTo>
                  <a:pt x="160961" y="299425"/>
                </a:lnTo>
                <a:lnTo>
                  <a:pt x="0" y="299425"/>
                </a:lnTo>
                <a:lnTo>
                  <a:pt x="0" y="74856"/>
                </a:lnTo>
                <a:close/>
              </a:path>
            </a:pathLst>
          </a:custGeom>
          <a:noFill/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-1" tIns="74856" rIns="96577" bIns="7485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endParaRPr lang="en-US" sz="1400"/>
          </a:p>
        </p:txBody>
      </p:sp>
      <p:sp>
        <p:nvSpPr>
          <p:cNvPr id="40" name="Freeform 39"/>
          <p:cNvSpPr/>
          <p:nvPr/>
        </p:nvSpPr>
        <p:spPr bwMode="auto">
          <a:xfrm>
            <a:off x="3079050" y="4025900"/>
            <a:ext cx="1509713" cy="904875"/>
          </a:xfrm>
          <a:custGeom>
            <a:avLst/>
            <a:gdLst>
              <a:gd name="connsiteX0" fmla="*/ 0 w 1509198"/>
              <a:gd name="connsiteY0" fmla="*/ 90552 h 905519"/>
              <a:gd name="connsiteX1" fmla="*/ 90552 w 1509198"/>
              <a:gd name="connsiteY1" fmla="*/ 0 h 905519"/>
              <a:gd name="connsiteX2" fmla="*/ 1418646 w 1509198"/>
              <a:gd name="connsiteY2" fmla="*/ 0 h 905519"/>
              <a:gd name="connsiteX3" fmla="*/ 1509198 w 1509198"/>
              <a:gd name="connsiteY3" fmla="*/ 90552 h 905519"/>
              <a:gd name="connsiteX4" fmla="*/ 1509198 w 1509198"/>
              <a:gd name="connsiteY4" fmla="*/ 814967 h 905519"/>
              <a:gd name="connsiteX5" fmla="*/ 1418646 w 1509198"/>
              <a:gd name="connsiteY5" fmla="*/ 905519 h 905519"/>
              <a:gd name="connsiteX6" fmla="*/ 90552 w 1509198"/>
              <a:gd name="connsiteY6" fmla="*/ 905519 h 905519"/>
              <a:gd name="connsiteX7" fmla="*/ 0 w 1509198"/>
              <a:gd name="connsiteY7" fmla="*/ 814967 h 905519"/>
              <a:gd name="connsiteX8" fmla="*/ 0 w 1509198"/>
              <a:gd name="connsiteY8" fmla="*/ 90552 h 905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9198" h="905519">
                <a:moveTo>
                  <a:pt x="0" y="90552"/>
                </a:moveTo>
                <a:cubicBezTo>
                  <a:pt x="0" y="40542"/>
                  <a:pt x="40542" y="0"/>
                  <a:pt x="90552" y="0"/>
                </a:cubicBezTo>
                <a:lnTo>
                  <a:pt x="1418646" y="0"/>
                </a:lnTo>
                <a:cubicBezTo>
                  <a:pt x="1468656" y="0"/>
                  <a:pt x="1509198" y="40542"/>
                  <a:pt x="1509198" y="90552"/>
                </a:cubicBezTo>
                <a:lnTo>
                  <a:pt x="1509198" y="814967"/>
                </a:lnTo>
                <a:cubicBezTo>
                  <a:pt x="1509198" y="864977"/>
                  <a:pt x="1468656" y="905519"/>
                  <a:pt x="1418646" y="905519"/>
                </a:cubicBezTo>
                <a:lnTo>
                  <a:pt x="90552" y="905519"/>
                </a:lnTo>
                <a:cubicBezTo>
                  <a:pt x="40542" y="905519"/>
                  <a:pt x="0" y="864977"/>
                  <a:pt x="0" y="814967"/>
                </a:cubicBezTo>
                <a:lnTo>
                  <a:pt x="0" y="90552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9862" tIns="79862" rIns="79862" bIns="79862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400" dirty="0"/>
              <a:t>Facilitates search for jobs matching individual skills</a:t>
            </a:r>
            <a:endParaRPr lang="en-US" sz="1400" dirty="0"/>
          </a:p>
        </p:txBody>
      </p:sp>
      <p:sp>
        <p:nvSpPr>
          <p:cNvPr id="62" name="Freeform 61"/>
          <p:cNvSpPr/>
          <p:nvPr/>
        </p:nvSpPr>
        <p:spPr bwMode="auto">
          <a:xfrm>
            <a:off x="5192013" y="4025900"/>
            <a:ext cx="1509712" cy="904875"/>
          </a:xfrm>
          <a:custGeom>
            <a:avLst/>
            <a:gdLst>
              <a:gd name="connsiteX0" fmla="*/ 0 w 1509198"/>
              <a:gd name="connsiteY0" fmla="*/ 90552 h 905519"/>
              <a:gd name="connsiteX1" fmla="*/ 90552 w 1509198"/>
              <a:gd name="connsiteY1" fmla="*/ 0 h 905519"/>
              <a:gd name="connsiteX2" fmla="*/ 1418646 w 1509198"/>
              <a:gd name="connsiteY2" fmla="*/ 0 h 905519"/>
              <a:gd name="connsiteX3" fmla="*/ 1509198 w 1509198"/>
              <a:gd name="connsiteY3" fmla="*/ 90552 h 905519"/>
              <a:gd name="connsiteX4" fmla="*/ 1509198 w 1509198"/>
              <a:gd name="connsiteY4" fmla="*/ 814967 h 905519"/>
              <a:gd name="connsiteX5" fmla="*/ 1418646 w 1509198"/>
              <a:gd name="connsiteY5" fmla="*/ 905519 h 905519"/>
              <a:gd name="connsiteX6" fmla="*/ 90552 w 1509198"/>
              <a:gd name="connsiteY6" fmla="*/ 905519 h 905519"/>
              <a:gd name="connsiteX7" fmla="*/ 0 w 1509198"/>
              <a:gd name="connsiteY7" fmla="*/ 814967 h 905519"/>
              <a:gd name="connsiteX8" fmla="*/ 0 w 1509198"/>
              <a:gd name="connsiteY8" fmla="*/ 90552 h 905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9198" h="905519">
                <a:moveTo>
                  <a:pt x="0" y="90552"/>
                </a:moveTo>
                <a:cubicBezTo>
                  <a:pt x="0" y="40542"/>
                  <a:pt x="40542" y="0"/>
                  <a:pt x="90552" y="0"/>
                </a:cubicBezTo>
                <a:lnTo>
                  <a:pt x="1418646" y="0"/>
                </a:lnTo>
                <a:cubicBezTo>
                  <a:pt x="1468656" y="0"/>
                  <a:pt x="1509198" y="40542"/>
                  <a:pt x="1509198" y="90552"/>
                </a:cubicBezTo>
                <a:lnTo>
                  <a:pt x="1509198" y="814967"/>
                </a:lnTo>
                <a:cubicBezTo>
                  <a:pt x="1509198" y="864977"/>
                  <a:pt x="1468656" y="905519"/>
                  <a:pt x="1418646" y="905519"/>
                </a:cubicBezTo>
                <a:lnTo>
                  <a:pt x="90552" y="905519"/>
                </a:lnTo>
                <a:cubicBezTo>
                  <a:pt x="40542" y="905519"/>
                  <a:pt x="0" y="864977"/>
                  <a:pt x="0" y="814967"/>
                </a:cubicBezTo>
                <a:lnTo>
                  <a:pt x="0" y="90552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9862" tIns="79862" rIns="79862" bIns="79862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400" dirty="0"/>
              <a:t>Preserving human capital</a:t>
            </a:r>
            <a:endParaRPr lang="en-US" sz="1400" dirty="0"/>
          </a:p>
        </p:txBody>
      </p:sp>
      <p:sp>
        <p:nvSpPr>
          <p:cNvPr id="10240" name="Freeform 10239"/>
          <p:cNvSpPr/>
          <p:nvPr/>
        </p:nvSpPr>
        <p:spPr bwMode="auto">
          <a:xfrm>
            <a:off x="7304975" y="4025900"/>
            <a:ext cx="1509713" cy="904875"/>
          </a:xfrm>
          <a:custGeom>
            <a:avLst/>
            <a:gdLst>
              <a:gd name="connsiteX0" fmla="*/ 0 w 1509198"/>
              <a:gd name="connsiteY0" fmla="*/ 90552 h 905519"/>
              <a:gd name="connsiteX1" fmla="*/ 90552 w 1509198"/>
              <a:gd name="connsiteY1" fmla="*/ 0 h 905519"/>
              <a:gd name="connsiteX2" fmla="*/ 1418646 w 1509198"/>
              <a:gd name="connsiteY2" fmla="*/ 0 h 905519"/>
              <a:gd name="connsiteX3" fmla="*/ 1509198 w 1509198"/>
              <a:gd name="connsiteY3" fmla="*/ 90552 h 905519"/>
              <a:gd name="connsiteX4" fmla="*/ 1509198 w 1509198"/>
              <a:gd name="connsiteY4" fmla="*/ 814967 h 905519"/>
              <a:gd name="connsiteX5" fmla="*/ 1418646 w 1509198"/>
              <a:gd name="connsiteY5" fmla="*/ 905519 h 905519"/>
              <a:gd name="connsiteX6" fmla="*/ 90552 w 1509198"/>
              <a:gd name="connsiteY6" fmla="*/ 905519 h 905519"/>
              <a:gd name="connsiteX7" fmla="*/ 0 w 1509198"/>
              <a:gd name="connsiteY7" fmla="*/ 814967 h 905519"/>
              <a:gd name="connsiteX8" fmla="*/ 0 w 1509198"/>
              <a:gd name="connsiteY8" fmla="*/ 90552 h 905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9198" h="905519">
                <a:moveTo>
                  <a:pt x="0" y="90552"/>
                </a:moveTo>
                <a:cubicBezTo>
                  <a:pt x="0" y="40542"/>
                  <a:pt x="40542" y="0"/>
                  <a:pt x="90552" y="0"/>
                </a:cubicBezTo>
                <a:lnTo>
                  <a:pt x="1418646" y="0"/>
                </a:lnTo>
                <a:cubicBezTo>
                  <a:pt x="1468656" y="0"/>
                  <a:pt x="1509198" y="40542"/>
                  <a:pt x="1509198" y="90552"/>
                </a:cubicBezTo>
                <a:lnTo>
                  <a:pt x="1509198" y="814967"/>
                </a:lnTo>
                <a:cubicBezTo>
                  <a:pt x="1509198" y="864977"/>
                  <a:pt x="1468656" y="905519"/>
                  <a:pt x="1418646" y="905519"/>
                </a:cubicBezTo>
                <a:lnTo>
                  <a:pt x="90552" y="905519"/>
                </a:lnTo>
                <a:cubicBezTo>
                  <a:pt x="40542" y="905519"/>
                  <a:pt x="0" y="864977"/>
                  <a:pt x="0" y="814967"/>
                </a:cubicBezTo>
                <a:lnTo>
                  <a:pt x="0" y="90552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9862" tIns="79862" rIns="79862" bIns="79862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400" dirty="0"/>
              <a:t>Higher productivity</a:t>
            </a:r>
            <a:endParaRPr lang="en-US" sz="1400" dirty="0"/>
          </a:p>
        </p:txBody>
      </p:sp>
      <p:sp>
        <p:nvSpPr>
          <p:cNvPr id="30734" name="Rectangle 18"/>
          <p:cNvSpPr>
            <a:spLocks noChangeArrowheads="1"/>
          </p:cNvSpPr>
          <p:nvPr/>
        </p:nvSpPr>
        <p:spPr bwMode="auto">
          <a:xfrm>
            <a:off x="962953" y="2741147"/>
            <a:ext cx="7854962" cy="103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20" name="Freeform 19"/>
          <p:cNvSpPr/>
          <p:nvPr/>
        </p:nvSpPr>
        <p:spPr bwMode="auto">
          <a:xfrm>
            <a:off x="966088" y="2784475"/>
            <a:ext cx="1509712" cy="947738"/>
          </a:xfrm>
          <a:custGeom>
            <a:avLst/>
            <a:gdLst>
              <a:gd name="connsiteX0" fmla="*/ 0 w 1509198"/>
              <a:gd name="connsiteY0" fmla="*/ 94797 h 947965"/>
              <a:gd name="connsiteX1" fmla="*/ 94797 w 1509198"/>
              <a:gd name="connsiteY1" fmla="*/ 0 h 947965"/>
              <a:gd name="connsiteX2" fmla="*/ 1414402 w 1509198"/>
              <a:gd name="connsiteY2" fmla="*/ 0 h 947965"/>
              <a:gd name="connsiteX3" fmla="*/ 1509199 w 1509198"/>
              <a:gd name="connsiteY3" fmla="*/ 94797 h 947965"/>
              <a:gd name="connsiteX4" fmla="*/ 1509198 w 1509198"/>
              <a:gd name="connsiteY4" fmla="*/ 853169 h 947965"/>
              <a:gd name="connsiteX5" fmla="*/ 1414401 w 1509198"/>
              <a:gd name="connsiteY5" fmla="*/ 947966 h 947965"/>
              <a:gd name="connsiteX6" fmla="*/ 94797 w 1509198"/>
              <a:gd name="connsiteY6" fmla="*/ 947965 h 947965"/>
              <a:gd name="connsiteX7" fmla="*/ 0 w 1509198"/>
              <a:gd name="connsiteY7" fmla="*/ 853168 h 947965"/>
              <a:gd name="connsiteX8" fmla="*/ 0 w 1509198"/>
              <a:gd name="connsiteY8" fmla="*/ 94797 h 947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9198" h="947965">
                <a:moveTo>
                  <a:pt x="0" y="94797"/>
                </a:moveTo>
                <a:cubicBezTo>
                  <a:pt x="0" y="42442"/>
                  <a:pt x="42442" y="0"/>
                  <a:pt x="94797" y="0"/>
                </a:cubicBezTo>
                <a:lnTo>
                  <a:pt x="1414402" y="0"/>
                </a:lnTo>
                <a:cubicBezTo>
                  <a:pt x="1466757" y="0"/>
                  <a:pt x="1509199" y="42442"/>
                  <a:pt x="1509199" y="94797"/>
                </a:cubicBezTo>
                <a:cubicBezTo>
                  <a:pt x="1509199" y="347588"/>
                  <a:pt x="1509198" y="600378"/>
                  <a:pt x="1509198" y="853169"/>
                </a:cubicBezTo>
                <a:cubicBezTo>
                  <a:pt x="1509198" y="905524"/>
                  <a:pt x="1466756" y="947966"/>
                  <a:pt x="1414401" y="947966"/>
                </a:cubicBezTo>
                <a:lnTo>
                  <a:pt x="94797" y="947965"/>
                </a:lnTo>
                <a:cubicBezTo>
                  <a:pt x="42442" y="947965"/>
                  <a:pt x="0" y="905523"/>
                  <a:pt x="0" y="853168"/>
                </a:cubicBezTo>
                <a:lnTo>
                  <a:pt x="0" y="94797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81105" tIns="81105" rIns="81105" bIns="8110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endParaRPr lang="en-US" sz="1400" dirty="0"/>
          </a:p>
        </p:txBody>
      </p:sp>
      <p:sp>
        <p:nvSpPr>
          <p:cNvPr id="22" name="Freeform 21"/>
          <p:cNvSpPr/>
          <p:nvPr/>
        </p:nvSpPr>
        <p:spPr bwMode="auto">
          <a:xfrm>
            <a:off x="3079050" y="2784475"/>
            <a:ext cx="1509713" cy="947738"/>
          </a:xfrm>
          <a:custGeom>
            <a:avLst/>
            <a:gdLst>
              <a:gd name="connsiteX0" fmla="*/ 0 w 1509198"/>
              <a:gd name="connsiteY0" fmla="*/ 94797 h 947965"/>
              <a:gd name="connsiteX1" fmla="*/ 94797 w 1509198"/>
              <a:gd name="connsiteY1" fmla="*/ 0 h 947965"/>
              <a:gd name="connsiteX2" fmla="*/ 1414402 w 1509198"/>
              <a:gd name="connsiteY2" fmla="*/ 0 h 947965"/>
              <a:gd name="connsiteX3" fmla="*/ 1509199 w 1509198"/>
              <a:gd name="connsiteY3" fmla="*/ 94797 h 947965"/>
              <a:gd name="connsiteX4" fmla="*/ 1509198 w 1509198"/>
              <a:gd name="connsiteY4" fmla="*/ 853169 h 947965"/>
              <a:gd name="connsiteX5" fmla="*/ 1414401 w 1509198"/>
              <a:gd name="connsiteY5" fmla="*/ 947966 h 947965"/>
              <a:gd name="connsiteX6" fmla="*/ 94797 w 1509198"/>
              <a:gd name="connsiteY6" fmla="*/ 947965 h 947965"/>
              <a:gd name="connsiteX7" fmla="*/ 0 w 1509198"/>
              <a:gd name="connsiteY7" fmla="*/ 853168 h 947965"/>
              <a:gd name="connsiteX8" fmla="*/ 0 w 1509198"/>
              <a:gd name="connsiteY8" fmla="*/ 94797 h 947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9198" h="947965">
                <a:moveTo>
                  <a:pt x="0" y="94797"/>
                </a:moveTo>
                <a:cubicBezTo>
                  <a:pt x="0" y="42442"/>
                  <a:pt x="42442" y="0"/>
                  <a:pt x="94797" y="0"/>
                </a:cubicBezTo>
                <a:lnTo>
                  <a:pt x="1414402" y="0"/>
                </a:lnTo>
                <a:cubicBezTo>
                  <a:pt x="1466757" y="0"/>
                  <a:pt x="1509199" y="42442"/>
                  <a:pt x="1509199" y="94797"/>
                </a:cubicBezTo>
                <a:cubicBezTo>
                  <a:pt x="1509199" y="347588"/>
                  <a:pt x="1509198" y="600378"/>
                  <a:pt x="1509198" y="853169"/>
                </a:cubicBezTo>
                <a:cubicBezTo>
                  <a:pt x="1509198" y="905524"/>
                  <a:pt x="1466756" y="947966"/>
                  <a:pt x="1414401" y="947966"/>
                </a:cubicBezTo>
                <a:lnTo>
                  <a:pt x="94797" y="947965"/>
                </a:lnTo>
                <a:cubicBezTo>
                  <a:pt x="42442" y="947965"/>
                  <a:pt x="0" y="905523"/>
                  <a:pt x="0" y="853168"/>
                </a:cubicBezTo>
                <a:lnTo>
                  <a:pt x="0" y="94797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81105" tIns="81105" rIns="81105" bIns="8110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/>
              <a:t>Allows people to take more risky decisions</a:t>
            </a:r>
          </a:p>
        </p:txBody>
      </p:sp>
      <p:sp>
        <p:nvSpPr>
          <p:cNvPr id="24" name="Freeform 23"/>
          <p:cNvSpPr/>
          <p:nvPr/>
        </p:nvSpPr>
        <p:spPr bwMode="auto">
          <a:xfrm>
            <a:off x="5192013" y="2784475"/>
            <a:ext cx="1509712" cy="947738"/>
          </a:xfrm>
          <a:custGeom>
            <a:avLst/>
            <a:gdLst>
              <a:gd name="connsiteX0" fmla="*/ 0 w 1509198"/>
              <a:gd name="connsiteY0" fmla="*/ 94797 h 947965"/>
              <a:gd name="connsiteX1" fmla="*/ 94797 w 1509198"/>
              <a:gd name="connsiteY1" fmla="*/ 0 h 947965"/>
              <a:gd name="connsiteX2" fmla="*/ 1414402 w 1509198"/>
              <a:gd name="connsiteY2" fmla="*/ 0 h 947965"/>
              <a:gd name="connsiteX3" fmla="*/ 1509199 w 1509198"/>
              <a:gd name="connsiteY3" fmla="*/ 94797 h 947965"/>
              <a:gd name="connsiteX4" fmla="*/ 1509198 w 1509198"/>
              <a:gd name="connsiteY4" fmla="*/ 853169 h 947965"/>
              <a:gd name="connsiteX5" fmla="*/ 1414401 w 1509198"/>
              <a:gd name="connsiteY5" fmla="*/ 947966 h 947965"/>
              <a:gd name="connsiteX6" fmla="*/ 94797 w 1509198"/>
              <a:gd name="connsiteY6" fmla="*/ 947965 h 947965"/>
              <a:gd name="connsiteX7" fmla="*/ 0 w 1509198"/>
              <a:gd name="connsiteY7" fmla="*/ 853168 h 947965"/>
              <a:gd name="connsiteX8" fmla="*/ 0 w 1509198"/>
              <a:gd name="connsiteY8" fmla="*/ 94797 h 947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9198" h="947965">
                <a:moveTo>
                  <a:pt x="0" y="94797"/>
                </a:moveTo>
                <a:cubicBezTo>
                  <a:pt x="0" y="42442"/>
                  <a:pt x="42442" y="0"/>
                  <a:pt x="94797" y="0"/>
                </a:cubicBezTo>
                <a:lnTo>
                  <a:pt x="1414402" y="0"/>
                </a:lnTo>
                <a:cubicBezTo>
                  <a:pt x="1466757" y="0"/>
                  <a:pt x="1509199" y="42442"/>
                  <a:pt x="1509199" y="94797"/>
                </a:cubicBezTo>
                <a:cubicBezTo>
                  <a:pt x="1509199" y="347588"/>
                  <a:pt x="1509198" y="600378"/>
                  <a:pt x="1509198" y="853169"/>
                </a:cubicBezTo>
                <a:cubicBezTo>
                  <a:pt x="1509198" y="905524"/>
                  <a:pt x="1466756" y="947966"/>
                  <a:pt x="1414401" y="947966"/>
                </a:cubicBezTo>
                <a:lnTo>
                  <a:pt x="94797" y="947965"/>
                </a:lnTo>
                <a:cubicBezTo>
                  <a:pt x="42442" y="947965"/>
                  <a:pt x="0" y="905523"/>
                  <a:pt x="0" y="853168"/>
                </a:cubicBezTo>
                <a:lnTo>
                  <a:pt x="0" y="94797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81105" tIns="81105" rIns="81105" bIns="8110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400" dirty="0"/>
              <a:t>Promoting</a:t>
            </a:r>
            <a:br>
              <a:rPr lang="en-GB" sz="1400" dirty="0"/>
            </a:br>
            <a:r>
              <a:rPr lang="en-GB" sz="1400" dirty="0"/>
              <a:t>productive employment and entrepreneurship</a:t>
            </a:r>
            <a:endParaRPr lang="en-US" sz="1400" dirty="0"/>
          </a:p>
        </p:txBody>
      </p:sp>
      <p:sp>
        <p:nvSpPr>
          <p:cNvPr id="27" name="Freeform 26"/>
          <p:cNvSpPr/>
          <p:nvPr/>
        </p:nvSpPr>
        <p:spPr bwMode="auto">
          <a:xfrm>
            <a:off x="7308150" y="2800350"/>
            <a:ext cx="1509713" cy="947738"/>
          </a:xfrm>
          <a:custGeom>
            <a:avLst/>
            <a:gdLst>
              <a:gd name="connsiteX0" fmla="*/ 0 w 1509198"/>
              <a:gd name="connsiteY0" fmla="*/ 94797 h 947965"/>
              <a:gd name="connsiteX1" fmla="*/ 94797 w 1509198"/>
              <a:gd name="connsiteY1" fmla="*/ 0 h 947965"/>
              <a:gd name="connsiteX2" fmla="*/ 1414402 w 1509198"/>
              <a:gd name="connsiteY2" fmla="*/ 0 h 947965"/>
              <a:gd name="connsiteX3" fmla="*/ 1509199 w 1509198"/>
              <a:gd name="connsiteY3" fmla="*/ 94797 h 947965"/>
              <a:gd name="connsiteX4" fmla="*/ 1509198 w 1509198"/>
              <a:gd name="connsiteY4" fmla="*/ 853169 h 947965"/>
              <a:gd name="connsiteX5" fmla="*/ 1414401 w 1509198"/>
              <a:gd name="connsiteY5" fmla="*/ 947966 h 947965"/>
              <a:gd name="connsiteX6" fmla="*/ 94797 w 1509198"/>
              <a:gd name="connsiteY6" fmla="*/ 947965 h 947965"/>
              <a:gd name="connsiteX7" fmla="*/ 0 w 1509198"/>
              <a:gd name="connsiteY7" fmla="*/ 853168 h 947965"/>
              <a:gd name="connsiteX8" fmla="*/ 0 w 1509198"/>
              <a:gd name="connsiteY8" fmla="*/ 94797 h 947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9198" h="947965">
                <a:moveTo>
                  <a:pt x="0" y="94797"/>
                </a:moveTo>
                <a:cubicBezTo>
                  <a:pt x="0" y="42442"/>
                  <a:pt x="42442" y="0"/>
                  <a:pt x="94797" y="0"/>
                </a:cubicBezTo>
                <a:lnTo>
                  <a:pt x="1414402" y="0"/>
                </a:lnTo>
                <a:cubicBezTo>
                  <a:pt x="1466757" y="0"/>
                  <a:pt x="1509199" y="42442"/>
                  <a:pt x="1509199" y="94797"/>
                </a:cubicBezTo>
                <a:cubicBezTo>
                  <a:pt x="1509199" y="347588"/>
                  <a:pt x="1509198" y="600378"/>
                  <a:pt x="1509198" y="853169"/>
                </a:cubicBezTo>
                <a:cubicBezTo>
                  <a:pt x="1509198" y="905524"/>
                  <a:pt x="1466756" y="947966"/>
                  <a:pt x="1414401" y="947966"/>
                </a:cubicBezTo>
                <a:lnTo>
                  <a:pt x="94797" y="947965"/>
                </a:lnTo>
                <a:cubicBezTo>
                  <a:pt x="42442" y="947965"/>
                  <a:pt x="0" y="905523"/>
                  <a:pt x="0" y="853168"/>
                </a:cubicBezTo>
                <a:lnTo>
                  <a:pt x="0" y="94797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81105" tIns="81105" rIns="81105" bIns="8110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400" dirty="0"/>
              <a:t>Supports structural change</a:t>
            </a:r>
            <a:endParaRPr lang="en-US" sz="1400" dirty="0"/>
          </a:p>
        </p:txBody>
      </p:sp>
      <p:sp>
        <p:nvSpPr>
          <p:cNvPr id="30739" name="TextBox 2"/>
          <p:cNvSpPr txBox="1">
            <a:spLocks noChangeArrowheads="1"/>
          </p:cNvSpPr>
          <p:nvPr/>
        </p:nvSpPr>
        <p:spPr bwMode="auto">
          <a:xfrm>
            <a:off x="824800" y="1641224"/>
            <a:ext cx="186942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 dirty="0"/>
              <a:t>Investment </a:t>
            </a:r>
            <a:br>
              <a:rPr lang="en-GB" altLang="en-US" sz="2000" b="1" dirty="0"/>
            </a:br>
            <a:r>
              <a:rPr lang="en-GB" altLang="en-US" sz="2000" b="1" dirty="0"/>
              <a:t>in social protection</a:t>
            </a:r>
          </a:p>
        </p:txBody>
      </p:sp>
      <p:grpSp>
        <p:nvGrpSpPr>
          <p:cNvPr id="30740" name="Group 10262"/>
          <p:cNvGrpSpPr>
            <a:grpSpLocks/>
          </p:cNvGrpSpPr>
          <p:nvPr/>
        </p:nvGrpSpPr>
        <p:grpSpPr bwMode="auto">
          <a:xfrm>
            <a:off x="961928" y="1653646"/>
            <a:ext cx="7855986" cy="921468"/>
            <a:chOff x="388645" y="1653996"/>
            <a:chExt cx="7855762" cy="921429"/>
          </a:xfrm>
        </p:grpSpPr>
        <p:sp>
          <p:nvSpPr>
            <p:cNvPr id="10" name="Freeform 9"/>
            <p:cNvSpPr/>
            <p:nvPr/>
          </p:nvSpPr>
          <p:spPr>
            <a:xfrm>
              <a:off x="388042" y="1654525"/>
              <a:ext cx="1509670" cy="904837"/>
            </a:xfrm>
            <a:custGeom>
              <a:avLst/>
              <a:gdLst>
                <a:gd name="connsiteX0" fmla="*/ 0 w 1510059"/>
                <a:gd name="connsiteY0" fmla="*/ 90604 h 906035"/>
                <a:gd name="connsiteX1" fmla="*/ 90604 w 1510059"/>
                <a:gd name="connsiteY1" fmla="*/ 0 h 906035"/>
                <a:gd name="connsiteX2" fmla="*/ 1419456 w 1510059"/>
                <a:gd name="connsiteY2" fmla="*/ 0 h 906035"/>
                <a:gd name="connsiteX3" fmla="*/ 1510060 w 1510059"/>
                <a:gd name="connsiteY3" fmla="*/ 90604 h 906035"/>
                <a:gd name="connsiteX4" fmla="*/ 1510059 w 1510059"/>
                <a:gd name="connsiteY4" fmla="*/ 815432 h 906035"/>
                <a:gd name="connsiteX5" fmla="*/ 1419455 w 1510059"/>
                <a:gd name="connsiteY5" fmla="*/ 906036 h 906035"/>
                <a:gd name="connsiteX6" fmla="*/ 90604 w 1510059"/>
                <a:gd name="connsiteY6" fmla="*/ 906035 h 906035"/>
                <a:gd name="connsiteX7" fmla="*/ 0 w 1510059"/>
                <a:gd name="connsiteY7" fmla="*/ 815431 h 906035"/>
                <a:gd name="connsiteX8" fmla="*/ 0 w 1510059"/>
                <a:gd name="connsiteY8" fmla="*/ 90604 h 906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0059" h="906035">
                  <a:moveTo>
                    <a:pt x="0" y="90604"/>
                  </a:moveTo>
                  <a:cubicBezTo>
                    <a:pt x="0" y="40565"/>
                    <a:pt x="40565" y="0"/>
                    <a:pt x="90604" y="0"/>
                  </a:cubicBezTo>
                  <a:lnTo>
                    <a:pt x="1419456" y="0"/>
                  </a:lnTo>
                  <a:cubicBezTo>
                    <a:pt x="1469495" y="0"/>
                    <a:pt x="1510060" y="40565"/>
                    <a:pt x="1510060" y="90604"/>
                  </a:cubicBezTo>
                  <a:cubicBezTo>
                    <a:pt x="1510060" y="332213"/>
                    <a:pt x="1510059" y="573823"/>
                    <a:pt x="1510059" y="815432"/>
                  </a:cubicBezTo>
                  <a:cubicBezTo>
                    <a:pt x="1510059" y="865471"/>
                    <a:pt x="1469494" y="906036"/>
                    <a:pt x="1419455" y="906036"/>
                  </a:cubicBezTo>
                  <a:lnTo>
                    <a:pt x="90604" y="906035"/>
                  </a:lnTo>
                  <a:cubicBezTo>
                    <a:pt x="40565" y="906035"/>
                    <a:pt x="0" y="865470"/>
                    <a:pt x="0" y="815431"/>
                  </a:cubicBezTo>
                  <a:lnTo>
                    <a:pt x="0" y="90604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687" tIns="83687" rIns="83687" bIns="83687" spcCol="1270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500" dirty="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2516819" y="1662463"/>
              <a:ext cx="1509669" cy="904837"/>
            </a:xfrm>
            <a:custGeom>
              <a:avLst/>
              <a:gdLst>
                <a:gd name="connsiteX0" fmla="*/ 0 w 1510059"/>
                <a:gd name="connsiteY0" fmla="*/ 90604 h 906035"/>
                <a:gd name="connsiteX1" fmla="*/ 90604 w 1510059"/>
                <a:gd name="connsiteY1" fmla="*/ 0 h 906035"/>
                <a:gd name="connsiteX2" fmla="*/ 1419456 w 1510059"/>
                <a:gd name="connsiteY2" fmla="*/ 0 h 906035"/>
                <a:gd name="connsiteX3" fmla="*/ 1510060 w 1510059"/>
                <a:gd name="connsiteY3" fmla="*/ 90604 h 906035"/>
                <a:gd name="connsiteX4" fmla="*/ 1510059 w 1510059"/>
                <a:gd name="connsiteY4" fmla="*/ 815432 h 906035"/>
                <a:gd name="connsiteX5" fmla="*/ 1419455 w 1510059"/>
                <a:gd name="connsiteY5" fmla="*/ 906036 h 906035"/>
                <a:gd name="connsiteX6" fmla="*/ 90604 w 1510059"/>
                <a:gd name="connsiteY6" fmla="*/ 906035 h 906035"/>
                <a:gd name="connsiteX7" fmla="*/ 0 w 1510059"/>
                <a:gd name="connsiteY7" fmla="*/ 815431 h 906035"/>
                <a:gd name="connsiteX8" fmla="*/ 0 w 1510059"/>
                <a:gd name="connsiteY8" fmla="*/ 90604 h 906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0059" h="906035">
                  <a:moveTo>
                    <a:pt x="0" y="90604"/>
                  </a:moveTo>
                  <a:cubicBezTo>
                    <a:pt x="0" y="40565"/>
                    <a:pt x="40565" y="0"/>
                    <a:pt x="90604" y="0"/>
                  </a:cubicBezTo>
                  <a:lnTo>
                    <a:pt x="1419456" y="0"/>
                  </a:lnTo>
                  <a:cubicBezTo>
                    <a:pt x="1469495" y="0"/>
                    <a:pt x="1510060" y="40565"/>
                    <a:pt x="1510060" y="90604"/>
                  </a:cubicBezTo>
                  <a:cubicBezTo>
                    <a:pt x="1510060" y="332213"/>
                    <a:pt x="1510059" y="573823"/>
                    <a:pt x="1510059" y="815432"/>
                  </a:cubicBezTo>
                  <a:cubicBezTo>
                    <a:pt x="1510059" y="865471"/>
                    <a:pt x="1469494" y="906036"/>
                    <a:pt x="1419455" y="906036"/>
                  </a:cubicBezTo>
                  <a:lnTo>
                    <a:pt x="90604" y="906035"/>
                  </a:lnTo>
                  <a:cubicBezTo>
                    <a:pt x="40565" y="906035"/>
                    <a:pt x="0" y="865470"/>
                    <a:pt x="0" y="815431"/>
                  </a:cubicBezTo>
                  <a:lnTo>
                    <a:pt x="0" y="90604"/>
                  </a:lnTo>
                  <a:close/>
                </a:path>
              </a:pathLst>
            </a:cu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687" tIns="83687" rIns="83687" bIns="83687" spcCol="1270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500" dirty="0"/>
                <a:t>Stabilizes aggregate consumption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4617021" y="1654525"/>
              <a:ext cx="1509670" cy="904837"/>
            </a:xfrm>
            <a:custGeom>
              <a:avLst/>
              <a:gdLst>
                <a:gd name="connsiteX0" fmla="*/ 0 w 1510059"/>
                <a:gd name="connsiteY0" fmla="*/ 90604 h 906035"/>
                <a:gd name="connsiteX1" fmla="*/ 90604 w 1510059"/>
                <a:gd name="connsiteY1" fmla="*/ 0 h 906035"/>
                <a:gd name="connsiteX2" fmla="*/ 1419456 w 1510059"/>
                <a:gd name="connsiteY2" fmla="*/ 0 h 906035"/>
                <a:gd name="connsiteX3" fmla="*/ 1510060 w 1510059"/>
                <a:gd name="connsiteY3" fmla="*/ 90604 h 906035"/>
                <a:gd name="connsiteX4" fmla="*/ 1510059 w 1510059"/>
                <a:gd name="connsiteY4" fmla="*/ 815432 h 906035"/>
                <a:gd name="connsiteX5" fmla="*/ 1419455 w 1510059"/>
                <a:gd name="connsiteY5" fmla="*/ 906036 h 906035"/>
                <a:gd name="connsiteX6" fmla="*/ 90604 w 1510059"/>
                <a:gd name="connsiteY6" fmla="*/ 906035 h 906035"/>
                <a:gd name="connsiteX7" fmla="*/ 0 w 1510059"/>
                <a:gd name="connsiteY7" fmla="*/ 815431 h 906035"/>
                <a:gd name="connsiteX8" fmla="*/ 0 w 1510059"/>
                <a:gd name="connsiteY8" fmla="*/ 90604 h 906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0059" h="906035">
                  <a:moveTo>
                    <a:pt x="0" y="90604"/>
                  </a:moveTo>
                  <a:cubicBezTo>
                    <a:pt x="0" y="40565"/>
                    <a:pt x="40565" y="0"/>
                    <a:pt x="90604" y="0"/>
                  </a:cubicBezTo>
                  <a:lnTo>
                    <a:pt x="1419456" y="0"/>
                  </a:lnTo>
                  <a:cubicBezTo>
                    <a:pt x="1469495" y="0"/>
                    <a:pt x="1510060" y="40565"/>
                    <a:pt x="1510060" y="90604"/>
                  </a:cubicBezTo>
                  <a:cubicBezTo>
                    <a:pt x="1510060" y="332213"/>
                    <a:pt x="1510059" y="573823"/>
                    <a:pt x="1510059" y="815432"/>
                  </a:cubicBezTo>
                  <a:cubicBezTo>
                    <a:pt x="1510059" y="865471"/>
                    <a:pt x="1469494" y="906036"/>
                    <a:pt x="1419455" y="906036"/>
                  </a:cubicBezTo>
                  <a:lnTo>
                    <a:pt x="90604" y="906035"/>
                  </a:lnTo>
                  <a:cubicBezTo>
                    <a:pt x="40565" y="906035"/>
                    <a:pt x="0" y="865470"/>
                    <a:pt x="0" y="815431"/>
                  </a:cubicBezTo>
                  <a:lnTo>
                    <a:pt x="0" y="90604"/>
                  </a:lnTo>
                  <a:close/>
                </a:path>
              </a:pathLst>
            </a:cu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687" tIns="83687" rIns="83687" bIns="83687" spcCol="1270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500" dirty="0"/>
                <a:t>Supports crisis response and structural change</a:t>
              </a:r>
              <a:endParaRPr lang="en-US" sz="1500" dirty="0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6734686" y="1670399"/>
              <a:ext cx="1509670" cy="904837"/>
            </a:xfrm>
            <a:custGeom>
              <a:avLst/>
              <a:gdLst>
                <a:gd name="connsiteX0" fmla="*/ 0 w 1510059"/>
                <a:gd name="connsiteY0" fmla="*/ 90604 h 906035"/>
                <a:gd name="connsiteX1" fmla="*/ 90604 w 1510059"/>
                <a:gd name="connsiteY1" fmla="*/ 0 h 906035"/>
                <a:gd name="connsiteX2" fmla="*/ 1419456 w 1510059"/>
                <a:gd name="connsiteY2" fmla="*/ 0 h 906035"/>
                <a:gd name="connsiteX3" fmla="*/ 1510060 w 1510059"/>
                <a:gd name="connsiteY3" fmla="*/ 90604 h 906035"/>
                <a:gd name="connsiteX4" fmla="*/ 1510059 w 1510059"/>
                <a:gd name="connsiteY4" fmla="*/ 815432 h 906035"/>
                <a:gd name="connsiteX5" fmla="*/ 1419455 w 1510059"/>
                <a:gd name="connsiteY5" fmla="*/ 906036 h 906035"/>
                <a:gd name="connsiteX6" fmla="*/ 90604 w 1510059"/>
                <a:gd name="connsiteY6" fmla="*/ 906035 h 906035"/>
                <a:gd name="connsiteX7" fmla="*/ 0 w 1510059"/>
                <a:gd name="connsiteY7" fmla="*/ 815431 h 906035"/>
                <a:gd name="connsiteX8" fmla="*/ 0 w 1510059"/>
                <a:gd name="connsiteY8" fmla="*/ 90604 h 906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0059" h="906035">
                  <a:moveTo>
                    <a:pt x="0" y="90604"/>
                  </a:moveTo>
                  <a:cubicBezTo>
                    <a:pt x="0" y="40565"/>
                    <a:pt x="40565" y="0"/>
                    <a:pt x="90604" y="0"/>
                  </a:cubicBezTo>
                  <a:lnTo>
                    <a:pt x="1419456" y="0"/>
                  </a:lnTo>
                  <a:cubicBezTo>
                    <a:pt x="1469495" y="0"/>
                    <a:pt x="1510060" y="40565"/>
                    <a:pt x="1510060" y="90604"/>
                  </a:cubicBezTo>
                  <a:cubicBezTo>
                    <a:pt x="1510060" y="332213"/>
                    <a:pt x="1510059" y="573823"/>
                    <a:pt x="1510059" y="815432"/>
                  </a:cubicBezTo>
                  <a:cubicBezTo>
                    <a:pt x="1510059" y="865471"/>
                    <a:pt x="1469494" y="906036"/>
                    <a:pt x="1419455" y="906036"/>
                  </a:cubicBezTo>
                  <a:lnTo>
                    <a:pt x="90604" y="906035"/>
                  </a:lnTo>
                  <a:cubicBezTo>
                    <a:pt x="40565" y="906035"/>
                    <a:pt x="0" y="865470"/>
                    <a:pt x="0" y="815431"/>
                  </a:cubicBezTo>
                  <a:lnTo>
                    <a:pt x="0" y="90604"/>
                  </a:lnTo>
                  <a:close/>
                </a:path>
              </a:pathLst>
            </a:custGeom>
            <a:solidFill>
              <a:schemeClr val="tx2"/>
            </a:solidFill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687" tIns="83687" rIns="83687" bIns="83687" spcCol="1270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500" dirty="0"/>
                <a:t>Macroeconomic stability and social cohesion</a:t>
              </a:r>
            </a:p>
          </p:txBody>
        </p:sp>
      </p:grpSp>
      <p:grpSp>
        <p:nvGrpSpPr>
          <p:cNvPr id="42" name="Group 41"/>
          <p:cNvGrpSpPr/>
          <p:nvPr/>
        </p:nvGrpSpPr>
        <p:grpSpPr bwMode="auto">
          <a:xfrm>
            <a:off x="962953" y="2780626"/>
            <a:ext cx="1593117" cy="955883"/>
            <a:chOff x="0" y="160553"/>
            <a:chExt cx="1593072" cy="955843"/>
          </a:xfrm>
          <a:solidFill>
            <a:srgbClr val="92D050"/>
          </a:solidFill>
        </p:grpSpPr>
        <p:sp>
          <p:nvSpPr>
            <p:cNvPr id="43" name="Rounded Rectangle 42"/>
            <p:cNvSpPr/>
            <p:nvPr/>
          </p:nvSpPr>
          <p:spPr>
            <a:xfrm>
              <a:off x="0" y="160553"/>
              <a:ext cx="1593072" cy="955843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Rounded Rectangle 4"/>
            <p:cNvSpPr/>
            <p:nvPr/>
          </p:nvSpPr>
          <p:spPr>
            <a:xfrm>
              <a:off x="27996" y="188549"/>
              <a:ext cx="1490038" cy="89985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3340" tIns="53340" rIns="53340" bIns="5334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Higher income security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Rounded Rectangle 3"/>
          <p:cNvSpPr/>
          <p:nvPr/>
        </p:nvSpPr>
        <p:spPr bwMode="auto">
          <a:xfrm>
            <a:off x="9253537" y="1243013"/>
            <a:ext cx="432060" cy="5092700"/>
          </a:xfrm>
          <a:prstGeom prst="roundRect">
            <a:avLst>
              <a:gd name="adj" fmla="val 15273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en-GB" sz="2000" dirty="0">
                <a:solidFill>
                  <a:schemeClr val="tx1"/>
                </a:solidFill>
              </a:rPr>
              <a:t>Inclusive growth</a:t>
            </a:r>
          </a:p>
        </p:txBody>
      </p:sp>
      <p:cxnSp>
        <p:nvCxnSpPr>
          <p:cNvPr id="10261" name="Elbow Connector 10260"/>
          <p:cNvCxnSpPr>
            <a:stCxn id="43" idx="3"/>
          </p:cNvCxnSpPr>
          <p:nvPr/>
        </p:nvCxnSpPr>
        <p:spPr bwMode="auto">
          <a:xfrm flipV="1">
            <a:off x="2556763" y="3257550"/>
            <a:ext cx="522287" cy="1588"/>
          </a:xfrm>
          <a:prstGeom prst="bentConnector3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5" name="Elbow Connector 10264"/>
          <p:cNvCxnSpPr>
            <a:stCxn id="43" idx="3"/>
            <a:endCxn id="12" idx="7"/>
          </p:cNvCxnSpPr>
          <p:nvPr/>
        </p:nvCxnSpPr>
        <p:spPr bwMode="auto">
          <a:xfrm flipV="1">
            <a:off x="2556763" y="2476500"/>
            <a:ext cx="533400" cy="782638"/>
          </a:xfrm>
          <a:prstGeom prst="bentConnector3">
            <a:avLst>
              <a:gd name="adj1" fmla="val 37818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8" name="Elbow Connector 10267"/>
          <p:cNvCxnSpPr>
            <a:stCxn id="43" idx="3"/>
            <a:endCxn id="40" idx="0"/>
          </p:cNvCxnSpPr>
          <p:nvPr/>
        </p:nvCxnSpPr>
        <p:spPr bwMode="auto">
          <a:xfrm>
            <a:off x="2556763" y="3259138"/>
            <a:ext cx="522287" cy="857250"/>
          </a:xfrm>
          <a:prstGeom prst="bentConnector3">
            <a:avLst>
              <a:gd name="adj1" fmla="val 38064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6" name="Straight Arrow Connector 10275"/>
          <p:cNvCxnSpPr/>
          <p:nvPr/>
        </p:nvCxnSpPr>
        <p:spPr bwMode="auto">
          <a:xfrm>
            <a:off x="4599875" y="2106613"/>
            <a:ext cx="59055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 bwMode="auto">
          <a:xfrm>
            <a:off x="6716013" y="2132013"/>
            <a:ext cx="58896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 bwMode="auto">
          <a:xfrm>
            <a:off x="8817863" y="2132013"/>
            <a:ext cx="36036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 bwMode="auto">
          <a:xfrm>
            <a:off x="4604638" y="3284538"/>
            <a:ext cx="58896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 bwMode="auto">
          <a:xfrm>
            <a:off x="6716013" y="3284538"/>
            <a:ext cx="58896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 bwMode="auto">
          <a:xfrm>
            <a:off x="8817863" y="3284538"/>
            <a:ext cx="36036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 bwMode="auto">
          <a:xfrm>
            <a:off x="4604638" y="4437063"/>
            <a:ext cx="58896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 bwMode="auto">
          <a:xfrm>
            <a:off x="6730300" y="4437063"/>
            <a:ext cx="58896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 bwMode="auto">
          <a:xfrm>
            <a:off x="8817863" y="4437063"/>
            <a:ext cx="36036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 bwMode="auto">
          <a:xfrm>
            <a:off x="4604638" y="5737225"/>
            <a:ext cx="58896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 bwMode="auto">
          <a:xfrm>
            <a:off x="2480563" y="5732463"/>
            <a:ext cx="59055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0" name="Straight Arrow Connector 10279"/>
          <p:cNvCxnSpPr/>
          <p:nvPr/>
        </p:nvCxnSpPr>
        <p:spPr bwMode="auto">
          <a:xfrm flipV="1">
            <a:off x="5947663" y="4930775"/>
            <a:ext cx="0" cy="3889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2" name="Elbow Connector 10281"/>
          <p:cNvCxnSpPr>
            <a:stCxn id="10247" idx="3"/>
            <a:endCxn id="10240" idx="7"/>
          </p:cNvCxnSpPr>
          <p:nvPr/>
        </p:nvCxnSpPr>
        <p:spPr bwMode="auto">
          <a:xfrm flipV="1">
            <a:off x="6701725" y="4840288"/>
            <a:ext cx="603250" cy="569912"/>
          </a:xfrm>
          <a:prstGeom prst="bentConnector3">
            <a:avLst>
              <a:gd name="adj1" fmla="val 46315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5" name="Elbow Connector 10284"/>
          <p:cNvCxnSpPr>
            <a:stCxn id="24" idx="4"/>
            <a:endCxn id="10240" idx="0"/>
          </p:cNvCxnSpPr>
          <p:nvPr/>
        </p:nvCxnSpPr>
        <p:spPr bwMode="auto">
          <a:xfrm>
            <a:off x="6701725" y="3638550"/>
            <a:ext cx="603250" cy="477838"/>
          </a:xfrm>
          <a:prstGeom prst="bentConnector3">
            <a:avLst>
              <a:gd name="adj1" fmla="val 52255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 bwMode="auto">
          <a:xfrm>
            <a:off x="824800" y="1360488"/>
            <a:ext cx="1793875" cy="50927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0288" name="Straight Arrow Connector 10287"/>
          <p:cNvCxnSpPr/>
          <p:nvPr/>
        </p:nvCxnSpPr>
        <p:spPr bwMode="auto">
          <a:xfrm>
            <a:off x="1545525" y="3776663"/>
            <a:ext cx="0" cy="14525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 bwMode="auto">
          <a:xfrm flipV="1">
            <a:off x="1904300" y="3789363"/>
            <a:ext cx="0" cy="14525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363447" y="6513267"/>
            <a:ext cx="6343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dirty="0"/>
              <a:t>Source: ILO World Social Protection Report 2014/15</a:t>
            </a:r>
            <a:endParaRPr lang="en-GB" sz="1200" dirty="0"/>
          </a:p>
        </p:txBody>
      </p:sp>
      <p:sp>
        <p:nvSpPr>
          <p:cNvPr id="99" name="Freeform 10246">
            <a:extLst>
              <a:ext uri="{FF2B5EF4-FFF2-40B4-BE49-F238E27FC236}">
                <a16:creationId xmlns:a16="http://schemas.microsoft.com/office/drawing/2014/main" id="{5DCB2D6C-EAA7-4CA9-B762-224ED6363E3E}"/>
              </a:ext>
            </a:extLst>
          </p:cNvPr>
          <p:cNvSpPr/>
          <p:nvPr/>
        </p:nvSpPr>
        <p:spPr bwMode="auto">
          <a:xfrm>
            <a:off x="5183016" y="5319713"/>
            <a:ext cx="1509712" cy="904875"/>
          </a:xfrm>
          <a:custGeom>
            <a:avLst/>
            <a:gdLst>
              <a:gd name="connsiteX0" fmla="*/ 0 w 1509198"/>
              <a:gd name="connsiteY0" fmla="*/ 90552 h 905519"/>
              <a:gd name="connsiteX1" fmla="*/ 90552 w 1509198"/>
              <a:gd name="connsiteY1" fmla="*/ 0 h 905519"/>
              <a:gd name="connsiteX2" fmla="*/ 1418646 w 1509198"/>
              <a:gd name="connsiteY2" fmla="*/ 0 h 905519"/>
              <a:gd name="connsiteX3" fmla="*/ 1509198 w 1509198"/>
              <a:gd name="connsiteY3" fmla="*/ 90552 h 905519"/>
              <a:gd name="connsiteX4" fmla="*/ 1509198 w 1509198"/>
              <a:gd name="connsiteY4" fmla="*/ 814967 h 905519"/>
              <a:gd name="connsiteX5" fmla="*/ 1418646 w 1509198"/>
              <a:gd name="connsiteY5" fmla="*/ 905519 h 905519"/>
              <a:gd name="connsiteX6" fmla="*/ 90552 w 1509198"/>
              <a:gd name="connsiteY6" fmla="*/ 905519 h 905519"/>
              <a:gd name="connsiteX7" fmla="*/ 0 w 1509198"/>
              <a:gd name="connsiteY7" fmla="*/ 814967 h 905519"/>
              <a:gd name="connsiteX8" fmla="*/ 0 w 1509198"/>
              <a:gd name="connsiteY8" fmla="*/ 90552 h 905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9198" h="905519">
                <a:moveTo>
                  <a:pt x="0" y="90552"/>
                </a:moveTo>
                <a:cubicBezTo>
                  <a:pt x="0" y="40542"/>
                  <a:pt x="40542" y="0"/>
                  <a:pt x="90552" y="0"/>
                </a:cubicBezTo>
                <a:lnTo>
                  <a:pt x="1418646" y="0"/>
                </a:lnTo>
                <a:cubicBezTo>
                  <a:pt x="1468656" y="0"/>
                  <a:pt x="1509198" y="40542"/>
                  <a:pt x="1509198" y="90552"/>
                </a:cubicBezTo>
                <a:lnTo>
                  <a:pt x="1509198" y="814967"/>
                </a:lnTo>
                <a:cubicBezTo>
                  <a:pt x="1509198" y="864977"/>
                  <a:pt x="1468656" y="905519"/>
                  <a:pt x="1418646" y="905519"/>
                </a:cubicBezTo>
                <a:lnTo>
                  <a:pt x="90552" y="905519"/>
                </a:lnTo>
                <a:cubicBezTo>
                  <a:pt x="40542" y="905519"/>
                  <a:pt x="0" y="864977"/>
                  <a:pt x="0" y="814967"/>
                </a:cubicBezTo>
                <a:lnTo>
                  <a:pt x="0" y="90552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9862" tIns="79862" rIns="79862" bIns="79862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400" dirty="0"/>
              <a:t>Better health status</a:t>
            </a:r>
            <a:endParaRPr lang="en-US" sz="1400" dirty="0"/>
          </a:p>
        </p:txBody>
      </p:sp>
      <p:sp>
        <p:nvSpPr>
          <p:cNvPr id="100" name="Freeform 39">
            <a:extLst>
              <a:ext uri="{FF2B5EF4-FFF2-40B4-BE49-F238E27FC236}">
                <a16:creationId xmlns:a16="http://schemas.microsoft.com/office/drawing/2014/main" id="{8DC50BD0-6FBD-4121-89DB-2D13BC94BBF0}"/>
              </a:ext>
            </a:extLst>
          </p:cNvPr>
          <p:cNvSpPr/>
          <p:nvPr/>
        </p:nvSpPr>
        <p:spPr bwMode="auto">
          <a:xfrm>
            <a:off x="3070053" y="4025900"/>
            <a:ext cx="1509713" cy="904875"/>
          </a:xfrm>
          <a:custGeom>
            <a:avLst/>
            <a:gdLst>
              <a:gd name="connsiteX0" fmla="*/ 0 w 1509198"/>
              <a:gd name="connsiteY0" fmla="*/ 90552 h 905519"/>
              <a:gd name="connsiteX1" fmla="*/ 90552 w 1509198"/>
              <a:gd name="connsiteY1" fmla="*/ 0 h 905519"/>
              <a:gd name="connsiteX2" fmla="*/ 1418646 w 1509198"/>
              <a:gd name="connsiteY2" fmla="*/ 0 h 905519"/>
              <a:gd name="connsiteX3" fmla="*/ 1509198 w 1509198"/>
              <a:gd name="connsiteY3" fmla="*/ 90552 h 905519"/>
              <a:gd name="connsiteX4" fmla="*/ 1509198 w 1509198"/>
              <a:gd name="connsiteY4" fmla="*/ 814967 h 905519"/>
              <a:gd name="connsiteX5" fmla="*/ 1418646 w 1509198"/>
              <a:gd name="connsiteY5" fmla="*/ 905519 h 905519"/>
              <a:gd name="connsiteX6" fmla="*/ 90552 w 1509198"/>
              <a:gd name="connsiteY6" fmla="*/ 905519 h 905519"/>
              <a:gd name="connsiteX7" fmla="*/ 0 w 1509198"/>
              <a:gd name="connsiteY7" fmla="*/ 814967 h 905519"/>
              <a:gd name="connsiteX8" fmla="*/ 0 w 1509198"/>
              <a:gd name="connsiteY8" fmla="*/ 90552 h 905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9198" h="905519">
                <a:moveTo>
                  <a:pt x="0" y="90552"/>
                </a:moveTo>
                <a:cubicBezTo>
                  <a:pt x="0" y="40542"/>
                  <a:pt x="40542" y="0"/>
                  <a:pt x="90552" y="0"/>
                </a:cubicBezTo>
                <a:lnTo>
                  <a:pt x="1418646" y="0"/>
                </a:lnTo>
                <a:cubicBezTo>
                  <a:pt x="1468656" y="0"/>
                  <a:pt x="1509198" y="40542"/>
                  <a:pt x="1509198" y="90552"/>
                </a:cubicBezTo>
                <a:lnTo>
                  <a:pt x="1509198" y="814967"/>
                </a:lnTo>
                <a:cubicBezTo>
                  <a:pt x="1509198" y="864977"/>
                  <a:pt x="1468656" y="905519"/>
                  <a:pt x="1418646" y="905519"/>
                </a:cubicBezTo>
                <a:lnTo>
                  <a:pt x="90552" y="905519"/>
                </a:lnTo>
                <a:cubicBezTo>
                  <a:pt x="40542" y="905519"/>
                  <a:pt x="0" y="864977"/>
                  <a:pt x="0" y="814967"/>
                </a:cubicBezTo>
                <a:lnTo>
                  <a:pt x="0" y="90552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9862" tIns="79862" rIns="79862" bIns="79862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400" dirty="0"/>
              <a:t>Facilitates search for jobs matching individual skills</a:t>
            </a:r>
            <a:endParaRPr lang="en-US" sz="1400" dirty="0"/>
          </a:p>
        </p:txBody>
      </p:sp>
      <p:sp>
        <p:nvSpPr>
          <p:cNvPr id="103" name="Freeform 61">
            <a:extLst>
              <a:ext uri="{FF2B5EF4-FFF2-40B4-BE49-F238E27FC236}">
                <a16:creationId xmlns:a16="http://schemas.microsoft.com/office/drawing/2014/main" id="{7788BBFD-F911-488F-9DA4-5003A9BF6658}"/>
              </a:ext>
            </a:extLst>
          </p:cNvPr>
          <p:cNvSpPr/>
          <p:nvPr/>
        </p:nvSpPr>
        <p:spPr bwMode="auto">
          <a:xfrm>
            <a:off x="5183016" y="4025900"/>
            <a:ext cx="1509712" cy="904875"/>
          </a:xfrm>
          <a:custGeom>
            <a:avLst/>
            <a:gdLst>
              <a:gd name="connsiteX0" fmla="*/ 0 w 1509198"/>
              <a:gd name="connsiteY0" fmla="*/ 90552 h 905519"/>
              <a:gd name="connsiteX1" fmla="*/ 90552 w 1509198"/>
              <a:gd name="connsiteY1" fmla="*/ 0 h 905519"/>
              <a:gd name="connsiteX2" fmla="*/ 1418646 w 1509198"/>
              <a:gd name="connsiteY2" fmla="*/ 0 h 905519"/>
              <a:gd name="connsiteX3" fmla="*/ 1509198 w 1509198"/>
              <a:gd name="connsiteY3" fmla="*/ 90552 h 905519"/>
              <a:gd name="connsiteX4" fmla="*/ 1509198 w 1509198"/>
              <a:gd name="connsiteY4" fmla="*/ 814967 h 905519"/>
              <a:gd name="connsiteX5" fmla="*/ 1418646 w 1509198"/>
              <a:gd name="connsiteY5" fmla="*/ 905519 h 905519"/>
              <a:gd name="connsiteX6" fmla="*/ 90552 w 1509198"/>
              <a:gd name="connsiteY6" fmla="*/ 905519 h 905519"/>
              <a:gd name="connsiteX7" fmla="*/ 0 w 1509198"/>
              <a:gd name="connsiteY7" fmla="*/ 814967 h 905519"/>
              <a:gd name="connsiteX8" fmla="*/ 0 w 1509198"/>
              <a:gd name="connsiteY8" fmla="*/ 90552 h 905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9198" h="905519">
                <a:moveTo>
                  <a:pt x="0" y="90552"/>
                </a:moveTo>
                <a:cubicBezTo>
                  <a:pt x="0" y="40542"/>
                  <a:pt x="40542" y="0"/>
                  <a:pt x="90552" y="0"/>
                </a:cubicBezTo>
                <a:lnTo>
                  <a:pt x="1418646" y="0"/>
                </a:lnTo>
                <a:cubicBezTo>
                  <a:pt x="1468656" y="0"/>
                  <a:pt x="1509198" y="40542"/>
                  <a:pt x="1509198" y="90552"/>
                </a:cubicBezTo>
                <a:lnTo>
                  <a:pt x="1509198" y="814967"/>
                </a:lnTo>
                <a:cubicBezTo>
                  <a:pt x="1509198" y="864977"/>
                  <a:pt x="1468656" y="905519"/>
                  <a:pt x="1418646" y="905519"/>
                </a:cubicBezTo>
                <a:lnTo>
                  <a:pt x="90552" y="905519"/>
                </a:lnTo>
                <a:cubicBezTo>
                  <a:pt x="40542" y="905519"/>
                  <a:pt x="0" y="864977"/>
                  <a:pt x="0" y="814967"/>
                </a:cubicBezTo>
                <a:lnTo>
                  <a:pt x="0" y="90552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9862" tIns="79862" rIns="79862" bIns="79862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400" dirty="0"/>
              <a:t>Preserving human capital</a:t>
            </a:r>
            <a:endParaRPr lang="en-US" sz="1400" dirty="0"/>
          </a:p>
        </p:txBody>
      </p:sp>
      <p:sp>
        <p:nvSpPr>
          <p:cNvPr id="104" name="Freeform 10239">
            <a:extLst>
              <a:ext uri="{FF2B5EF4-FFF2-40B4-BE49-F238E27FC236}">
                <a16:creationId xmlns:a16="http://schemas.microsoft.com/office/drawing/2014/main" id="{31B01A8E-C96F-41B5-BB82-5B3AB693BE3C}"/>
              </a:ext>
            </a:extLst>
          </p:cNvPr>
          <p:cNvSpPr/>
          <p:nvPr/>
        </p:nvSpPr>
        <p:spPr bwMode="auto">
          <a:xfrm>
            <a:off x="7295978" y="4025900"/>
            <a:ext cx="1509713" cy="904875"/>
          </a:xfrm>
          <a:custGeom>
            <a:avLst/>
            <a:gdLst>
              <a:gd name="connsiteX0" fmla="*/ 0 w 1509198"/>
              <a:gd name="connsiteY0" fmla="*/ 90552 h 905519"/>
              <a:gd name="connsiteX1" fmla="*/ 90552 w 1509198"/>
              <a:gd name="connsiteY1" fmla="*/ 0 h 905519"/>
              <a:gd name="connsiteX2" fmla="*/ 1418646 w 1509198"/>
              <a:gd name="connsiteY2" fmla="*/ 0 h 905519"/>
              <a:gd name="connsiteX3" fmla="*/ 1509198 w 1509198"/>
              <a:gd name="connsiteY3" fmla="*/ 90552 h 905519"/>
              <a:gd name="connsiteX4" fmla="*/ 1509198 w 1509198"/>
              <a:gd name="connsiteY4" fmla="*/ 814967 h 905519"/>
              <a:gd name="connsiteX5" fmla="*/ 1418646 w 1509198"/>
              <a:gd name="connsiteY5" fmla="*/ 905519 h 905519"/>
              <a:gd name="connsiteX6" fmla="*/ 90552 w 1509198"/>
              <a:gd name="connsiteY6" fmla="*/ 905519 h 905519"/>
              <a:gd name="connsiteX7" fmla="*/ 0 w 1509198"/>
              <a:gd name="connsiteY7" fmla="*/ 814967 h 905519"/>
              <a:gd name="connsiteX8" fmla="*/ 0 w 1509198"/>
              <a:gd name="connsiteY8" fmla="*/ 90552 h 905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9198" h="905519">
                <a:moveTo>
                  <a:pt x="0" y="90552"/>
                </a:moveTo>
                <a:cubicBezTo>
                  <a:pt x="0" y="40542"/>
                  <a:pt x="40542" y="0"/>
                  <a:pt x="90552" y="0"/>
                </a:cubicBezTo>
                <a:lnTo>
                  <a:pt x="1418646" y="0"/>
                </a:lnTo>
                <a:cubicBezTo>
                  <a:pt x="1468656" y="0"/>
                  <a:pt x="1509198" y="40542"/>
                  <a:pt x="1509198" y="90552"/>
                </a:cubicBezTo>
                <a:lnTo>
                  <a:pt x="1509198" y="814967"/>
                </a:lnTo>
                <a:cubicBezTo>
                  <a:pt x="1509198" y="864977"/>
                  <a:pt x="1468656" y="905519"/>
                  <a:pt x="1418646" y="905519"/>
                </a:cubicBezTo>
                <a:lnTo>
                  <a:pt x="90552" y="905519"/>
                </a:lnTo>
                <a:cubicBezTo>
                  <a:pt x="40542" y="905519"/>
                  <a:pt x="0" y="864977"/>
                  <a:pt x="0" y="814967"/>
                </a:cubicBezTo>
                <a:lnTo>
                  <a:pt x="0" y="90552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9862" tIns="79862" rIns="79862" bIns="79862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400" dirty="0"/>
              <a:t>Higher productivity</a:t>
            </a:r>
            <a:endParaRPr lang="en-US" sz="1400" dirty="0"/>
          </a:p>
        </p:txBody>
      </p:sp>
      <p:sp>
        <p:nvSpPr>
          <p:cNvPr id="113" name="Freeform 21">
            <a:extLst>
              <a:ext uri="{FF2B5EF4-FFF2-40B4-BE49-F238E27FC236}">
                <a16:creationId xmlns:a16="http://schemas.microsoft.com/office/drawing/2014/main" id="{BA09B30E-17B3-49CB-8A7B-1C6729039A96}"/>
              </a:ext>
            </a:extLst>
          </p:cNvPr>
          <p:cNvSpPr/>
          <p:nvPr/>
        </p:nvSpPr>
        <p:spPr bwMode="auto">
          <a:xfrm>
            <a:off x="3090162" y="2784475"/>
            <a:ext cx="1509713" cy="947738"/>
          </a:xfrm>
          <a:custGeom>
            <a:avLst/>
            <a:gdLst>
              <a:gd name="connsiteX0" fmla="*/ 0 w 1509198"/>
              <a:gd name="connsiteY0" fmla="*/ 94797 h 947965"/>
              <a:gd name="connsiteX1" fmla="*/ 94797 w 1509198"/>
              <a:gd name="connsiteY1" fmla="*/ 0 h 947965"/>
              <a:gd name="connsiteX2" fmla="*/ 1414402 w 1509198"/>
              <a:gd name="connsiteY2" fmla="*/ 0 h 947965"/>
              <a:gd name="connsiteX3" fmla="*/ 1509199 w 1509198"/>
              <a:gd name="connsiteY3" fmla="*/ 94797 h 947965"/>
              <a:gd name="connsiteX4" fmla="*/ 1509198 w 1509198"/>
              <a:gd name="connsiteY4" fmla="*/ 853169 h 947965"/>
              <a:gd name="connsiteX5" fmla="*/ 1414401 w 1509198"/>
              <a:gd name="connsiteY5" fmla="*/ 947966 h 947965"/>
              <a:gd name="connsiteX6" fmla="*/ 94797 w 1509198"/>
              <a:gd name="connsiteY6" fmla="*/ 947965 h 947965"/>
              <a:gd name="connsiteX7" fmla="*/ 0 w 1509198"/>
              <a:gd name="connsiteY7" fmla="*/ 853168 h 947965"/>
              <a:gd name="connsiteX8" fmla="*/ 0 w 1509198"/>
              <a:gd name="connsiteY8" fmla="*/ 94797 h 947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9198" h="947965">
                <a:moveTo>
                  <a:pt x="0" y="94797"/>
                </a:moveTo>
                <a:cubicBezTo>
                  <a:pt x="0" y="42442"/>
                  <a:pt x="42442" y="0"/>
                  <a:pt x="94797" y="0"/>
                </a:cubicBezTo>
                <a:lnTo>
                  <a:pt x="1414402" y="0"/>
                </a:lnTo>
                <a:cubicBezTo>
                  <a:pt x="1466757" y="0"/>
                  <a:pt x="1509199" y="42442"/>
                  <a:pt x="1509199" y="94797"/>
                </a:cubicBezTo>
                <a:cubicBezTo>
                  <a:pt x="1509199" y="347588"/>
                  <a:pt x="1509198" y="600378"/>
                  <a:pt x="1509198" y="853169"/>
                </a:cubicBezTo>
                <a:cubicBezTo>
                  <a:pt x="1509198" y="905524"/>
                  <a:pt x="1466756" y="947966"/>
                  <a:pt x="1414401" y="947966"/>
                </a:cubicBezTo>
                <a:lnTo>
                  <a:pt x="94797" y="947965"/>
                </a:lnTo>
                <a:cubicBezTo>
                  <a:pt x="42442" y="947965"/>
                  <a:pt x="0" y="905523"/>
                  <a:pt x="0" y="853168"/>
                </a:cubicBezTo>
                <a:lnTo>
                  <a:pt x="0" y="94797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81105" tIns="81105" rIns="81105" bIns="8110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/>
              <a:t>Allows people to take more risky decisions</a:t>
            </a:r>
          </a:p>
        </p:txBody>
      </p:sp>
      <p:sp>
        <p:nvSpPr>
          <p:cNvPr id="114" name="Freeform 23">
            <a:extLst>
              <a:ext uri="{FF2B5EF4-FFF2-40B4-BE49-F238E27FC236}">
                <a16:creationId xmlns:a16="http://schemas.microsoft.com/office/drawing/2014/main" id="{24A7C262-BF18-46C9-87E3-69E9471D6BD6}"/>
              </a:ext>
            </a:extLst>
          </p:cNvPr>
          <p:cNvSpPr/>
          <p:nvPr/>
        </p:nvSpPr>
        <p:spPr bwMode="auto">
          <a:xfrm>
            <a:off x="5183016" y="2784475"/>
            <a:ext cx="1509712" cy="947738"/>
          </a:xfrm>
          <a:custGeom>
            <a:avLst/>
            <a:gdLst>
              <a:gd name="connsiteX0" fmla="*/ 0 w 1509198"/>
              <a:gd name="connsiteY0" fmla="*/ 94797 h 947965"/>
              <a:gd name="connsiteX1" fmla="*/ 94797 w 1509198"/>
              <a:gd name="connsiteY1" fmla="*/ 0 h 947965"/>
              <a:gd name="connsiteX2" fmla="*/ 1414402 w 1509198"/>
              <a:gd name="connsiteY2" fmla="*/ 0 h 947965"/>
              <a:gd name="connsiteX3" fmla="*/ 1509199 w 1509198"/>
              <a:gd name="connsiteY3" fmla="*/ 94797 h 947965"/>
              <a:gd name="connsiteX4" fmla="*/ 1509198 w 1509198"/>
              <a:gd name="connsiteY4" fmla="*/ 853169 h 947965"/>
              <a:gd name="connsiteX5" fmla="*/ 1414401 w 1509198"/>
              <a:gd name="connsiteY5" fmla="*/ 947966 h 947965"/>
              <a:gd name="connsiteX6" fmla="*/ 94797 w 1509198"/>
              <a:gd name="connsiteY6" fmla="*/ 947965 h 947965"/>
              <a:gd name="connsiteX7" fmla="*/ 0 w 1509198"/>
              <a:gd name="connsiteY7" fmla="*/ 853168 h 947965"/>
              <a:gd name="connsiteX8" fmla="*/ 0 w 1509198"/>
              <a:gd name="connsiteY8" fmla="*/ 94797 h 947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9198" h="947965">
                <a:moveTo>
                  <a:pt x="0" y="94797"/>
                </a:moveTo>
                <a:cubicBezTo>
                  <a:pt x="0" y="42442"/>
                  <a:pt x="42442" y="0"/>
                  <a:pt x="94797" y="0"/>
                </a:cubicBezTo>
                <a:lnTo>
                  <a:pt x="1414402" y="0"/>
                </a:lnTo>
                <a:cubicBezTo>
                  <a:pt x="1466757" y="0"/>
                  <a:pt x="1509199" y="42442"/>
                  <a:pt x="1509199" y="94797"/>
                </a:cubicBezTo>
                <a:cubicBezTo>
                  <a:pt x="1509199" y="347588"/>
                  <a:pt x="1509198" y="600378"/>
                  <a:pt x="1509198" y="853169"/>
                </a:cubicBezTo>
                <a:cubicBezTo>
                  <a:pt x="1509198" y="905524"/>
                  <a:pt x="1466756" y="947966"/>
                  <a:pt x="1414401" y="947966"/>
                </a:cubicBezTo>
                <a:lnTo>
                  <a:pt x="94797" y="947965"/>
                </a:lnTo>
                <a:cubicBezTo>
                  <a:pt x="42442" y="947965"/>
                  <a:pt x="0" y="905523"/>
                  <a:pt x="0" y="853168"/>
                </a:cubicBezTo>
                <a:lnTo>
                  <a:pt x="0" y="94797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81105" tIns="81105" rIns="81105" bIns="8110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400" dirty="0"/>
              <a:t>Promoting</a:t>
            </a:r>
            <a:br>
              <a:rPr lang="en-GB" sz="1400" dirty="0"/>
            </a:br>
            <a:r>
              <a:rPr lang="en-GB" sz="1400" dirty="0"/>
              <a:t>productive employment and entrepreneurship</a:t>
            </a:r>
            <a:endParaRPr lang="en-US" sz="1400" dirty="0"/>
          </a:p>
        </p:txBody>
      </p:sp>
      <p:sp>
        <p:nvSpPr>
          <p:cNvPr id="115" name="Freeform 26">
            <a:extLst>
              <a:ext uri="{FF2B5EF4-FFF2-40B4-BE49-F238E27FC236}">
                <a16:creationId xmlns:a16="http://schemas.microsoft.com/office/drawing/2014/main" id="{1B3F9484-DFED-4FA4-9D34-6B0D68DFF25C}"/>
              </a:ext>
            </a:extLst>
          </p:cNvPr>
          <p:cNvSpPr/>
          <p:nvPr/>
        </p:nvSpPr>
        <p:spPr bwMode="auto">
          <a:xfrm>
            <a:off x="7299153" y="2800350"/>
            <a:ext cx="1509713" cy="947738"/>
          </a:xfrm>
          <a:custGeom>
            <a:avLst/>
            <a:gdLst>
              <a:gd name="connsiteX0" fmla="*/ 0 w 1509198"/>
              <a:gd name="connsiteY0" fmla="*/ 94797 h 947965"/>
              <a:gd name="connsiteX1" fmla="*/ 94797 w 1509198"/>
              <a:gd name="connsiteY1" fmla="*/ 0 h 947965"/>
              <a:gd name="connsiteX2" fmla="*/ 1414402 w 1509198"/>
              <a:gd name="connsiteY2" fmla="*/ 0 h 947965"/>
              <a:gd name="connsiteX3" fmla="*/ 1509199 w 1509198"/>
              <a:gd name="connsiteY3" fmla="*/ 94797 h 947965"/>
              <a:gd name="connsiteX4" fmla="*/ 1509198 w 1509198"/>
              <a:gd name="connsiteY4" fmla="*/ 853169 h 947965"/>
              <a:gd name="connsiteX5" fmla="*/ 1414401 w 1509198"/>
              <a:gd name="connsiteY5" fmla="*/ 947966 h 947965"/>
              <a:gd name="connsiteX6" fmla="*/ 94797 w 1509198"/>
              <a:gd name="connsiteY6" fmla="*/ 947965 h 947965"/>
              <a:gd name="connsiteX7" fmla="*/ 0 w 1509198"/>
              <a:gd name="connsiteY7" fmla="*/ 853168 h 947965"/>
              <a:gd name="connsiteX8" fmla="*/ 0 w 1509198"/>
              <a:gd name="connsiteY8" fmla="*/ 94797 h 947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9198" h="947965">
                <a:moveTo>
                  <a:pt x="0" y="94797"/>
                </a:moveTo>
                <a:cubicBezTo>
                  <a:pt x="0" y="42442"/>
                  <a:pt x="42442" y="0"/>
                  <a:pt x="94797" y="0"/>
                </a:cubicBezTo>
                <a:lnTo>
                  <a:pt x="1414402" y="0"/>
                </a:lnTo>
                <a:cubicBezTo>
                  <a:pt x="1466757" y="0"/>
                  <a:pt x="1509199" y="42442"/>
                  <a:pt x="1509199" y="94797"/>
                </a:cubicBezTo>
                <a:cubicBezTo>
                  <a:pt x="1509199" y="347588"/>
                  <a:pt x="1509198" y="600378"/>
                  <a:pt x="1509198" y="853169"/>
                </a:cubicBezTo>
                <a:cubicBezTo>
                  <a:pt x="1509198" y="905524"/>
                  <a:pt x="1466756" y="947966"/>
                  <a:pt x="1414401" y="947966"/>
                </a:cubicBezTo>
                <a:lnTo>
                  <a:pt x="94797" y="947965"/>
                </a:lnTo>
                <a:cubicBezTo>
                  <a:pt x="42442" y="947965"/>
                  <a:pt x="0" y="905523"/>
                  <a:pt x="0" y="853168"/>
                </a:cubicBezTo>
                <a:lnTo>
                  <a:pt x="0" y="94797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81105" tIns="81105" rIns="81105" bIns="8110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400" dirty="0"/>
              <a:t>Supports structural change and just transitions</a:t>
            </a:r>
            <a:endParaRPr lang="en-US" sz="1400" dirty="0"/>
          </a:p>
        </p:txBody>
      </p:sp>
      <p:grpSp>
        <p:nvGrpSpPr>
          <p:cNvPr id="116" name="Group 10262">
            <a:extLst>
              <a:ext uri="{FF2B5EF4-FFF2-40B4-BE49-F238E27FC236}">
                <a16:creationId xmlns:a16="http://schemas.microsoft.com/office/drawing/2014/main" id="{D493BF34-29D4-4D08-AB6C-CC548A98356B}"/>
              </a:ext>
            </a:extLst>
          </p:cNvPr>
          <p:cNvGrpSpPr>
            <a:grpSpLocks/>
          </p:cNvGrpSpPr>
          <p:nvPr/>
        </p:nvGrpSpPr>
        <p:grpSpPr bwMode="auto">
          <a:xfrm>
            <a:off x="946257" y="1653646"/>
            <a:ext cx="7855986" cy="921468"/>
            <a:chOff x="388645" y="1653996"/>
            <a:chExt cx="7855762" cy="921429"/>
          </a:xfrm>
          <a:solidFill>
            <a:schemeClr val="dk2">
              <a:hueOff val="0"/>
              <a:satOff val="0"/>
              <a:lumOff val="0"/>
            </a:schemeClr>
          </a:solidFill>
        </p:grpSpPr>
        <p:sp>
          <p:nvSpPr>
            <p:cNvPr id="117" name="Freeform 9">
              <a:extLst>
                <a:ext uri="{FF2B5EF4-FFF2-40B4-BE49-F238E27FC236}">
                  <a16:creationId xmlns:a16="http://schemas.microsoft.com/office/drawing/2014/main" id="{7501482C-CA83-4AAC-95C5-A5A0B14A0187}"/>
                </a:ext>
              </a:extLst>
            </p:cNvPr>
            <p:cNvSpPr/>
            <p:nvPr/>
          </p:nvSpPr>
          <p:spPr>
            <a:xfrm>
              <a:off x="388042" y="1654525"/>
              <a:ext cx="1509670" cy="904837"/>
            </a:xfrm>
            <a:custGeom>
              <a:avLst/>
              <a:gdLst>
                <a:gd name="connsiteX0" fmla="*/ 0 w 1510059"/>
                <a:gd name="connsiteY0" fmla="*/ 90604 h 906035"/>
                <a:gd name="connsiteX1" fmla="*/ 90604 w 1510059"/>
                <a:gd name="connsiteY1" fmla="*/ 0 h 906035"/>
                <a:gd name="connsiteX2" fmla="*/ 1419456 w 1510059"/>
                <a:gd name="connsiteY2" fmla="*/ 0 h 906035"/>
                <a:gd name="connsiteX3" fmla="*/ 1510060 w 1510059"/>
                <a:gd name="connsiteY3" fmla="*/ 90604 h 906035"/>
                <a:gd name="connsiteX4" fmla="*/ 1510059 w 1510059"/>
                <a:gd name="connsiteY4" fmla="*/ 815432 h 906035"/>
                <a:gd name="connsiteX5" fmla="*/ 1419455 w 1510059"/>
                <a:gd name="connsiteY5" fmla="*/ 906036 h 906035"/>
                <a:gd name="connsiteX6" fmla="*/ 90604 w 1510059"/>
                <a:gd name="connsiteY6" fmla="*/ 906035 h 906035"/>
                <a:gd name="connsiteX7" fmla="*/ 0 w 1510059"/>
                <a:gd name="connsiteY7" fmla="*/ 815431 h 906035"/>
                <a:gd name="connsiteX8" fmla="*/ 0 w 1510059"/>
                <a:gd name="connsiteY8" fmla="*/ 90604 h 906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0059" h="906035">
                  <a:moveTo>
                    <a:pt x="0" y="90604"/>
                  </a:moveTo>
                  <a:cubicBezTo>
                    <a:pt x="0" y="40565"/>
                    <a:pt x="40565" y="0"/>
                    <a:pt x="90604" y="0"/>
                  </a:cubicBezTo>
                  <a:lnTo>
                    <a:pt x="1419456" y="0"/>
                  </a:lnTo>
                  <a:cubicBezTo>
                    <a:pt x="1469495" y="0"/>
                    <a:pt x="1510060" y="40565"/>
                    <a:pt x="1510060" y="90604"/>
                  </a:cubicBezTo>
                  <a:cubicBezTo>
                    <a:pt x="1510060" y="332213"/>
                    <a:pt x="1510059" y="573823"/>
                    <a:pt x="1510059" y="815432"/>
                  </a:cubicBezTo>
                  <a:cubicBezTo>
                    <a:pt x="1510059" y="865471"/>
                    <a:pt x="1469494" y="906036"/>
                    <a:pt x="1419455" y="906036"/>
                  </a:cubicBezTo>
                  <a:lnTo>
                    <a:pt x="90604" y="906035"/>
                  </a:lnTo>
                  <a:cubicBezTo>
                    <a:pt x="40565" y="906035"/>
                    <a:pt x="0" y="865470"/>
                    <a:pt x="0" y="815431"/>
                  </a:cubicBezTo>
                  <a:lnTo>
                    <a:pt x="0" y="90604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687" tIns="83687" rIns="83687" bIns="83687" spcCol="1270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500" dirty="0"/>
            </a:p>
          </p:txBody>
        </p:sp>
        <p:sp>
          <p:nvSpPr>
            <p:cNvPr id="118" name="Freeform 11">
              <a:extLst>
                <a:ext uri="{FF2B5EF4-FFF2-40B4-BE49-F238E27FC236}">
                  <a16:creationId xmlns:a16="http://schemas.microsoft.com/office/drawing/2014/main" id="{F52CBE04-1077-4ABE-8204-A03C24B79764}"/>
                </a:ext>
              </a:extLst>
            </p:cNvPr>
            <p:cNvSpPr/>
            <p:nvPr/>
          </p:nvSpPr>
          <p:spPr>
            <a:xfrm>
              <a:off x="2516819" y="1662463"/>
              <a:ext cx="1509669" cy="904837"/>
            </a:xfrm>
            <a:custGeom>
              <a:avLst/>
              <a:gdLst>
                <a:gd name="connsiteX0" fmla="*/ 0 w 1510059"/>
                <a:gd name="connsiteY0" fmla="*/ 90604 h 906035"/>
                <a:gd name="connsiteX1" fmla="*/ 90604 w 1510059"/>
                <a:gd name="connsiteY1" fmla="*/ 0 h 906035"/>
                <a:gd name="connsiteX2" fmla="*/ 1419456 w 1510059"/>
                <a:gd name="connsiteY2" fmla="*/ 0 h 906035"/>
                <a:gd name="connsiteX3" fmla="*/ 1510060 w 1510059"/>
                <a:gd name="connsiteY3" fmla="*/ 90604 h 906035"/>
                <a:gd name="connsiteX4" fmla="*/ 1510059 w 1510059"/>
                <a:gd name="connsiteY4" fmla="*/ 815432 h 906035"/>
                <a:gd name="connsiteX5" fmla="*/ 1419455 w 1510059"/>
                <a:gd name="connsiteY5" fmla="*/ 906036 h 906035"/>
                <a:gd name="connsiteX6" fmla="*/ 90604 w 1510059"/>
                <a:gd name="connsiteY6" fmla="*/ 906035 h 906035"/>
                <a:gd name="connsiteX7" fmla="*/ 0 w 1510059"/>
                <a:gd name="connsiteY7" fmla="*/ 815431 h 906035"/>
                <a:gd name="connsiteX8" fmla="*/ 0 w 1510059"/>
                <a:gd name="connsiteY8" fmla="*/ 90604 h 906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0059" h="906035">
                  <a:moveTo>
                    <a:pt x="0" y="90604"/>
                  </a:moveTo>
                  <a:cubicBezTo>
                    <a:pt x="0" y="40565"/>
                    <a:pt x="40565" y="0"/>
                    <a:pt x="90604" y="0"/>
                  </a:cubicBezTo>
                  <a:lnTo>
                    <a:pt x="1419456" y="0"/>
                  </a:lnTo>
                  <a:cubicBezTo>
                    <a:pt x="1469495" y="0"/>
                    <a:pt x="1510060" y="40565"/>
                    <a:pt x="1510060" y="90604"/>
                  </a:cubicBezTo>
                  <a:cubicBezTo>
                    <a:pt x="1510060" y="332213"/>
                    <a:pt x="1510059" y="573823"/>
                    <a:pt x="1510059" y="815432"/>
                  </a:cubicBezTo>
                  <a:cubicBezTo>
                    <a:pt x="1510059" y="865471"/>
                    <a:pt x="1469494" y="906036"/>
                    <a:pt x="1419455" y="906036"/>
                  </a:cubicBezTo>
                  <a:lnTo>
                    <a:pt x="90604" y="906035"/>
                  </a:lnTo>
                  <a:cubicBezTo>
                    <a:pt x="40565" y="906035"/>
                    <a:pt x="0" y="865470"/>
                    <a:pt x="0" y="815431"/>
                  </a:cubicBezTo>
                  <a:lnTo>
                    <a:pt x="0" y="90604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687" tIns="83687" rIns="83687" bIns="83687" spcCol="1270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500" dirty="0"/>
                <a:t>Stabilizes aggregate consumption</a:t>
              </a:r>
            </a:p>
          </p:txBody>
        </p:sp>
        <p:sp>
          <p:nvSpPr>
            <p:cNvPr id="119" name="Freeform 13">
              <a:extLst>
                <a:ext uri="{FF2B5EF4-FFF2-40B4-BE49-F238E27FC236}">
                  <a16:creationId xmlns:a16="http://schemas.microsoft.com/office/drawing/2014/main" id="{0C533E93-EA35-4DE0-8D6B-0E5EA12EAE3A}"/>
                </a:ext>
              </a:extLst>
            </p:cNvPr>
            <p:cNvSpPr/>
            <p:nvPr/>
          </p:nvSpPr>
          <p:spPr>
            <a:xfrm>
              <a:off x="4617021" y="1654525"/>
              <a:ext cx="1509670" cy="904837"/>
            </a:xfrm>
            <a:custGeom>
              <a:avLst/>
              <a:gdLst>
                <a:gd name="connsiteX0" fmla="*/ 0 w 1510059"/>
                <a:gd name="connsiteY0" fmla="*/ 90604 h 906035"/>
                <a:gd name="connsiteX1" fmla="*/ 90604 w 1510059"/>
                <a:gd name="connsiteY1" fmla="*/ 0 h 906035"/>
                <a:gd name="connsiteX2" fmla="*/ 1419456 w 1510059"/>
                <a:gd name="connsiteY2" fmla="*/ 0 h 906035"/>
                <a:gd name="connsiteX3" fmla="*/ 1510060 w 1510059"/>
                <a:gd name="connsiteY3" fmla="*/ 90604 h 906035"/>
                <a:gd name="connsiteX4" fmla="*/ 1510059 w 1510059"/>
                <a:gd name="connsiteY4" fmla="*/ 815432 h 906035"/>
                <a:gd name="connsiteX5" fmla="*/ 1419455 w 1510059"/>
                <a:gd name="connsiteY5" fmla="*/ 906036 h 906035"/>
                <a:gd name="connsiteX6" fmla="*/ 90604 w 1510059"/>
                <a:gd name="connsiteY6" fmla="*/ 906035 h 906035"/>
                <a:gd name="connsiteX7" fmla="*/ 0 w 1510059"/>
                <a:gd name="connsiteY7" fmla="*/ 815431 h 906035"/>
                <a:gd name="connsiteX8" fmla="*/ 0 w 1510059"/>
                <a:gd name="connsiteY8" fmla="*/ 90604 h 906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0059" h="906035">
                  <a:moveTo>
                    <a:pt x="0" y="90604"/>
                  </a:moveTo>
                  <a:cubicBezTo>
                    <a:pt x="0" y="40565"/>
                    <a:pt x="40565" y="0"/>
                    <a:pt x="90604" y="0"/>
                  </a:cubicBezTo>
                  <a:lnTo>
                    <a:pt x="1419456" y="0"/>
                  </a:lnTo>
                  <a:cubicBezTo>
                    <a:pt x="1469495" y="0"/>
                    <a:pt x="1510060" y="40565"/>
                    <a:pt x="1510060" y="90604"/>
                  </a:cubicBezTo>
                  <a:cubicBezTo>
                    <a:pt x="1510060" y="332213"/>
                    <a:pt x="1510059" y="573823"/>
                    <a:pt x="1510059" y="815432"/>
                  </a:cubicBezTo>
                  <a:cubicBezTo>
                    <a:pt x="1510059" y="865471"/>
                    <a:pt x="1469494" y="906036"/>
                    <a:pt x="1419455" y="906036"/>
                  </a:cubicBezTo>
                  <a:lnTo>
                    <a:pt x="90604" y="906035"/>
                  </a:lnTo>
                  <a:cubicBezTo>
                    <a:pt x="40565" y="906035"/>
                    <a:pt x="0" y="865470"/>
                    <a:pt x="0" y="815431"/>
                  </a:cubicBezTo>
                  <a:lnTo>
                    <a:pt x="0" y="90604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687" tIns="83687" rIns="83687" bIns="83687" spcCol="1270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1500" dirty="0"/>
                <a:t>Supports crisis response and structural change</a:t>
              </a:r>
              <a:endParaRPr lang="en-US" sz="1500" dirty="0"/>
            </a:p>
          </p:txBody>
        </p:sp>
        <p:sp>
          <p:nvSpPr>
            <p:cNvPr id="120" name="Freeform 15">
              <a:extLst>
                <a:ext uri="{FF2B5EF4-FFF2-40B4-BE49-F238E27FC236}">
                  <a16:creationId xmlns:a16="http://schemas.microsoft.com/office/drawing/2014/main" id="{553BE782-15A5-44CA-97CA-262134D1C136}"/>
                </a:ext>
              </a:extLst>
            </p:cNvPr>
            <p:cNvSpPr/>
            <p:nvPr/>
          </p:nvSpPr>
          <p:spPr>
            <a:xfrm>
              <a:off x="6734686" y="1670399"/>
              <a:ext cx="1509670" cy="904837"/>
            </a:xfrm>
            <a:custGeom>
              <a:avLst/>
              <a:gdLst>
                <a:gd name="connsiteX0" fmla="*/ 0 w 1510059"/>
                <a:gd name="connsiteY0" fmla="*/ 90604 h 906035"/>
                <a:gd name="connsiteX1" fmla="*/ 90604 w 1510059"/>
                <a:gd name="connsiteY1" fmla="*/ 0 h 906035"/>
                <a:gd name="connsiteX2" fmla="*/ 1419456 w 1510059"/>
                <a:gd name="connsiteY2" fmla="*/ 0 h 906035"/>
                <a:gd name="connsiteX3" fmla="*/ 1510060 w 1510059"/>
                <a:gd name="connsiteY3" fmla="*/ 90604 h 906035"/>
                <a:gd name="connsiteX4" fmla="*/ 1510059 w 1510059"/>
                <a:gd name="connsiteY4" fmla="*/ 815432 h 906035"/>
                <a:gd name="connsiteX5" fmla="*/ 1419455 w 1510059"/>
                <a:gd name="connsiteY5" fmla="*/ 906036 h 906035"/>
                <a:gd name="connsiteX6" fmla="*/ 90604 w 1510059"/>
                <a:gd name="connsiteY6" fmla="*/ 906035 h 906035"/>
                <a:gd name="connsiteX7" fmla="*/ 0 w 1510059"/>
                <a:gd name="connsiteY7" fmla="*/ 815431 h 906035"/>
                <a:gd name="connsiteX8" fmla="*/ 0 w 1510059"/>
                <a:gd name="connsiteY8" fmla="*/ 90604 h 906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0059" h="906035">
                  <a:moveTo>
                    <a:pt x="0" y="90604"/>
                  </a:moveTo>
                  <a:cubicBezTo>
                    <a:pt x="0" y="40565"/>
                    <a:pt x="40565" y="0"/>
                    <a:pt x="90604" y="0"/>
                  </a:cubicBezTo>
                  <a:lnTo>
                    <a:pt x="1419456" y="0"/>
                  </a:lnTo>
                  <a:cubicBezTo>
                    <a:pt x="1469495" y="0"/>
                    <a:pt x="1510060" y="40565"/>
                    <a:pt x="1510060" y="90604"/>
                  </a:cubicBezTo>
                  <a:cubicBezTo>
                    <a:pt x="1510060" y="332213"/>
                    <a:pt x="1510059" y="573823"/>
                    <a:pt x="1510059" y="815432"/>
                  </a:cubicBezTo>
                  <a:cubicBezTo>
                    <a:pt x="1510059" y="865471"/>
                    <a:pt x="1469494" y="906036"/>
                    <a:pt x="1419455" y="906036"/>
                  </a:cubicBezTo>
                  <a:lnTo>
                    <a:pt x="90604" y="906035"/>
                  </a:lnTo>
                  <a:cubicBezTo>
                    <a:pt x="40565" y="906035"/>
                    <a:pt x="0" y="865470"/>
                    <a:pt x="0" y="815431"/>
                  </a:cubicBezTo>
                  <a:lnTo>
                    <a:pt x="0" y="90604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687" tIns="83687" rIns="83687" bIns="83687" spcCol="1270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500" dirty="0"/>
                <a:t>Macroeconomic stability and social cohesion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0214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89" y="270670"/>
            <a:ext cx="10515600" cy="13255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de-DE" sz="2800" b="1" dirty="0"/>
              <a:t>Creating virtuous cycles of development</a:t>
            </a:r>
            <a:endParaRPr lang="en-US" sz="28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4078089"/>
              </p:ext>
            </p:extLst>
          </p:nvPr>
        </p:nvGraphicFramePr>
        <p:xfrm>
          <a:off x="1981201" y="1600201"/>
          <a:ext cx="6268039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A9A7D25-A967-4659-94E9-D29D613BD831}" type="slidenum">
              <a:rPr lang="en-GB" altLang="en-US" sz="10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r>
              <a:rPr lang="en-GB" altLang="en-US" sz="1000">
                <a:solidFill>
                  <a:srgbClr val="898989"/>
                </a:solidFill>
              </a:rPr>
              <a:t> 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4367214" y="3275013"/>
            <a:ext cx="1539875" cy="1547812"/>
          </a:xfrm>
          <a:prstGeom prst="ellipse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de-DE" sz="1400" dirty="0">
                <a:solidFill>
                  <a:schemeClr val="bg1"/>
                </a:solidFill>
              </a:rPr>
              <a:t>Promoting decent employment and inclusive growth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8850313" y="4113213"/>
            <a:ext cx="1638300" cy="1619250"/>
          </a:xfrm>
          <a:prstGeom prst="ellipse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600" dirty="0">
                <a:solidFill>
                  <a:schemeClr val="bg1"/>
                </a:solidFill>
              </a:rPr>
              <a:t>Ensuring social </a:t>
            </a:r>
            <a:br>
              <a:rPr lang="de-DE" sz="1600" dirty="0">
                <a:solidFill>
                  <a:schemeClr val="bg1"/>
                </a:solidFill>
              </a:rPr>
            </a:br>
            <a:r>
              <a:rPr lang="de-DE" sz="1600" dirty="0">
                <a:solidFill>
                  <a:schemeClr val="bg1"/>
                </a:solidFill>
              </a:rPr>
              <a:t>justice and peace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9703" name="Left-Right Arrow 9"/>
          <p:cNvSpPr>
            <a:spLocks noChangeArrowheads="1"/>
          </p:cNvSpPr>
          <p:nvPr/>
        </p:nvSpPr>
        <p:spPr bwMode="auto">
          <a:xfrm>
            <a:off x="7845425" y="2565400"/>
            <a:ext cx="806450" cy="611188"/>
          </a:xfrm>
          <a:prstGeom prst="leftRightArrow">
            <a:avLst>
              <a:gd name="adj1" fmla="val 50000"/>
              <a:gd name="adj2" fmla="val 50091"/>
            </a:avLst>
          </a:prstGeom>
          <a:solidFill>
            <a:srgbClr val="92D050"/>
          </a:solidFill>
          <a:ln>
            <a:noFill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b="1"/>
          </a:p>
        </p:txBody>
      </p:sp>
      <p:sp>
        <p:nvSpPr>
          <p:cNvPr id="29704" name="Left-Right Arrow 10"/>
          <p:cNvSpPr>
            <a:spLocks noChangeArrowheads="1"/>
          </p:cNvSpPr>
          <p:nvPr/>
        </p:nvSpPr>
        <p:spPr bwMode="auto">
          <a:xfrm>
            <a:off x="7845425" y="4616451"/>
            <a:ext cx="806450" cy="612775"/>
          </a:xfrm>
          <a:prstGeom prst="leftRightArrow">
            <a:avLst>
              <a:gd name="adj1" fmla="val 50000"/>
              <a:gd name="adj2" fmla="val 49962"/>
            </a:avLst>
          </a:prstGeom>
          <a:solidFill>
            <a:srgbClr val="92D050"/>
          </a:solidFill>
          <a:ln>
            <a:noFill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b="1"/>
          </a:p>
        </p:txBody>
      </p:sp>
      <p:sp>
        <p:nvSpPr>
          <p:cNvPr id="9" name="Oval 8"/>
          <p:cNvSpPr/>
          <p:nvPr/>
        </p:nvSpPr>
        <p:spPr bwMode="auto">
          <a:xfrm>
            <a:off x="8863014" y="2060576"/>
            <a:ext cx="1538287" cy="1547813"/>
          </a:xfrm>
          <a:prstGeom prst="ellipse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600" dirty="0">
                <a:solidFill>
                  <a:schemeClr val="bg1"/>
                </a:solidFill>
              </a:rPr>
              <a:t>Realizing human</a:t>
            </a:r>
            <a:br>
              <a:rPr lang="de-DE" sz="1600" dirty="0">
                <a:solidFill>
                  <a:schemeClr val="bg1"/>
                </a:solidFill>
              </a:rPr>
            </a:br>
            <a:r>
              <a:rPr lang="de-DE" sz="1600" dirty="0">
                <a:solidFill>
                  <a:schemeClr val="bg1"/>
                </a:solidFill>
              </a:rPr>
              <a:t>rights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9706" name="TextBox 2"/>
          <p:cNvSpPr txBox="1">
            <a:spLocks noChangeArrowheads="1"/>
          </p:cNvSpPr>
          <p:nvPr/>
        </p:nvSpPr>
        <p:spPr bwMode="auto">
          <a:xfrm>
            <a:off x="1992314" y="1798639"/>
            <a:ext cx="18002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>
                <a:solidFill>
                  <a:srgbClr val="92D050"/>
                </a:solidFill>
              </a:rPr>
              <a:t>New focus on the economic argument for social protection</a:t>
            </a:r>
          </a:p>
        </p:txBody>
      </p:sp>
    </p:spTree>
    <p:extLst>
      <p:ext uri="{BB962C8B-B14F-4D97-AF65-F5344CB8AC3E}">
        <p14:creationId xmlns:p14="http://schemas.microsoft.com/office/powerpoint/2010/main" val="4270183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B20AC-129A-4780-906F-56664F2A4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C5285EAD-8DB3-48CB-8BBC-8A0DD5609D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4" y="0"/>
            <a:ext cx="12187046" cy="3009352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B8BC8AA9-20C4-4F14-8B46-25760BC2C2CD}"/>
              </a:ext>
            </a:extLst>
          </p:cNvPr>
          <p:cNvSpPr txBox="1">
            <a:spLocks/>
          </p:cNvSpPr>
          <p:nvPr/>
        </p:nvSpPr>
        <p:spPr>
          <a:xfrm>
            <a:off x="1706915" y="3902357"/>
            <a:ext cx="9144000" cy="682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5E063A7-DC45-4386-93CF-253BC2308738}"/>
              </a:ext>
            </a:extLst>
          </p:cNvPr>
          <p:cNvSpPr txBox="1">
            <a:spLocks/>
          </p:cNvSpPr>
          <p:nvPr/>
        </p:nvSpPr>
        <p:spPr>
          <a:xfrm>
            <a:off x="1603501" y="3866357"/>
            <a:ext cx="9144000" cy="682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800" b="1" dirty="0">
                <a:solidFill>
                  <a:srgbClr val="5BA4BA"/>
                </a:solidFill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Universal social protection as a core of a New Social Contract – thank you for your attention!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0076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538</Words>
  <Application>Microsoft Office PowerPoint</Application>
  <PresentationFormat>Panorámica</PresentationFormat>
  <Paragraphs>106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Segoe UI Semilight</vt:lpstr>
      <vt:lpstr>Verdana</vt:lpstr>
      <vt:lpstr>Office Theme</vt:lpstr>
      <vt:lpstr>Presentación de PowerPoint</vt:lpstr>
      <vt:lpstr>4 integrated dimensions of decent work</vt:lpstr>
      <vt:lpstr>Presentación de PowerPoint</vt:lpstr>
      <vt:lpstr>The right to social protection generates social returns</vt:lpstr>
      <vt:lpstr>Social protection contributes to inclusive growth</vt:lpstr>
      <vt:lpstr>Creating virtuous cycles of development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Wodsak, Veronika</dc:creator>
  <cp:lastModifiedBy>Ana Zeballos</cp:lastModifiedBy>
  <cp:revision>1</cp:revision>
  <dcterms:created xsi:type="dcterms:W3CDTF">2023-02-06T07:34:28Z</dcterms:created>
  <dcterms:modified xsi:type="dcterms:W3CDTF">2023-02-07T21:32:39Z</dcterms:modified>
</cp:coreProperties>
</file>