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2"/>
  </p:notesMasterIdLst>
  <p:sldIdLst>
    <p:sldId id="256" r:id="rId2"/>
    <p:sldId id="293" r:id="rId3"/>
    <p:sldId id="305" r:id="rId4"/>
    <p:sldId id="294" r:id="rId5"/>
    <p:sldId id="303" r:id="rId6"/>
    <p:sldId id="306" r:id="rId7"/>
    <p:sldId id="301" r:id="rId8"/>
    <p:sldId id="302" r:id="rId9"/>
    <p:sldId id="296" r:id="rId10"/>
    <p:sldId id="304" r:id="rId11"/>
  </p:sldIdLst>
  <p:sldSz cx="9753600" cy="7315200"/>
  <p:notesSz cx="6858000" cy="9144000"/>
  <p:embeddedFontLst>
    <p:embeddedFont>
      <p:font typeface="Roboto" panose="02000000000000000000" pitchFamily="2" charset="0"/>
      <p:regular r:id="rId13"/>
      <p:bold r:id="rId14"/>
      <p:italic r:id="rId15"/>
      <p:boldItalic r:id="rId16"/>
    </p:embeddedFont>
    <p:embeddedFont>
      <p:font typeface="Roboto Condensed Bold" panose="020B0604020202020204" charset="0"/>
      <p:regular r:id="rId17"/>
      <p:bold r:id="rId18"/>
      <p:italic r:id="rId19"/>
    </p:embeddedFont>
    <p:embeddedFont>
      <p:font typeface="Verdana" panose="020B060403050404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A3C4B"/>
    <a:srgbClr val="FB636F"/>
    <a:srgbClr val="2028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8F753-423F-49D2-8404-972B5B066855}" v="4" dt="2023-09-06T12:35:23.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159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2F0D8-346C-4110-907B-949745EA1AF8}" type="datetimeFigureOut">
              <a:rPr lang="en-DE" smtClean="0"/>
              <a:t>01/24/2024</a:t>
            </a:fld>
            <a:endParaRPr lang="en-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A0ED1-E626-4271-B23F-0A3EF5EE5AA1}" type="slidenum">
              <a:rPr lang="en-DE" smtClean="0"/>
              <a:t>‹Nº›</a:t>
            </a:fld>
            <a:endParaRPr lang="en-DE"/>
          </a:p>
        </p:txBody>
      </p:sp>
    </p:spTree>
    <p:extLst>
      <p:ext uri="{BB962C8B-B14F-4D97-AF65-F5344CB8AC3E}">
        <p14:creationId xmlns:p14="http://schemas.microsoft.com/office/powerpoint/2010/main" val="110364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7C55E9-8766-48A8-8F1D-00E53C11A641}"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517E3-C683-461C-B344-5ACC97F24D9B}"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E46059-5721-40F9-84E8-0963AF734E1A}"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C2834-21BB-47A1-A2B6-85B8015A4F23}"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9C2E88-BCD2-4786-9E1C-A1905F274C90}"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850273-BEB8-43E3-96E3-93B4FA73E338}"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382C72-1B52-42E1-9DD8-09D21C4EBF9B}" type="datetime1">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DACCAF-5BD9-45ED-A960-3BC3F223F48F}" type="datetime1">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F33EC-B5B1-41F1-8D6D-C3224CB27FD0}" type="datetime1">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D489E5-DC45-42EC-9A53-9D7B5A561817}"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9FD72A-8989-476E-A8E3-614CAC0BA0A7}"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15903-46C1-4D99-A68F-BA2750DADD5D}" type="datetime1">
              <a:rPr lang="en-US" smtClean="0"/>
              <a:t>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cid:image001.png@01D9785C.E41BECE0"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women in white and green head wrap sitting in chairs&#10;&#10;Description automatically generated">
            <a:extLst>
              <a:ext uri="{FF2B5EF4-FFF2-40B4-BE49-F238E27FC236}">
                <a16:creationId xmlns:a16="http://schemas.microsoft.com/office/drawing/2014/main" id="{D178CFDA-B934-889F-2A86-7A0F11D78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3" y="1388807"/>
            <a:ext cx="9007429" cy="5214457"/>
          </a:xfrm>
          <a:prstGeom prst="rect">
            <a:avLst/>
          </a:prstGeom>
        </p:spPr>
      </p:pic>
      <p:pic>
        <p:nvPicPr>
          <p:cNvPr id="2" name="Picture 2"/>
          <p:cNvPicPr>
            <a:picLocks noChangeAspect="1"/>
          </p:cNvPicPr>
          <p:nvPr/>
        </p:nvPicPr>
        <p:blipFill>
          <a:blip r:embed="rId3"/>
          <a:srcRect/>
          <a:stretch>
            <a:fillRect/>
          </a:stretch>
        </p:blipFill>
        <p:spPr>
          <a:xfrm>
            <a:off x="1134313" y="95630"/>
            <a:ext cx="2974543" cy="1037373"/>
          </a:xfrm>
          <a:prstGeom prst="rect">
            <a:avLst/>
          </a:prstGeom>
        </p:spPr>
      </p:pic>
      <p:grpSp>
        <p:nvGrpSpPr>
          <p:cNvPr id="8" name="Group 8"/>
          <p:cNvGrpSpPr/>
          <p:nvPr/>
        </p:nvGrpSpPr>
        <p:grpSpPr>
          <a:xfrm>
            <a:off x="0" y="5532575"/>
            <a:ext cx="8458200" cy="530510"/>
            <a:chOff x="0" y="0"/>
            <a:chExt cx="1910770" cy="152400"/>
          </a:xfrm>
        </p:grpSpPr>
        <p:sp>
          <p:nvSpPr>
            <p:cNvPr id="9" name="Freeform 9"/>
            <p:cNvSpPr/>
            <p:nvPr/>
          </p:nvSpPr>
          <p:spPr>
            <a:xfrm>
              <a:off x="0" y="0"/>
              <a:ext cx="1910770" cy="152400"/>
            </a:xfrm>
            <a:custGeom>
              <a:avLst/>
              <a:gdLst/>
              <a:ahLst/>
              <a:cxnLst/>
              <a:rect l="l" t="t" r="r" b="b"/>
              <a:pathLst>
                <a:path w="1910770" h="152400">
                  <a:moveTo>
                    <a:pt x="0" y="0"/>
                  </a:moveTo>
                  <a:lnTo>
                    <a:pt x="1910770" y="0"/>
                  </a:lnTo>
                  <a:lnTo>
                    <a:pt x="1910770" y="152400"/>
                  </a:lnTo>
                  <a:lnTo>
                    <a:pt x="0" y="152400"/>
                  </a:lnTo>
                  <a:close/>
                </a:path>
              </a:pathLst>
            </a:custGeom>
            <a:solidFill>
              <a:srgbClr val="1CABE2"/>
            </a:solidFill>
          </p:spPr>
          <p:txBody>
            <a:bodyPr/>
            <a:lstStyle/>
            <a:p>
              <a:endParaRPr lang="en-DE" dirty="0"/>
            </a:p>
          </p:txBody>
        </p:sp>
      </p:grpSp>
      <p:sp>
        <p:nvSpPr>
          <p:cNvPr id="10" name="TextBox 10"/>
          <p:cNvSpPr txBox="1"/>
          <p:nvPr/>
        </p:nvSpPr>
        <p:spPr>
          <a:xfrm>
            <a:off x="-152400" y="4010841"/>
            <a:ext cx="9982200" cy="1421287"/>
          </a:xfrm>
          <a:prstGeom prst="rect">
            <a:avLst/>
          </a:prstGeom>
        </p:spPr>
        <p:txBody>
          <a:bodyPr wrap="square" lIns="0" tIns="0" rIns="0" bIns="0" rtlCol="0" anchor="t">
            <a:spAutoFit/>
          </a:bodyPr>
          <a:lstStyle/>
          <a:p>
            <a:pPr>
              <a:lnSpc>
                <a:spcPts val="2797"/>
              </a:lnSpc>
            </a:pPr>
            <a:endParaRPr dirty="0"/>
          </a:p>
          <a:p>
            <a:pPr>
              <a:lnSpc>
                <a:spcPts val="2797"/>
              </a:lnSpc>
            </a:pPr>
            <a:endParaRPr lang="en-US" sz="2331" spc="46" dirty="0">
              <a:solidFill>
                <a:srgbClr val="222222"/>
              </a:solidFill>
              <a:latin typeface="Roboto Condensed Bold"/>
            </a:endParaRPr>
          </a:p>
          <a:p>
            <a:pPr>
              <a:lnSpc>
                <a:spcPts val="2797"/>
              </a:lnSpc>
            </a:pPr>
            <a:endParaRPr lang="en-US" sz="2331" spc="46" dirty="0">
              <a:solidFill>
                <a:srgbClr val="222222"/>
              </a:solidFill>
              <a:latin typeface="Roboto Condensed Bold"/>
            </a:endParaRPr>
          </a:p>
          <a:p>
            <a:pPr>
              <a:lnSpc>
                <a:spcPts val="2797"/>
              </a:lnSpc>
            </a:pPr>
            <a:endParaRPr lang="en-US" sz="2331" spc="46" dirty="0">
              <a:solidFill>
                <a:srgbClr val="222222"/>
              </a:solidFill>
              <a:latin typeface="Roboto Condensed Bold"/>
            </a:endParaRPr>
          </a:p>
        </p:txBody>
      </p:sp>
      <p:sp>
        <p:nvSpPr>
          <p:cNvPr id="31" name="TextBox 19">
            <a:extLst>
              <a:ext uri="{FF2B5EF4-FFF2-40B4-BE49-F238E27FC236}">
                <a16:creationId xmlns:a16="http://schemas.microsoft.com/office/drawing/2014/main" id="{4B6FE6FC-BC6B-4318-B018-BFED1A862E8C}"/>
              </a:ext>
            </a:extLst>
          </p:cNvPr>
          <p:cNvSpPr txBox="1"/>
          <p:nvPr/>
        </p:nvSpPr>
        <p:spPr>
          <a:xfrm>
            <a:off x="1970578" y="5638800"/>
            <a:ext cx="6411422" cy="346185"/>
          </a:xfrm>
          <a:prstGeom prst="rect">
            <a:avLst/>
          </a:prstGeom>
        </p:spPr>
        <p:txBody>
          <a:bodyPr wrap="square" lIns="0" tIns="0" rIns="0" bIns="0" rtlCol="0" anchor="t">
            <a:spAutoFit/>
          </a:bodyPr>
          <a:lstStyle/>
          <a:p>
            <a:pPr>
              <a:lnSpc>
                <a:spcPts val="2935"/>
              </a:lnSpc>
            </a:pPr>
            <a:r>
              <a:rPr lang="en-GB" sz="2097" spc="167" dirty="0">
                <a:solidFill>
                  <a:srgbClr val="222222"/>
                </a:solidFill>
                <a:latin typeface="Roboto Condensed Bold"/>
              </a:rPr>
              <a:t>18</a:t>
            </a:r>
            <a:r>
              <a:rPr lang="en-BE" sz="2097" spc="167" dirty="0">
                <a:solidFill>
                  <a:srgbClr val="222222"/>
                </a:solidFill>
                <a:latin typeface="Roboto Condensed Bold"/>
              </a:rPr>
              <a:t> </a:t>
            </a:r>
            <a:r>
              <a:rPr lang="en-GB" sz="2097" spc="167" dirty="0">
                <a:solidFill>
                  <a:srgbClr val="222222"/>
                </a:solidFill>
                <a:latin typeface="Roboto Condensed Bold"/>
              </a:rPr>
              <a:t>January</a:t>
            </a:r>
            <a:r>
              <a:rPr lang="en-BE" sz="2097" spc="167" dirty="0">
                <a:solidFill>
                  <a:srgbClr val="222222"/>
                </a:solidFill>
                <a:latin typeface="Roboto Condensed Bold"/>
              </a:rPr>
              <a:t> 202</a:t>
            </a:r>
            <a:r>
              <a:rPr lang="en-GB" sz="2097" spc="167" dirty="0">
                <a:solidFill>
                  <a:srgbClr val="222222"/>
                </a:solidFill>
                <a:latin typeface="Roboto Condensed Bold"/>
              </a:rPr>
              <a:t>4</a:t>
            </a:r>
            <a:endParaRPr lang="en-US" sz="2097" spc="167" dirty="0">
              <a:solidFill>
                <a:srgbClr val="222222"/>
              </a:solidFill>
              <a:latin typeface="Roboto Condensed Bold"/>
            </a:endParaRPr>
          </a:p>
        </p:txBody>
      </p:sp>
      <p:sp>
        <p:nvSpPr>
          <p:cNvPr id="34" name="TextBox 33">
            <a:extLst>
              <a:ext uri="{FF2B5EF4-FFF2-40B4-BE49-F238E27FC236}">
                <a16:creationId xmlns:a16="http://schemas.microsoft.com/office/drawing/2014/main" id="{65543D9F-4686-4C9E-BBDC-F0C7531F2487}"/>
              </a:ext>
            </a:extLst>
          </p:cNvPr>
          <p:cNvSpPr txBox="1"/>
          <p:nvPr/>
        </p:nvSpPr>
        <p:spPr>
          <a:xfrm>
            <a:off x="8981853" y="1247001"/>
            <a:ext cx="990600" cy="276999"/>
          </a:xfrm>
          <a:prstGeom prst="rect">
            <a:avLst/>
          </a:prstGeom>
          <a:noFill/>
        </p:spPr>
        <p:txBody>
          <a:bodyPr wrap="square" rtlCol="0">
            <a:spAutoFit/>
          </a:bodyPr>
          <a:lstStyle/>
          <a:p>
            <a:r>
              <a:rPr lang="de-DE" sz="1200" b="0" i="0" u="none" strike="noStrike" dirty="0">
                <a:solidFill>
                  <a:schemeClr val="bg1"/>
                </a:solidFill>
                <a:effectLst/>
              </a:rPr>
              <a:t>©</a:t>
            </a:r>
            <a:r>
              <a:rPr lang="en-US" sz="1200" dirty="0">
                <a:solidFill>
                  <a:schemeClr val="bg1"/>
                </a:solidFill>
              </a:rPr>
              <a:t>Unicef</a:t>
            </a:r>
            <a:endParaRPr lang="en-DE" sz="1200" dirty="0">
              <a:solidFill>
                <a:schemeClr val="bg1"/>
              </a:solidFill>
            </a:endParaRPr>
          </a:p>
        </p:txBody>
      </p:sp>
      <p:grpSp>
        <p:nvGrpSpPr>
          <p:cNvPr id="12" name="Group 12"/>
          <p:cNvGrpSpPr/>
          <p:nvPr/>
        </p:nvGrpSpPr>
        <p:grpSpPr>
          <a:xfrm>
            <a:off x="-4010" y="1311169"/>
            <a:ext cx="6553200" cy="524867"/>
            <a:chOff x="0" y="0"/>
            <a:chExt cx="1110895" cy="152400"/>
          </a:xfrm>
        </p:grpSpPr>
        <p:sp>
          <p:nvSpPr>
            <p:cNvPr id="13" name="Freeform 13"/>
            <p:cNvSpPr/>
            <p:nvPr/>
          </p:nvSpPr>
          <p:spPr>
            <a:xfrm>
              <a:off x="0" y="0"/>
              <a:ext cx="1110895" cy="152400"/>
            </a:xfrm>
            <a:custGeom>
              <a:avLst/>
              <a:gdLst/>
              <a:ahLst/>
              <a:cxnLst/>
              <a:rect l="l" t="t" r="r" b="b"/>
              <a:pathLst>
                <a:path w="1110895" h="152400">
                  <a:moveTo>
                    <a:pt x="0" y="0"/>
                  </a:moveTo>
                  <a:lnTo>
                    <a:pt x="1110895" y="0"/>
                  </a:lnTo>
                  <a:lnTo>
                    <a:pt x="1110895" y="152400"/>
                  </a:lnTo>
                  <a:lnTo>
                    <a:pt x="0" y="152400"/>
                  </a:lnTo>
                  <a:close/>
                </a:path>
              </a:pathLst>
            </a:custGeom>
            <a:solidFill>
              <a:srgbClr val="FB636F"/>
            </a:solidFill>
          </p:spPr>
          <p:txBody>
            <a:bodyPr/>
            <a:lstStyle/>
            <a:p>
              <a:endParaRPr lang="en-GB"/>
            </a:p>
          </p:txBody>
        </p:sp>
      </p:grpSp>
      <p:sp>
        <p:nvSpPr>
          <p:cNvPr id="19" name="TextBox 19"/>
          <p:cNvSpPr txBox="1"/>
          <p:nvPr/>
        </p:nvSpPr>
        <p:spPr>
          <a:xfrm>
            <a:off x="304800" y="1371600"/>
            <a:ext cx="6096000" cy="360163"/>
          </a:xfrm>
          <a:prstGeom prst="rect">
            <a:avLst/>
          </a:prstGeom>
        </p:spPr>
        <p:txBody>
          <a:bodyPr wrap="square" lIns="0" tIns="0" rIns="0" bIns="0" rtlCol="0" anchor="t">
            <a:spAutoFit/>
          </a:bodyPr>
          <a:lstStyle/>
          <a:p>
            <a:pPr algn="r">
              <a:lnSpc>
                <a:spcPts val="2935"/>
              </a:lnSpc>
            </a:pPr>
            <a:r>
              <a:rPr lang="en-GB" sz="2400" b="1" kern="100" dirty="0">
                <a:effectLst/>
                <a:latin typeface="Calibri" panose="020F0502020204030204" pitchFamily="34" charset="0"/>
                <a:ea typeface="Calibri" panose="020F0502020204030204" pitchFamily="34" charset="0"/>
                <a:cs typeface="Times New Roman" panose="02020603050405020304" pitchFamily="18" charset="0"/>
              </a:rPr>
              <a:t>Improving synergies between SP and PFM</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 1">
            <a:extLst>
              <a:ext uri="{FF2B5EF4-FFF2-40B4-BE49-F238E27FC236}">
                <a16:creationId xmlns:a16="http://schemas.microsoft.com/office/drawing/2014/main" id="{616E1416-F82E-544B-545E-B7992FD52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1468" y="6419416"/>
            <a:ext cx="998220" cy="971550"/>
          </a:xfrm>
          <a:prstGeom prst="rect">
            <a:avLst/>
          </a:prstGeom>
        </p:spPr>
      </p:pic>
      <p:pic>
        <p:nvPicPr>
          <p:cNvPr id="14" name="Picture 13">
            <a:extLst>
              <a:ext uri="{FF2B5EF4-FFF2-40B4-BE49-F238E27FC236}">
                <a16:creationId xmlns:a16="http://schemas.microsoft.com/office/drawing/2014/main" id="{80F7C9C2-4A35-EB2F-9E75-67E212F46AD7}"/>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213213" y="6663055"/>
            <a:ext cx="1196340" cy="652145"/>
          </a:xfrm>
          <a:prstGeom prst="rect">
            <a:avLst/>
          </a:prstGeom>
          <a:noFill/>
          <a:ln>
            <a:noFill/>
          </a:ln>
        </p:spPr>
      </p:pic>
      <p:pic>
        <p:nvPicPr>
          <p:cNvPr id="15" name="Picture 14">
            <a:extLst>
              <a:ext uri="{FF2B5EF4-FFF2-40B4-BE49-F238E27FC236}">
                <a16:creationId xmlns:a16="http://schemas.microsoft.com/office/drawing/2014/main" id="{79E6798D-60AD-AF08-4F50-3AD44116FF93}"/>
              </a:ext>
            </a:extLst>
          </p:cNvPr>
          <p:cNvPicPr>
            <a:picLocks noChangeAspect="1"/>
          </p:cNvPicPr>
          <p:nvPr/>
        </p:nvPicPr>
        <p:blipFill>
          <a:blip r:embed="rId7"/>
          <a:stretch>
            <a:fillRect/>
          </a:stretch>
        </p:blipFill>
        <p:spPr>
          <a:xfrm>
            <a:off x="7317452" y="6663055"/>
            <a:ext cx="1628775" cy="645795"/>
          </a:xfrm>
          <a:prstGeom prst="rect">
            <a:avLst/>
          </a:prstGeom>
        </p:spPr>
      </p:pic>
      <p:pic>
        <p:nvPicPr>
          <p:cNvPr id="16" name="Picture 15">
            <a:extLst>
              <a:ext uri="{FF2B5EF4-FFF2-40B4-BE49-F238E27FC236}">
                <a16:creationId xmlns:a16="http://schemas.microsoft.com/office/drawing/2014/main" id="{5D7B7B01-19AD-CC71-A654-1762E551934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8959" y="191743"/>
            <a:ext cx="3219019" cy="887923"/>
          </a:xfrm>
          <a:prstGeom prst="rect">
            <a:avLst/>
          </a:prstGeom>
          <a:noFill/>
          <a:ln>
            <a:noFill/>
          </a:ln>
        </p:spPr>
      </p:pic>
      <p:pic>
        <p:nvPicPr>
          <p:cNvPr id="3" name="Picture 2" descr="A close up of a screen&#10;&#10;Description automatically generated">
            <a:extLst>
              <a:ext uri="{FF2B5EF4-FFF2-40B4-BE49-F238E27FC236}">
                <a16:creationId xmlns:a16="http://schemas.microsoft.com/office/drawing/2014/main" id="{9079B573-7D66-268E-CF3E-800D64B934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20888" y="212505"/>
            <a:ext cx="1196340" cy="8534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EC7FB-88D1-B34C-A6CB-64129CBC8A08}"/>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5870F9ED-8DF8-D2E5-AF6C-DABDB2340603}"/>
              </a:ext>
            </a:extLst>
          </p:cNvPr>
          <p:cNvPicPr>
            <a:picLocks noChangeAspect="1"/>
          </p:cNvPicPr>
          <p:nvPr/>
        </p:nvPicPr>
        <p:blipFill>
          <a:blip r:embed="rId2"/>
          <a:srcRect/>
          <a:stretch>
            <a:fillRect/>
          </a:stretch>
        </p:blipFill>
        <p:spPr>
          <a:xfrm>
            <a:off x="381000" y="350737"/>
            <a:ext cx="2004052" cy="698914"/>
          </a:xfrm>
          <a:prstGeom prst="rect">
            <a:avLst/>
          </a:prstGeom>
        </p:spPr>
      </p:pic>
      <p:grpSp>
        <p:nvGrpSpPr>
          <p:cNvPr id="3" name="Group 3">
            <a:extLst>
              <a:ext uri="{FF2B5EF4-FFF2-40B4-BE49-F238E27FC236}">
                <a16:creationId xmlns:a16="http://schemas.microsoft.com/office/drawing/2014/main" id="{0B3D6D77-37F1-0525-645D-76FD36F41EA6}"/>
              </a:ext>
            </a:extLst>
          </p:cNvPr>
          <p:cNvGrpSpPr/>
          <p:nvPr/>
        </p:nvGrpSpPr>
        <p:grpSpPr>
          <a:xfrm>
            <a:off x="1921522" y="6836655"/>
            <a:ext cx="7832078" cy="499810"/>
            <a:chOff x="0" y="0"/>
            <a:chExt cx="8955467" cy="571500"/>
          </a:xfrm>
        </p:grpSpPr>
        <p:sp>
          <p:nvSpPr>
            <p:cNvPr id="4" name="Freeform 4">
              <a:extLst>
                <a:ext uri="{FF2B5EF4-FFF2-40B4-BE49-F238E27FC236}">
                  <a16:creationId xmlns:a16="http://schemas.microsoft.com/office/drawing/2014/main" id="{8EE267F3-8DB2-4E04-CA68-96B1B62DCF9C}"/>
                </a:ext>
              </a:extLst>
            </p:cNvPr>
            <p:cNvSpPr/>
            <p:nvPr/>
          </p:nvSpPr>
          <p:spPr>
            <a:xfrm>
              <a:off x="0" y="255270"/>
              <a:ext cx="8955467" cy="69850"/>
            </a:xfrm>
            <a:custGeom>
              <a:avLst/>
              <a:gdLst/>
              <a:ahLst/>
              <a:cxnLst/>
              <a:rect l="l" t="t" r="r" b="b"/>
              <a:pathLst>
                <a:path w="8955467" h="69850">
                  <a:moveTo>
                    <a:pt x="8664637" y="0"/>
                  </a:moveTo>
                  <a:lnTo>
                    <a:pt x="0" y="0"/>
                  </a:lnTo>
                  <a:lnTo>
                    <a:pt x="0" y="69850"/>
                  </a:lnTo>
                  <a:lnTo>
                    <a:pt x="8955467" y="69850"/>
                  </a:lnTo>
                  <a:lnTo>
                    <a:pt x="8955467" y="0"/>
                  </a:lnTo>
                  <a:close/>
                </a:path>
              </a:pathLst>
            </a:custGeom>
            <a:solidFill>
              <a:srgbClr val="FA3C4B"/>
            </a:solidFill>
          </p:spPr>
          <p:txBody>
            <a:bodyPr/>
            <a:lstStyle/>
            <a:p>
              <a:endParaRPr lang="fr-FR"/>
            </a:p>
          </p:txBody>
        </p:sp>
      </p:grpSp>
      <p:grpSp>
        <p:nvGrpSpPr>
          <p:cNvPr id="6" name="Group 6">
            <a:extLst>
              <a:ext uri="{FF2B5EF4-FFF2-40B4-BE49-F238E27FC236}">
                <a16:creationId xmlns:a16="http://schemas.microsoft.com/office/drawing/2014/main" id="{135097D0-D00D-27C7-B93A-803D0801380A}"/>
              </a:ext>
            </a:extLst>
          </p:cNvPr>
          <p:cNvGrpSpPr/>
          <p:nvPr/>
        </p:nvGrpSpPr>
        <p:grpSpPr>
          <a:xfrm>
            <a:off x="1383026" y="2286000"/>
            <a:ext cx="2590800" cy="2209800"/>
            <a:chOff x="0" y="0"/>
            <a:chExt cx="1133020" cy="152400"/>
          </a:xfrm>
        </p:grpSpPr>
        <p:sp>
          <p:nvSpPr>
            <p:cNvPr id="7" name="Freeform 7">
              <a:extLst>
                <a:ext uri="{FF2B5EF4-FFF2-40B4-BE49-F238E27FC236}">
                  <a16:creationId xmlns:a16="http://schemas.microsoft.com/office/drawing/2014/main" id="{5CF9CC81-EBE0-A57F-9EFB-8358D112F8D3}"/>
                </a:ext>
              </a:extLst>
            </p:cNvPr>
            <p:cNvSpPr/>
            <p:nvPr/>
          </p:nvSpPr>
          <p:spPr>
            <a:xfrm>
              <a:off x="0" y="0"/>
              <a:ext cx="1133020" cy="152400"/>
            </a:xfrm>
            <a:custGeom>
              <a:avLst/>
              <a:gdLst/>
              <a:ahLst/>
              <a:cxnLst/>
              <a:rect l="l" t="t" r="r" b="b"/>
              <a:pathLst>
                <a:path w="1133020" h="152400">
                  <a:moveTo>
                    <a:pt x="0" y="0"/>
                  </a:moveTo>
                  <a:lnTo>
                    <a:pt x="1133020" y="0"/>
                  </a:lnTo>
                  <a:lnTo>
                    <a:pt x="1133020" y="152400"/>
                  </a:lnTo>
                  <a:lnTo>
                    <a:pt x="0" y="152400"/>
                  </a:lnTo>
                  <a:close/>
                </a:path>
              </a:pathLst>
            </a:custGeom>
            <a:solidFill>
              <a:srgbClr val="FB636F"/>
            </a:solidFill>
          </p:spPr>
          <p:txBody>
            <a:bodyPr/>
            <a:lstStyle/>
            <a:p>
              <a:pPr algn="ctr"/>
              <a:endParaRPr lang="fr-FR" sz="2000" b="1" dirty="0"/>
            </a:p>
            <a:p>
              <a:pPr algn="ctr"/>
              <a:r>
                <a:rPr lang="fr-FR" sz="2000" b="1" dirty="0"/>
                <a:t>Q&amp;A</a:t>
              </a:r>
            </a:p>
            <a:p>
              <a:pPr algn="ctr"/>
              <a:endParaRPr lang="fr-FR" sz="2000" b="1" dirty="0"/>
            </a:p>
            <a:p>
              <a:pPr algn="ctr"/>
              <a:endParaRPr lang="fr-FR" sz="2000" b="1" dirty="0"/>
            </a:p>
            <a:p>
              <a:pPr algn="ctr"/>
              <a:r>
                <a:rPr lang="fr-FR" sz="2000" b="1" dirty="0" err="1"/>
                <a:t>Thank</a:t>
              </a:r>
              <a:r>
                <a:rPr lang="fr-FR" sz="2000" b="1" dirty="0"/>
                <a:t> </a:t>
              </a:r>
              <a:r>
                <a:rPr lang="fr-FR" sz="2000" b="1" dirty="0" err="1"/>
                <a:t>you</a:t>
              </a:r>
              <a:r>
                <a:rPr lang="fr-FR" sz="2000" b="1" dirty="0"/>
                <a:t>!</a:t>
              </a:r>
            </a:p>
          </p:txBody>
        </p:sp>
      </p:grpSp>
      <p:grpSp>
        <p:nvGrpSpPr>
          <p:cNvPr id="9" name="Group 8">
            <a:extLst>
              <a:ext uri="{FF2B5EF4-FFF2-40B4-BE49-F238E27FC236}">
                <a16:creationId xmlns:a16="http://schemas.microsoft.com/office/drawing/2014/main" id="{3816C63B-5B3A-94E9-29C5-730E5213C069}"/>
              </a:ext>
            </a:extLst>
          </p:cNvPr>
          <p:cNvGrpSpPr/>
          <p:nvPr/>
        </p:nvGrpSpPr>
        <p:grpSpPr>
          <a:xfrm>
            <a:off x="4038600" y="376183"/>
            <a:ext cx="5196134" cy="677468"/>
            <a:chOff x="366466" y="6235638"/>
            <a:chExt cx="8777534" cy="1144408"/>
          </a:xfrm>
        </p:grpSpPr>
        <p:pic>
          <p:nvPicPr>
            <p:cNvPr id="10" name="Picture 15">
              <a:extLst>
                <a:ext uri="{FF2B5EF4-FFF2-40B4-BE49-F238E27FC236}">
                  <a16:creationId xmlns:a16="http://schemas.microsoft.com/office/drawing/2014/main" id="{6C282826-C5D9-0491-D9F1-9F247A6974B7}"/>
                </a:ext>
              </a:extLst>
            </p:cNvPr>
            <p:cNvPicPr>
              <a:picLocks noChangeAspect="1"/>
            </p:cNvPicPr>
            <p:nvPr/>
          </p:nvPicPr>
          <p:blipFill>
            <a:blip r:embed="rId3"/>
            <a:srcRect/>
            <a:stretch>
              <a:fillRect/>
            </a:stretch>
          </p:blipFill>
          <p:spPr>
            <a:xfrm>
              <a:off x="2590800" y="6380635"/>
              <a:ext cx="1597479" cy="576425"/>
            </a:xfrm>
            <a:prstGeom prst="rect">
              <a:avLst/>
            </a:prstGeom>
          </p:spPr>
        </p:pic>
        <p:pic>
          <p:nvPicPr>
            <p:cNvPr id="11" name="Picture 16">
              <a:extLst>
                <a:ext uri="{FF2B5EF4-FFF2-40B4-BE49-F238E27FC236}">
                  <a16:creationId xmlns:a16="http://schemas.microsoft.com/office/drawing/2014/main" id="{6802B4D2-47F2-7A70-C8C9-92E2F9AD00BD}"/>
                </a:ext>
              </a:extLst>
            </p:cNvPr>
            <p:cNvPicPr>
              <a:picLocks noChangeAspect="1"/>
            </p:cNvPicPr>
            <p:nvPr/>
          </p:nvPicPr>
          <p:blipFill>
            <a:blip r:embed="rId4"/>
            <a:srcRect l="24791" t="21090" r="25262" b="23090"/>
            <a:stretch>
              <a:fillRect/>
            </a:stretch>
          </p:blipFill>
          <p:spPr>
            <a:xfrm>
              <a:off x="5141532" y="6256894"/>
              <a:ext cx="1259268" cy="703667"/>
            </a:xfrm>
            <a:prstGeom prst="rect">
              <a:avLst/>
            </a:prstGeom>
          </p:spPr>
        </p:pic>
        <p:pic>
          <p:nvPicPr>
            <p:cNvPr id="12" name="Picture 18">
              <a:extLst>
                <a:ext uri="{FF2B5EF4-FFF2-40B4-BE49-F238E27FC236}">
                  <a16:creationId xmlns:a16="http://schemas.microsoft.com/office/drawing/2014/main" id="{AE908F3B-5F38-04C3-2A46-2973066DDAAF}"/>
                </a:ext>
              </a:extLst>
            </p:cNvPr>
            <p:cNvPicPr>
              <a:picLocks noChangeAspect="1"/>
            </p:cNvPicPr>
            <p:nvPr/>
          </p:nvPicPr>
          <p:blipFill>
            <a:blip r:embed="rId5"/>
            <a:srcRect l="72"/>
            <a:stretch>
              <a:fillRect/>
            </a:stretch>
          </p:blipFill>
          <p:spPr>
            <a:xfrm>
              <a:off x="6969507" y="6353551"/>
              <a:ext cx="2174493" cy="576659"/>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31894A49-91E9-E073-C477-225819BC46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466" y="6235638"/>
              <a:ext cx="1604112" cy="1144408"/>
            </a:xfrm>
            <a:prstGeom prst="rect">
              <a:avLst/>
            </a:prstGeom>
          </p:spPr>
        </p:pic>
      </p:grpSp>
      <p:pic>
        <p:nvPicPr>
          <p:cNvPr id="16" name="Picture 15">
            <a:extLst>
              <a:ext uri="{FF2B5EF4-FFF2-40B4-BE49-F238E27FC236}">
                <a16:creationId xmlns:a16="http://schemas.microsoft.com/office/drawing/2014/main" id="{12F3E947-9DA7-F575-A720-11723F1722C6}"/>
              </a:ext>
            </a:extLst>
          </p:cNvPr>
          <p:cNvPicPr>
            <a:picLocks noChangeAspect="1"/>
          </p:cNvPicPr>
          <p:nvPr/>
        </p:nvPicPr>
        <p:blipFill>
          <a:blip r:embed="rId7"/>
          <a:stretch>
            <a:fillRect/>
          </a:stretch>
        </p:blipFill>
        <p:spPr>
          <a:xfrm>
            <a:off x="5500397" y="1462170"/>
            <a:ext cx="3475365" cy="4907024"/>
          </a:xfrm>
          <a:prstGeom prst="rect">
            <a:avLst/>
          </a:prstGeom>
        </p:spPr>
      </p:pic>
    </p:spTree>
    <p:extLst>
      <p:ext uri="{BB962C8B-B14F-4D97-AF65-F5344CB8AC3E}">
        <p14:creationId xmlns:p14="http://schemas.microsoft.com/office/powerpoint/2010/main" val="158432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BB47A-0CE3-B930-CA50-59FCE5B52809}"/>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CB4C5FD7-DE01-4422-D038-C80E35B46ECE}"/>
              </a:ext>
            </a:extLst>
          </p:cNvPr>
          <p:cNvPicPr>
            <a:picLocks noChangeAspect="1"/>
          </p:cNvPicPr>
          <p:nvPr/>
        </p:nvPicPr>
        <p:blipFill>
          <a:blip r:embed="rId2"/>
          <a:srcRect/>
          <a:stretch>
            <a:fillRect/>
          </a:stretch>
        </p:blipFill>
        <p:spPr>
          <a:xfrm>
            <a:off x="381000" y="350737"/>
            <a:ext cx="2004052" cy="698914"/>
          </a:xfrm>
          <a:prstGeom prst="rect">
            <a:avLst/>
          </a:prstGeom>
        </p:spPr>
      </p:pic>
      <p:grpSp>
        <p:nvGrpSpPr>
          <p:cNvPr id="3" name="Group 3">
            <a:extLst>
              <a:ext uri="{FF2B5EF4-FFF2-40B4-BE49-F238E27FC236}">
                <a16:creationId xmlns:a16="http://schemas.microsoft.com/office/drawing/2014/main" id="{4A8D1235-A470-2971-879A-22D606CA2373}"/>
              </a:ext>
            </a:extLst>
          </p:cNvPr>
          <p:cNvGrpSpPr/>
          <p:nvPr/>
        </p:nvGrpSpPr>
        <p:grpSpPr>
          <a:xfrm>
            <a:off x="1921522" y="6836655"/>
            <a:ext cx="7832078" cy="499810"/>
            <a:chOff x="0" y="0"/>
            <a:chExt cx="8955467" cy="571500"/>
          </a:xfrm>
        </p:grpSpPr>
        <p:sp>
          <p:nvSpPr>
            <p:cNvPr id="4" name="Freeform 4">
              <a:extLst>
                <a:ext uri="{FF2B5EF4-FFF2-40B4-BE49-F238E27FC236}">
                  <a16:creationId xmlns:a16="http://schemas.microsoft.com/office/drawing/2014/main" id="{1F7DE52D-9920-309F-8C5F-4647842CC093}"/>
                </a:ext>
              </a:extLst>
            </p:cNvPr>
            <p:cNvSpPr/>
            <p:nvPr/>
          </p:nvSpPr>
          <p:spPr>
            <a:xfrm>
              <a:off x="0" y="255270"/>
              <a:ext cx="8955467" cy="69850"/>
            </a:xfrm>
            <a:custGeom>
              <a:avLst/>
              <a:gdLst/>
              <a:ahLst/>
              <a:cxnLst/>
              <a:rect l="l" t="t" r="r" b="b"/>
              <a:pathLst>
                <a:path w="8955467" h="69850">
                  <a:moveTo>
                    <a:pt x="8664637" y="0"/>
                  </a:moveTo>
                  <a:lnTo>
                    <a:pt x="0" y="0"/>
                  </a:lnTo>
                  <a:lnTo>
                    <a:pt x="0" y="69850"/>
                  </a:lnTo>
                  <a:lnTo>
                    <a:pt x="8955467" y="69850"/>
                  </a:lnTo>
                  <a:lnTo>
                    <a:pt x="8955467" y="0"/>
                  </a:lnTo>
                  <a:close/>
                </a:path>
              </a:pathLst>
            </a:custGeom>
            <a:solidFill>
              <a:srgbClr val="FA3C4B"/>
            </a:solidFill>
          </p:spPr>
          <p:txBody>
            <a:bodyPr/>
            <a:lstStyle/>
            <a:p>
              <a:endParaRPr lang="fr-FR"/>
            </a:p>
          </p:txBody>
        </p:sp>
      </p:grpSp>
      <p:sp>
        <p:nvSpPr>
          <p:cNvPr id="5" name="TextBox 5">
            <a:extLst>
              <a:ext uri="{FF2B5EF4-FFF2-40B4-BE49-F238E27FC236}">
                <a16:creationId xmlns:a16="http://schemas.microsoft.com/office/drawing/2014/main" id="{E77B5A3B-D235-CCB0-4AD6-4157CEB1E56F}"/>
              </a:ext>
            </a:extLst>
          </p:cNvPr>
          <p:cNvSpPr txBox="1"/>
          <p:nvPr/>
        </p:nvSpPr>
        <p:spPr>
          <a:xfrm>
            <a:off x="381000" y="2074077"/>
            <a:ext cx="8686800" cy="4148828"/>
          </a:xfrm>
          <a:prstGeom prst="rect">
            <a:avLst/>
          </a:prstGeom>
        </p:spPr>
        <p:txBody>
          <a:bodyPr wrap="square" lIns="0" tIns="0" rIns="0" bIns="0" rtlCol="0" anchor="t">
            <a:spAutoFit/>
          </a:bodyPr>
          <a:lstStyle/>
          <a:p>
            <a:pPr marL="342900" lvl="0" indent="-342900">
              <a:lnSpc>
                <a:spcPct val="107000"/>
              </a:lnSpc>
              <a:buFont typeface="Symbol" panose="05050102010706020507" pitchFamily="18" charset="2"/>
              <a:buChar char=""/>
            </a:pPr>
            <a:r>
              <a:rPr lang="en-GB" sz="2300" dirty="0">
                <a:effectLst/>
                <a:latin typeface="NEW TIMES ROMAN"/>
                <a:ea typeface="Calibri" panose="020F0502020204030204" pitchFamily="34" charset="0"/>
                <a:cs typeface="Segoe UI Semibold" panose="020B0702040204020203" pitchFamily="34" charset="0"/>
              </a:rPr>
              <a:t>Project extended by 4 months, closed in Sept 2023</a:t>
            </a:r>
          </a:p>
          <a:p>
            <a:pPr marL="342900" lvl="0" indent="-342900">
              <a:lnSpc>
                <a:spcPct val="107000"/>
              </a:lnSpc>
              <a:buFont typeface="Symbol" panose="05050102010706020507" pitchFamily="18" charset="2"/>
              <a:buChar char=""/>
            </a:pPr>
            <a:r>
              <a:rPr lang="en-GB" sz="2300" dirty="0">
                <a:effectLst/>
                <a:latin typeface="NEW TIMES ROMAN"/>
                <a:ea typeface="Calibri" panose="020F0502020204030204" pitchFamily="34" charset="0"/>
                <a:cs typeface="Segoe UI Semibold" panose="020B0702040204020203" pitchFamily="34" charset="0"/>
              </a:rPr>
              <a:t>Final reporting and financial settlement for FY 2023 and full project</a:t>
            </a:r>
          </a:p>
          <a:p>
            <a:pPr marL="342900" indent="-342900">
              <a:lnSpc>
                <a:spcPct val="107000"/>
              </a:lnSpc>
              <a:buFont typeface="Symbol" panose="05050102010706020507" pitchFamily="18" charset="2"/>
              <a:buChar char=""/>
            </a:pPr>
            <a:r>
              <a:rPr lang="en-GB" sz="2300" dirty="0">
                <a:latin typeface="NEW TIMES ROMAN"/>
                <a:ea typeface="Roboto" panose="020B0604020202020204" charset="0"/>
                <a:cs typeface="Segoe UI Semibold" panose="020B0702040204020203" pitchFamily="34" charset="0"/>
              </a:rPr>
              <a:t>Study – learning report</a:t>
            </a:r>
          </a:p>
          <a:p>
            <a:pPr marL="342900" lvl="0" indent="-342900">
              <a:lnSpc>
                <a:spcPct val="107000"/>
              </a:lnSpc>
              <a:buFont typeface="Symbol" panose="05050102010706020507" pitchFamily="18" charset="2"/>
              <a:buChar char=""/>
            </a:pPr>
            <a:r>
              <a:rPr lang="en-GB" sz="2300" dirty="0">
                <a:effectLst/>
                <a:latin typeface="NEW TIMES ROMAN"/>
                <a:ea typeface="Calibri" panose="020F0502020204030204" pitchFamily="34" charset="0"/>
                <a:cs typeface="Segoe UI Semibold" panose="020B0702040204020203" pitchFamily="34" charset="0"/>
              </a:rPr>
              <a:t>Final Evaluation of the project</a:t>
            </a:r>
          </a:p>
          <a:p>
            <a:pPr marL="342900" lvl="0" indent="-342900">
              <a:lnSpc>
                <a:spcPct val="107000"/>
              </a:lnSpc>
              <a:buFont typeface="Symbol" panose="05050102010706020507" pitchFamily="18" charset="2"/>
              <a:buChar char=""/>
            </a:pPr>
            <a:r>
              <a:rPr lang="en-GB" sz="2300" dirty="0">
                <a:latin typeface="NEW TIMES ROMAN"/>
                <a:ea typeface="Roboto" panose="020B0604020202020204" charset="0"/>
                <a:cs typeface="Segoe UI Semibold" panose="020B0702040204020203" pitchFamily="34" charset="0"/>
              </a:rPr>
              <a:t>2 global closing events, 1 organised &amp; led by WCO</a:t>
            </a:r>
          </a:p>
          <a:p>
            <a:pPr marL="342900" lvl="0" indent="-342900">
              <a:lnSpc>
                <a:spcPct val="107000"/>
              </a:lnSpc>
              <a:buFont typeface="Symbol" panose="05050102010706020507" pitchFamily="18" charset="2"/>
              <a:buChar char=""/>
            </a:pPr>
            <a:r>
              <a:rPr lang="en-GB" sz="2300" dirty="0">
                <a:latin typeface="NEW TIMES ROMAN"/>
                <a:ea typeface="Roboto" panose="020B0604020202020204" charset="0"/>
                <a:cs typeface="Segoe UI Semibold" panose="020B0702040204020203" pitchFamily="34" charset="0"/>
              </a:rPr>
              <a:t>Regular project monitoring and oversight, including coordination with GCSPF</a:t>
            </a:r>
          </a:p>
          <a:p>
            <a:pPr marL="342900" lvl="0" indent="-342900">
              <a:lnSpc>
                <a:spcPct val="107000"/>
              </a:lnSpc>
              <a:buFont typeface="Symbol" panose="05050102010706020507" pitchFamily="18" charset="2"/>
              <a:buChar char=""/>
            </a:pPr>
            <a:endParaRPr lang="en-GB" sz="2300" dirty="0">
              <a:latin typeface="NEW TIMES ROMAN"/>
              <a:ea typeface="Roboto" panose="020B0604020202020204" charset="0"/>
              <a:cs typeface="Segoe UI Semibold" panose="020B0702040204020203" pitchFamily="34" charset="0"/>
            </a:endParaRPr>
          </a:p>
          <a:p>
            <a:pPr marL="342900" lvl="0" indent="-342900">
              <a:lnSpc>
                <a:spcPct val="107000"/>
              </a:lnSpc>
              <a:buFont typeface="Symbol" panose="05050102010706020507" pitchFamily="18" charset="2"/>
              <a:buChar char=""/>
            </a:pPr>
            <a:endParaRPr lang="en-GB" sz="2300" dirty="0">
              <a:latin typeface="NEW TIMES ROMAN"/>
              <a:ea typeface="Roboto" panose="020B0604020202020204" charset="0"/>
              <a:cs typeface="Segoe UI Semibold" panose="020B0702040204020203" pitchFamily="34" charset="0"/>
            </a:endParaRPr>
          </a:p>
          <a:p>
            <a:pPr marL="342900" lvl="0" indent="-342900">
              <a:lnSpc>
                <a:spcPct val="107000"/>
              </a:lnSpc>
              <a:buFont typeface="Symbol" panose="05050102010706020507" pitchFamily="18" charset="2"/>
              <a:buChar char=""/>
            </a:pPr>
            <a:endParaRPr lang="en-GB" sz="2300" dirty="0">
              <a:latin typeface="NEW TIMES ROMAN"/>
              <a:ea typeface="Roboto" panose="020B0604020202020204" charset="0"/>
              <a:cs typeface="Segoe UI Semibold" panose="020B0702040204020203" pitchFamily="34" charset="0"/>
            </a:endParaRPr>
          </a:p>
          <a:p>
            <a:pPr lvl="0">
              <a:lnSpc>
                <a:spcPct val="107000"/>
              </a:lnSpc>
            </a:pPr>
            <a:endParaRPr lang="en-GB" sz="2300" dirty="0">
              <a:latin typeface="NEW TIMES ROMAN"/>
              <a:ea typeface="Roboto" panose="020B0604020202020204" charset="0"/>
              <a:cs typeface="Segoe UI Semibold" panose="020B0702040204020203" pitchFamily="34" charset="0"/>
            </a:endParaRPr>
          </a:p>
        </p:txBody>
      </p:sp>
      <p:grpSp>
        <p:nvGrpSpPr>
          <p:cNvPr id="6" name="Group 6">
            <a:extLst>
              <a:ext uri="{FF2B5EF4-FFF2-40B4-BE49-F238E27FC236}">
                <a16:creationId xmlns:a16="http://schemas.microsoft.com/office/drawing/2014/main" id="{DDFC3103-4114-6E42-4366-36304DA1C530}"/>
              </a:ext>
            </a:extLst>
          </p:cNvPr>
          <p:cNvGrpSpPr/>
          <p:nvPr/>
        </p:nvGrpSpPr>
        <p:grpSpPr>
          <a:xfrm>
            <a:off x="381000" y="1247934"/>
            <a:ext cx="8686800" cy="648533"/>
            <a:chOff x="0" y="0"/>
            <a:chExt cx="1133020" cy="152400"/>
          </a:xfrm>
        </p:grpSpPr>
        <p:sp>
          <p:nvSpPr>
            <p:cNvPr id="7" name="Freeform 7">
              <a:extLst>
                <a:ext uri="{FF2B5EF4-FFF2-40B4-BE49-F238E27FC236}">
                  <a16:creationId xmlns:a16="http://schemas.microsoft.com/office/drawing/2014/main" id="{E0BF4DEF-9E7A-7E4E-3525-9FFC2D625D78}"/>
                </a:ext>
              </a:extLst>
            </p:cNvPr>
            <p:cNvSpPr/>
            <p:nvPr/>
          </p:nvSpPr>
          <p:spPr>
            <a:xfrm>
              <a:off x="0" y="0"/>
              <a:ext cx="1133020" cy="152400"/>
            </a:xfrm>
            <a:custGeom>
              <a:avLst/>
              <a:gdLst/>
              <a:ahLst/>
              <a:cxnLst/>
              <a:rect l="l" t="t" r="r" b="b"/>
              <a:pathLst>
                <a:path w="1133020" h="152400">
                  <a:moveTo>
                    <a:pt x="0" y="0"/>
                  </a:moveTo>
                  <a:lnTo>
                    <a:pt x="1133020" y="0"/>
                  </a:lnTo>
                  <a:lnTo>
                    <a:pt x="1133020" y="152400"/>
                  </a:lnTo>
                  <a:lnTo>
                    <a:pt x="0" y="152400"/>
                  </a:lnTo>
                  <a:close/>
                </a:path>
              </a:pathLst>
            </a:custGeom>
            <a:solidFill>
              <a:srgbClr val="FB636F"/>
            </a:solidFill>
          </p:spPr>
          <p:txBody>
            <a:bodyPr/>
            <a:lstStyle/>
            <a:p>
              <a:r>
                <a:rPr lang="fr-FR" sz="2000" b="1" dirty="0"/>
                <a:t>SPPFM Project – Major Actions in 2023</a:t>
              </a:r>
            </a:p>
          </p:txBody>
        </p:sp>
      </p:grpSp>
      <p:grpSp>
        <p:nvGrpSpPr>
          <p:cNvPr id="9" name="Group 8">
            <a:extLst>
              <a:ext uri="{FF2B5EF4-FFF2-40B4-BE49-F238E27FC236}">
                <a16:creationId xmlns:a16="http://schemas.microsoft.com/office/drawing/2014/main" id="{FA0DF03C-E982-8639-814F-83CD0F920A01}"/>
              </a:ext>
            </a:extLst>
          </p:cNvPr>
          <p:cNvGrpSpPr/>
          <p:nvPr/>
        </p:nvGrpSpPr>
        <p:grpSpPr>
          <a:xfrm>
            <a:off x="4038600" y="376183"/>
            <a:ext cx="5196134" cy="677468"/>
            <a:chOff x="366466" y="6235638"/>
            <a:chExt cx="8777534" cy="1144408"/>
          </a:xfrm>
        </p:grpSpPr>
        <p:pic>
          <p:nvPicPr>
            <p:cNvPr id="10" name="Picture 15">
              <a:extLst>
                <a:ext uri="{FF2B5EF4-FFF2-40B4-BE49-F238E27FC236}">
                  <a16:creationId xmlns:a16="http://schemas.microsoft.com/office/drawing/2014/main" id="{5BF9BA53-38AC-5D9D-BD9F-9883F732B864}"/>
                </a:ext>
              </a:extLst>
            </p:cNvPr>
            <p:cNvPicPr>
              <a:picLocks noChangeAspect="1"/>
            </p:cNvPicPr>
            <p:nvPr/>
          </p:nvPicPr>
          <p:blipFill>
            <a:blip r:embed="rId3"/>
            <a:srcRect/>
            <a:stretch>
              <a:fillRect/>
            </a:stretch>
          </p:blipFill>
          <p:spPr>
            <a:xfrm>
              <a:off x="2590800" y="6380635"/>
              <a:ext cx="1597479" cy="576425"/>
            </a:xfrm>
            <a:prstGeom prst="rect">
              <a:avLst/>
            </a:prstGeom>
          </p:spPr>
        </p:pic>
        <p:pic>
          <p:nvPicPr>
            <p:cNvPr id="11" name="Picture 16">
              <a:extLst>
                <a:ext uri="{FF2B5EF4-FFF2-40B4-BE49-F238E27FC236}">
                  <a16:creationId xmlns:a16="http://schemas.microsoft.com/office/drawing/2014/main" id="{26F23263-53C8-0C50-18A1-7742CC529198}"/>
                </a:ext>
              </a:extLst>
            </p:cNvPr>
            <p:cNvPicPr>
              <a:picLocks noChangeAspect="1"/>
            </p:cNvPicPr>
            <p:nvPr/>
          </p:nvPicPr>
          <p:blipFill>
            <a:blip r:embed="rId4"/>
            <a:srcRect l="24791" t="21090" r="25262" b="23090"/>
            <a:stretch>
              <a:fillRect/>
            </a:stretch>
          </p:blipFill>
          <p:spPr>
            <a:xfrm>
              <a:off x="5141532" y="6256894"/>
              <a:ext cx="1259268" cy="703667"/>
            </a:xfrm>
            <a:prstGeom prst="rect">
              <a:avLst/>
            </a:prstGeom>
          </p:spPr>
        </p:pic>
        <p:pic>
          <p:nvPicPr>
            <p:cNvPr id="12" name="Picture 18">
              <a:extLst>
                <a:ext uri="{FF2B5EF4-FFF2-40B4-BE49-F238E27FC236}">
                  <a16:creationId xmlns:a16="http://schemas.microsoft.com/office/drawing/2014/main" id="{59E209C4-E834-2750-09AB-80BF7BB98040}"/>
                </a:ext>
              </a:extLst>
            </p:cNvPr>
            <p:cNvPicPr>
              <a:picLocks noChangeAspect="1"/>
            </p:cNvPicPr>
            <p:nvPr/>
          </p:nvPicPr>
          <p:blipFill>
            <a:blip r:embed="rId5"/>
            <a:srcRect l="72"/>
            <a:stretch>
              <a:fillRect/>
            </a:stretch>
          </p:blipFill>
          <p:spPr>
            <a:xfrm>
              <a:off x="6969507" y="6353551"/>
              <a:ext cx="2174493" cy="576659"/>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800611D6-0AAE-DC81-AED7-0158954EB8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466" y="6235638"/>
              <a:ext cx="1604112" cy="1144408"/>
            </a:xfrm>
            <a:prstGeom prst="rect">
              <a:avLst/>
            </a:prstGeom>
          </p:spPr>
        </p:pic>
      </p:grpSp>
    </p:spTree>
    <p:extLst>
      <p:ext uri="{BB962C8B-B14F-4D97-AF65-F5344CB8AC3E}">
        <p14:creationId xmlns:p14="http://schemas.microsoft.com/office/powerpoint/2010/main" val="353206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B4DBF2-1D57-464A-8F9D-F85ADD16E4E6}"/>
              </a:ext>
            </a:extLst>
          </p:cNvPr>
          <p:cNvSpPr>
            <a:spLocks noGrp="1"/>
          </p:cNvSpPr>
          <p:nvPr>
            <p:ph type="title"/>
          </p:nvPr>
        </p:nvSpPr>
        <p:spPr>
          <a:xfrm>
            <a:off x="545337" y="631812"/>
            <a:ext cx="8412480" cy="295466"/>
          </a:xfrm>
        </p:spPr>
        <p:txBody>
          <a:bodyPr>
            <a:noAutofit/>
          </a:bodyPr>
          <a:lstStyle/>
          <a:p>
            <a:pPr algn="ctr"/>
            <a:r>
              <a:rPr lang="nl-BE" sz="2240" b="1" dirty="0" err="1"/>
              <a:t>Improv</a:t>
            </a:r>
            <a:r>
              <a:rPr lang="en-BE" sz="2240" b="1" dirty="0"/>
              <a:t>i</a:t>
            </a:r>
            <a:r>
              <a:rPr lang="nl-BE" sz="2240" b="1" dirty="0" err="1"/>
              <a:t>ng</a:t>
            </a:r>
            <a:r>
              <a:rPr lang="en-BE" sz="2240" b="1" dirty="0"/>
              <a:t> synergies between SP and PFM: GCSPF ways of working</a:t>
            </a:r>
            <a:endParaRPr lang="nl-BE" sz="2880" b="1" dirty="0"/>
          </a:p>
        </p:txBody>
      </p:sp>
      <p:sp>
        <p:nvSpPr>
          <p:cNvPr id="9" name="TextBox 8">
            <a:extLst>
              <a:ext uri="{FF2B5EF4-FFF2-40B4-BE49-F238E27FC236}">
                <a16:creationId xmlns:a16="http://schemas.microsoft.com/office/drawing/2014/main" id="{3BB1B8A5-3DA4-4180-8B90-426282700702}"/>
              </a:ext>
            </a:extLst>
          </p:cNvPr>
          <p:cNvSpPr txBox="1"/>
          <p:nvPr/>
        </p:nvSpPr>
        <p:spPr>
          <a:xfrm>
            <a:off x="5698309" y="2000657"/>
            <a:ext cx="1521097" cy="313932"/>
          </a:xfrm>
          <a:prstGeom prst="rect">
            <a:avLst/>
          </a:prstGeom>
          <a:noFill/>
          <a:ln w="34925">
            <a:solidFill>
              <a:srgbClr val="00B050"/>
            </a:solidFill>
          </a:ln>
        </p:spPr>
        <p:txBody>
          <a:bodyPr wrap="square" rtlCol="0">
            <a:spAutoFit/>
          </a:bodyPr>
          <a:lstStyle/>
          <a:p>
            <a:r>
              <a:rPr lang="en-BE" sz="1440" b="1" dirty="0"/>
              <a:t>GCSPF Core Team</a:t>
            </a:r>
            <a:endParaRPr lang="nl-BE" sz="1440" b="1" dirty="0"/>
          </a:p>
        </p:txBody>
      </p:sp>
      <p:sp>
        <p:nvSpPr>
          <p:cNvPr id="10" name="TextBox 9">
            <a:extLst>
              <a:ext uri="{FF2B5EF4-FFF2-40B4-BE49-F238E27FC236}">
                <a16:creationId xmlns:a16="http://schemas.microsoft.com/office/drawing/2014/main" id="{ED680727-1F85-43F7-9F17-E9DCDAAEFBFF}"/>
              </a:ext>
            </a:extLst>
          </p:cNvPr>
          <p:cNvSpPr txBox="1"/>
          <p:nvPr/>
        </p:nvSpPr>
        <p:spPr>
          <a:xfrm>
            <a:off x="772159" y="1723566"/>
            <a:ext cx="2496458" cy="830997"/>
          </a:xfrm>
          <a:prstGeom prst="rect">
            <a:avLst/>
          </a:prstGeom>
          <a:noFill/>
          <a:ln w="34925">
            <a:solidFill>
              <a:srgbClr val="FF0000"/>
            </a:solidFill>
          </a:ln>
        </p:spPr>
        <p:txBody>
          <a:bodyPr wrap="square" rtlCol="0">
            <a:spAutoFit/>
          </a:bodyPr>
          <a:lstStyle/>
          <a:p>
            <a:pPr algn="ctr"/>
            <a:r>
              <a:rPr lang="en-BE" sz="1600" b="1" dirty="0"/>
              <a:t>Global Steering Committee: </a:t>
            </a:r>
          </a:p>
          <a:p>
            <a:pPr algn="ctr"/>
            <a:r>
              <a:rPr lang="en-BE" sz="1600" b="1" dirty="0"/>
              <a:t>EU, UNICEF, ILO, GCSPF, ...</a:t>
            </a:r>
            <a:endParaRPr lang="nl-BE" sz="1440" dirty="0"/>
          </a:p>
        </p:txBody>
      </p:sp>
      <p:sp>
        <p:nvSpPr>
          <p:cNvPr id="11" name="TextBox 10">
            <a:extLst>
              <a:ext uri="{FF2B5EF4-FFF2-40B4-BE49-F238E27FC236}">
                <a16:creationId xmlns:a16="http://schemas.microsoft.com/office/drawing/2014/main" id="{0E488A46-A323-424D-8A49-0F552E7C5971}"/>
              </a:ext>
            </a:extLst>
          </p:cNvPr>
          <p:cNvSpPr txBox="1"/>
          <p:nvPr/>
        </p:nvSpPr>
        <p:spPr>
          <a:xfrm>
            <a:off x="1776518" y="2969377"/>
            <a:ext cx="7421155" cy="806375"/>
          </a:xfrm>
          <a:prstGeom prst="rect">
            <a:avLst/>
          </a:prstGeom>
          <a:noFill/>
          <a:ln w="34925">
            <a:solidFill>
              <a:srgbClr val="00B050"/>
            </a:solidFill>
          </a:ln>
          <a:effectLst>
            <a:glow rad="635000">
              <a:schemeClr val="accent6">
                <a:lumMod val="75000"/>
                <a:alpha val="40000"/>
              </a:schemeClr>
            </a:glow>
          </a:effectLst>
        </p:spPr>
        <p:txBody>
          <a:bodyPr wrap="square" rtlCol="0">
            <a:spAutoFit/>
          </a:bodyPr>
          <a:lstStyle/>
          <a:p>
            <a:pPr algn="ctr"/>
            <a:r>
              <a:rPr lang="en-BE" sz="1600" b="1" dirty="0"/>
              <a:t>GCSPF Working Group of Coordinating Organisations (WCO)</a:t>
            </a:r>
          </a:p>
          <a:p>
            <a:pPr algn="ctr"/>
            <a:r>
              <a:rPr lang="en-BE" sz="1440" dirty="0">
                <a:latin typeface="Calibri" panose="020F0502020204030204" pitchFamily="34" charset="0"/>
                <a:ea typeface="Calibri" panose="020F0502020204030204" pitchFamily="34" charset="0"/>
                <a:cs typeface="Arial" panose="020B0604020202020204" pitchFamily="34" charset="0"/>
              </a:rPr>
              <a:t>                      Regular meetings (HQ / with countries) to ensure coherence, coordination...</a:t>
            </a:r>
          </a:p>
          <a:p>
            <a:pPr algn="ctr"/>
            <a:r>
              <a:rPr lang="en-BE" sz="1600" b="1" dirty="0">
                <a:solidFill>
                  <a:schemeClr val="accent2">
                    <a:lumMod val="75000"/>
                  </a:schemeClr>
                </a:solidFill>
              </a:rPr>
              <a:t>WSM </a:t>
            </a:r>
            <a:r>
              <a:rPr lang="en-BE" sz="1600" b="1" dirty="0"/>
              <a:t>                </a:t>
            </a:r>
            <a:r>
              <a:rPr lang="en-BE" sz="1600" b="1" dirty="0">
                <a:solidFill>
                  <a:schemeClr val="accent2">
                    <a:lumMod val="75000"/>
                  </a:schemeClr>
                </a:solidFill>
              </a:rPr>
              <a:t> HelpAge                           Oxfam</a:t>
            </a:r>
            <a:endParaRPr lang="nl-BE" sz="1600" b="1" dirty="0">
              <a:solidFill>
                <a:schemeClr val="accent2">
                  <a:lumMod val="75000"/>
                </a:schemeClr>
              </a:solidFill>
            </a:endParaRPr>
          </a:p>
        </p:txBody>
      </p:sp>
      <p:sp>
        <p:nvSpPr>
          <p:cNvPr id="13" name="TextBox 12">
            <a:extLst>
              <a:ext uri="{FF2B5EF4-FFF2-40B4-BE49-F238E27FC236}">
                <a16:creationId xmlns:a16="http://schemas.microsoft.com/office/drawing/2014/main" id="{75B993E2-E7F7-429D-BDB9-6DB89CE9176E}"/>
              </a:ext>
            </a:extLst>
          </p:cNvPr>
          <p:cNvSpPr txBox="1"/>
          <p:nvPr/>
        </p:nvSpPr>
        <p:spPr>
          <a:xfrm>
            <a:off x="5747656" y="2543983"/>
            <a:ext cx="2902857" cy="313932"/>
          </a:xfrm>
          <a:prstGeom prst="rect">
            <a:avLst/>
          </a:prstGeom>
          <a:noFill/>
        </p:spPr>
        <p:txBody>
          <a:bodyPr wrap="square" rtlCol="0">
            <a:spAutoFit/>
          </a:bodyPr>
          <a:lstStyle/>
          <a:p>
            <a:r>
              <a:rPr lang="en-BE" sz="1440" b="1" dirty="0">
                <a:latin typeface="Calibri" panose="020F0502020204030204" pitchFamily="34" charset="0"/>
                <a:ea typeface="Calibri" panose="020F0502020204030204" pitchFamily="34" charset="0"/>
                <a:cs typeface="Arial" panose="020B0604020202020204" pitchFamily="34" charset="0"/>
              </a:rPr>
              <a:t>Debriefing, consultation, approval </a:t>
            </a:r>
            <a:endParaRPr lang="nl-BE" sz="1440" b="1" dirty="0"/>
          </a:p>
        </p:txBody>
      </p:sp>
      <p:cxnSp>
        <p:nvCxnSpPr>
          <p:cNvPr id="16" name="Straight Arrow Connector 15">
            <a:extLst>
              <a:ext uri="{FF2B5EF4-FFF2-40B4-BE49-F238E27FC236}">
                <a16:creationId xmlns:a16="http://schemas.microsoft.com/office/drawing/2014/main" id="{E7E1999E-69CF-403E-B0A4-0556DE4E10E2}"/>
              </a:ext>
            </a:extLst>
          </p:cNvPr>
          <p:cNvCxnSpPr>
            <a:cxnSpLocks/>
          </p:cNvCxnSpPr>
          <p:nvPr/>
        </p:nvCxnSpPr>
        <p:spPr>
          <a:xfrm flipH="1" flipV="1">
            <a:off x="1815741" y="2351712"/>
            <a:ext cx="556619" cy="574532"/>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5B3FA7B-204D-4185-BDC9-8444C09A8606}"/>
              </a:ext>
            </a:extLst>
          </p:cNvPr>
          <p:cNvSpPr txBox="1"/>
          <p:nvPr/>
        </p:nvSpPr>
        <p:spPr>
          <a:xfrm>
            <a:off x="2174025" y="2436761"/>
            <a:ext cx="1434012" cy="313932"/>
          </a:xfrm>
          <a:prstGeom prst="rect">
            <a:avLst/>
          </a:prstGeom>
          <a:noFill/>
        </p:spPr>
        <p:txBody>
          <a:bodyPr wrap="square" rtlCol="0">
            <a:spAutoFit/>
          </a:bodyPr>
          <a:lstStyle/>
          <a:p>
            <a:r>
              <a:rPr lang="en-BE" sz="1440" b="1" dirty="0">
                <a:latin typeface="Calibri" panose="020F0502020204030204" pitchFamily="34" charset="0"/>
                <a:ea typeface="Calibri" panose="020F0502020204030204" pitchFamily="34" charset="0"/>
                <a:cs typeface="Arial" panose="020B0604020202020204" pitchFamily="34" charset="0"/>
              </a:rPr>
              <a:t>Representation</a:t>
            </a:r>
            <a:endParaRPr lang="nl-BE" sz="1440" b="1" dirty="0"/>
          </a:p>
        </p:txBody>
      </p:sp>
      <p:cxnSp>
        <p:nvCxnSpPr>
          <p:cNvPr id="24" name="Straight Arrow Connector 23">
            <a:extLst>
              <a:ext uri="{FF2B5EF4-FFF2-40B4-BE49-F238E27FC236}">
                <a16:creationId xmlns:a16="http://schemas.microsoft.com/office/drawing/2014/main" id="{40A1CFBD-3EFE-49DD-B184-B78133952F48}"/>
              </a:ext>
            </a:extLst>
          </p:cNvPr>
          <p:cNvCxnSpPr>
            <a:cxnSpLocks/>
          </p:cNvCxnSpPr>
          <p:nvPr/>
        </p:nvCxnSpPr>
        <p:spPr>
          <a:xfrm flipH="1">
            <a:off x="5579292" y="2360702"/>
            <a:ext cx="238033" cy="582798"/>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62C0632-BF9B-4351-8705-10D8B974EDF3}"/>
              </a:ext>
            </a:extLst>
          </p:cNvPr>
          <p:cNvSpPr txBox="1"/>
          <p:nvPr/>
        </p:nvSpPr>
        <p:spPr>
          <a:xfrm>
            <a:off x="827672" y="4767165"/>
            <a:ext cx="1741714" cy="535531"/>
          </a:xfrm>
          <a:prstGeom prst="rect">
            <a:avLst/>
          </a:prstGeom>
          <a:noFill/>
          <a:ln w="34925">
            <a:solidFill>
              <a:srgbClr val="00B050"/>
            </a:solidFill>
          </a:ln>
        </p:spPr>
        <p:txBody>
          <a:bodyPr wrap="square" rtlCol="0">
            <a:spAutoFit/>
          </a:bodyPr>
          <a:lstStyle/>
          <a:p>
            <a:r>
              <a:rPr lang="en-BE" sz="1440" b="1" dirty="0">
                <a:latin typeface="Calibri" panose="020F0502020204030204" pitchFamily="34" charset="0"/>
                <a:ea typeface="Calibri" panose="020F0502020204030204" pitchFamily="34" charset="0"/>
                <a:cs typeface="Arial" panose="020B0604020202020204" pitchFamily="34" charset="0"/>
              </a:rPr>
              <a:t>WSM team SENEGAL</a:t>
            </a:r>
            <a:endParaRPr lang="nl-BE" sz="1440" b="1" dirty="0"/>
          </a:p>
        </p:txBody>
      </p:sp>
      <p:sp>
        <p:nvSpPr>
          <p:cNvPr id="36" name="TextBox 35">
            <a:extLst>
              <a:ext uri="{FF2B5EF4-FFF2-40B4-BE49-F238E27FC236}">
                <a16:creationId xmlns:a16="http://schemas.microsoft.com/office/drawing/2014/main" id="{AFD51E38-7015-433E-8B47-D6A2B03BF1CC}"/>
              </a:ext>
            </a:extLst>
          </p:cNvPr>
          <p:cNvSpPr txBox="1"/>
          <p:nvPr/>
        </p:nvSpPr>
        <p:spPr>
          <a:xfrm>
            <a:off x="2795457" y="4731703"/>
            <a:ext cx="1741714" cy="313932"/>
          </a:xfrm>
          <a:prstGeom prst="rect">
            <a:avLst/>
          </a:prstGeom>
          <a:noFill/>
          <a:ln w="34925">
            <a:solidFill>
              <a:srgbClr val="00B050"/>
            </a:solidFill>
          </a:ln>
        </p:spPr>
        <p:txBody>
          <a:bodyPr wrap="square" rtlCol="0">
            <a:spAutoFit/>
          </a:bodyPr>
          <a:lstStyle/>
          <a:p>
            <a:pPr algn="ctr"/>
            <a:r>
              <a:rPr lang="en-BE" sz="1440" b="1" dirty="0">
                <a:latin typeface="Calibri" panose="020F0502020204030204" pitchFamily="34" charset="0"/>
                <a:ea typeface="Calibri" panose="020F0502020204030204" pitchFamily="34" charset="0"/>
                <a:cs typeface="Arial" panose="020B0604020202020204" pitchFamily="34" charset="0"/>
              </a:rPr>
              <a:t>WSM team NEPAL</a:t>
            </a:r>
            <a:endParaRPr lang="nl-BE" sz="1440" b="1" dirty="0"/>
          </a:p>
        </p:txBody>
      </p:sp>
      <p:sp>
        <p:nvSpPr>
          <p:cNvPr id="37" name="TextBox 36">
            <a:extLst>
              <a:ext uri="{FF2B5EF4-FFF2-40B4-BE49-F238E27FC236}">
                <a16:creationId xmlns:a16="http://schemas.microsoft.com/office/drawing/2014/main" id="{259096E4-9920-4E15-BE76-88ABD1AA4E19}"/>
              </a:ext>
            </a:extLst>
          </p:cNvPr>
          <p:cNvSpPr txBox="1"/>
          <p:nvPr/>
        </p:nvSpPr>
        <p:spPr>
          <a:xfrm>
            <a:off x="4897857" y="4721874"/>
            <a:ext cx="1741714" cy="313932"/>
          </a:xfrm>
          <a:prstGeom prst="rect">
            <a:avLst/>
          </a:prstGeom>
          <a:noFill/>
          <a:ln w="34925">
            <a:solidFill>
              <a:srgbClr val="00B050"/>
            </a:solidFill>
          </a:ln>
        </p:spPr>
        <p:txBody>
          <a:bodyPr wrap="square" rtlCol="0">
            <a:spAutoFit/>
          </a:bodyPr>
          <a:lstStyle/>
          <a:p>
            <a:pPr algn="ctr"/>
            <a:r>
              <a:rPr lang="en-BE" sz="1440" b="1" dirty="0">
                <a:latin typeface="Calibri" panose="020F0502020204030204" pitchFamily="34" charset="0"/>
                <a:ea typeface="Calibri" panose="020F0502020204030204" pitchFamily="34" charset="0"/>
                <a:cs typeface="Arial" panose="020B0604020202020204" pitchFamily="34" charset="0"/>
              </a:rPr>
              <a:t>HA team UGANDA</a:t>
            </a:r>
            <a:endParaRPr lang="nl-BE" sz="1440" b="1" dirty="0"/>
          </a:p>
        </p:txBody>
      </p:sp>
      <p:sp>
        <p:nvSpPr>
          <p:cNvPr id="38" name="TextBox 37">
            <a:extLst>
              <a:ext uri="{FF2B5EF4-FFF2-40B4-BE49-F238E27FC236}">
                <a16:creationId xmlns:a16="http://schemas.microsoft.com/office/drawing/2014/main" id="{121E9B8E-E12F-4A7C-979F-D1C8F292755A}"/>
              </a:ext>
            </a:extLst>
          </p:cNvPr>
          <p:cNvSpPr txBox="1"/>
          <p:nvPr/>
        </p:nvSpPr>
        <p:spPr>
          <a:xfrm>
            <a:off x="6938914" y="4672221"/>
            <a:ext cx="2061030" cy="313932"/>
          </a:xfrm>
          <a:prstGeom prst="rect">
            <a:avLst/>
          </a:prstGeom>
          <a:noFill/>
          <a:ln w="34925">
            <a:solidFill>
              <a:srgbClr val="00B050"/>
            </a:solidFill>
          </a:ln>
        </p:spPr>
        <p:txBody>
          <a:bodyPr wrap="square" rtlCol="0">
            <a:spAutoFit/>
          </a:bodyPr>
          <a:lstStyle/>
          <a:p>
            <a:pPr algn="ctr"/>
            <a:r>
              <a:rPr lang="en-BE" sz="1440" b="1" dirty="0">
                <a:latin typeface="Calibri" panose="020F0502020204030204" pitchFamily="34" charset="0"/>
                <a:ea typeface="Calibri" panose="020F0502020204030204" pitchFamily="34" charset="0"/>
                <a:cs typeface="Arial" panose="020B0604020202020204" pitchFamily="34" charset="0"/>
              </a:rPr>
              <a:t>Oxfam team CAMBODIA</a:t>
            </a:r>
            <a:endParaRPr lang="nl-BE" sz="1440" b="1" dirty="0"/>
          </a:p>
        </p:txBody>
      </p:sp>
      <p:sp>
        <p:nvSpPr>
          <p:cNvPr id="83" name="TextBox 82">
            <a:extLst>
              <a:ext uri="{FF2B5EF4-FFF2-40B4-BE49-F238E27FC236}">
                <a16:creationId xmlns:a16="http://schemas.microsoft.com/office/drawing/2014/main" id="{6A210E73-8B85-4099-BB18-C726772DE006}"/>
              </a:ext>
            </a:extLst>
          </p:cNvPr>
          <p:cNvSpPr txBox="1"/>
          <p:nvPr/>
        </p:nvSpPr>
        <p:spPr>
          <a:xfrm>
            <a:off x="7166412" y="3816073"/>
            <a:ext cx="2061030" cy="757130"/>
          </a:xfrm>
          <a:prstGeom prst="rect">
            <a:avLst/>
          </a:prstGeom>
          <a:noFill/>
        </p:spPr>
        <p:txBody>
          <a:bodyPr wrap="square" rtlCol="0">
            <a:spAutoFit/>
          </a:bodyPr>
          <a:lstStyle/>
          <a:p>
            <a:r>
              <a:rPr lang="en-BE" sz="1440" b="1" dirty="0"/>
              <a:t>Country Coordination</a:t>
            </a:r>
          </a:p>
          <a:p>
            <a:r>
              <a:rPr lang="en-BE" sz="1440" b="1" dirty="0"/>
              <a:t>Exchange &amp; Learning  </a:t>
            </a:r>
          </a:p>
          <a:p>
            <a:r>
              <a:rPr lang="en-BE" sz="1440" b="1" dirty="0"/>
              <a:t>Information &amp; Guidance </a:t>
            </a:r>
            <a:endParaRPr lang="nl-BE" sz="1440" b="1" dirty="0"/>
          </a:p>
        </p:txBody>
      </p:sp>
      <p:cxnSp>
        <p:nvCxnSpPr>
          <p:cNvPr id="95" name="Straight Arrow Connector 94">
            <a:extLst>
              <a:ext uri="{FF2B5EF4-FFF2-40B4-BE49-F238E27FC236}">
                <a16:creationId xmlns:a16="http://schemas.microsoft.com/office/drawing/2014/main" id="{CE2652EC-E716-4F8B-92AF-A9327193599E}"/>
              </a:ext>
            </a:extLst>
          </p:cNvPr>
          <p:cNvCxnSpPr>
            <a:cxnSpLocks/>
          </p:cNvCxnSpPr>
          <p:nvPr/>
        </p:nvCxnSpPr>
        <p:spPr>
          <a:xfrm flipH="1">
            <a:off x="1974257" y="3870897"/>
            <a:ext cx="2461478" cy="829970"/>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2EC2D13-A733-44A6-8725-44B4A744AC66}"/>
              </a:ext>
            </a:extLst>
          </p:cNvPr>
          <p:cNvCxnSpPr>
            <a:cxnSpLocks/>
          </p:cNvCxnSpPr>
          <p:nvPr/>
        </p:nvCxnSpPr>
        <p:spPr>
          <a:xfrm flipH="1">
            <a:off x="3608037" y="3870897"/>
            <a:ext cx="1054687" cy="805847"/>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EED5C5E1-EAA3-471D-8F65-283002B273FE}"/>
              </a:ext>
            </a:extLst>
          </p:cNvPr>
          <p:cNvCxnSpPr>
            <a:cxnSpLocks/>
          </p:cNvCxnSpPr>
          <p:nvPr/>
        </p:nvCxnSpPr>
        <p:spPr>
          <a:xfrm>
            <a:off x="4828011" y="3870897"/>
            <a:ext cx="701094" cy="821876"/>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425CB36-008F-4864-A98D-DC1DA426CA96}"/>
              </a:ext>
            </a:extLst>
          </p:cNvPr>
          <p:cNvCxnSpPr>
            <a:cxnSpLocks/>
          </p:cNvCxnSpPr>
          <p:nvPr/>
        </p:nvCxnSpPr>
        <p:spPr>
          <a:xfrm flipH="1" flipV="1">
            <a:off x="5055000" y="3887228"/>
            <a:ext cx="2126114" cy="763931"/>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E60FC616-9D22-44E4-AD30-FC5D775DB15A}"/>
              </a:ext>
            </a:extLst>
          </p:cNvPr>
          <p:cNvSpPr txBox="1"/>
          <p:nvPr/>
        </p:nvSpPr>
        <p:spPr>
          <a:xfrm>
            <a:off x="1951596" y="5536944"/>
            <a:ext cx="976811" cy="535531"/>
          </a:xfrm>
          <a:prstGeom prst="rect">
            <a:avLst/>
          </a:prstGeom>
          <a:noFill/>
          <a:ln w="34925">
            <a:solidFill>
              <a:srgbClr val="00B050"/>
            </a:solidFill>
          </a:ln>
          <a:effectLst>
            <a:glow rad="127000">
              <a:schemeClr val="accent6">
                <a:lumMod val="60000"/>
                <a:lumOff val="40000"/>
              </a:schemeClr>
            </a:glow>
          </a:effectLst>
        </p:spPr>
        <p:txBody>
          <a:bodyPr wrap="square" rtlCol="0">
            <a:spAutoFit/>
          </a:bodyPr>
          <a:lstStyle/>
          <a:p>
            <a:pPr algn="ctr"/>
            <a:r>
              <a:rPr lang="en-BE" sz="1440" b="1" dirty="0"/>
              <a:t>National Network</a:t>
            </a:r>
            <a:endParaRPr lang="nl-BE" sz="1440" b="1" dirty="0"/>
          </a:p>
        </p:txBody>
      </p:sp>
      <p:sp>
        <p:nvSpPr>
          <p:cNvPr id="115" name="TextBox 114">
            <a:extLst>
              <a:ext uri="{FF2B5EF4-FFF2-40B4-BE49-F238E27FC236}">
                <a16:creationId xmlns:a16="http://schemas.microsoft.com/office/drawing/2014/main" id="{7181FC7C-A127-45A5-8586-B42159FC5600}"/>
              </a:ext>
            </a:extLst>
          </p:cNvPr>
          <p:cNvSpPr txBox="1"/>
          <p:nvPr/>
        </p:nvSpPr>
        <p:spPr>
          <a:xfrm>
            <a:off x="7848591" y="5633221"/>
            <a:ext cx="976811" cy="535531"/>
          </a:xfrm>
          <a:prstGeom prst="rect">
            <a:avLst/>
          </a:prstGeom>
          <a:noFill/>
          <a:ln w="34925">
            <a:solidFill>
              <a:srgbClr val="00B050"/>
            </a:solidFill>
          </a:ln>
          <a:effectLst>
            <a:glow rad="127000">
              <a:schemeClr val="accent6">
                <a:lumMod val="60000"/>
                <a:lumOff val="40000"/>
              </a:schemeClr>
            </a:glow>
          </a:effectLst>
        </p:spPr>
        <p:txBody>
          <a:bodyPr wrap="square" rtlCol="0">
            <a:spAutoFit/>
          </a:bodyPr>
          <a:lstStyle/>
          <a:p>
            <a:pPr algn="ctr"/>
            <a:r>
              <a:rPr lang="en-BE" sz="1440" b="1" dirty="0"/>
              <a:t>National Network</a:t>
            </a:r>
            <a:endParaRPr lang="nl-BE" sz="1440" b="1" dirty="0"/>
          </a:p>
        </p:txBody>
      </p:sp>
      <p:sp>
        <p:nvSpPr>
          <p:cNvPr id="116" name="TextBox 115">
            <a:extLst>
              <a:ext uri="{FF2B5EF4-FFF2-40B4-BE49-F238E27FC236}">
                <a16:creationId xmlns:a16="http://schemas.microsoft.com/office/drawing/2014/main" id="{186BBAF4-2305-403D-B38E-0743A622F17C}"/>
              </a:ext>
            </a:extLst>
          </p:cNvPr>
          <p:cNvSpPr txBox="1"/>
          <p:nvPr/>
        </p:nvSpPr>
        <p:spPr>
          <a:xfrm>
            <a:off x="5729844" y="5569698"/>
            <a:ext cx="976811" cy="535531"/>
          </a:xfrm>
          <a:prstGeom prst="rect">
            <a:avLst/>
          </a:prstGeom>
          <a:noFill/>
          <a:ln w="34925">
            <a:solidFill>
              <a:srgbClr val="00B050"/>
            </a:solidFill>
          </a:ln>
          <a:effectLst>
            <a:glow rad="127000">
              <a:schemeClr val="accent6">
                <a:lumMod val="60000"/>
                <a:lumOff val="40000"/>
              </a:schemeClr>
            </a:glow>
          </a:effectLst>
        </p:spPr>
        <p:txBody>
          <a:bodyPr wrap="square" rtlCol="0">
            <a:spAutoFit/>
          </a:bodyPr>
          <a:lstStyle/>
          <a:p>
            <a:pPr algn="ctr"/>
            <a:r>
              <a:rPr lang="en-BE" sz="1440" b="1" dirty="0"/>
              <a:t>National Network</a:t>
            </a:r>
            <a:endParaRPr lang="nl-BE" sz="1440" b="1" dirty="0"/>
          </a:p>
        </p:txBody>
      </p:sp>
      <p:sp>
        <p:nvSpPr>
          <p:cNvPr id="117" name="TextBox 116">
            <a:extLst>
              <a:ext uri="{FF2B5EF4-FFF2-40B4-BE49-F238E27FC236}">
                <a16:creationId xmlns:a16="http://schemas.microsoft.com/office/drawing/2014/main" id="{55A1B2EB-D5A6-48BD-844A-972915F25E4B}"/>
              </a:ext>
            </a:extLst>
          </p:cNvPr>
          <p:cNvSpPr txBox="1"/>
          <p:nvPr/>
        </p:nvSpPr>
        <p:spPr>
          <a:xfrm>
            <a:off x="3780449" y="5396568"/>
            <a:ext cx="976811" cy="535531"/>
          </a:xfrm>
          <a:prstGeom prst="rect">
            <a:avLst/>
          </a:prstGeom>
          <a:noFill/>
          <a:ln w="34925">
            <a:solidFill>
              <a:srgbClr val="00B050"/>
            </a:solidFill>
          </a:ln>
          <a:effectLst>
            <a:glow rad="127000">
              <a:schemeClr val="accent6">
                <a:lumMod val="60000"/>
                <a:lumOff val="40000"/>
              </a:schemeClr>
            </a:glow>
          </a:effectLst>
        </p:spPr>
        <p:txBody>
          <a:bodyPr wrap="square" rtlCol="0">
            <a:spAutoFit/>
          </a:bodyPr>
          <a:lstStyle/>
          <a:p>
            <a:pPr algn="ctr"/>
            <a:r>
              <a:rPr lang="en-BE" sz="1440" b="1" dirty="0"/>
              <a:t>National Network</a:t>
            </a:r>
            <a:endParaRPr lang="nl-BE" sz="1440" b="1" dirty="0"/>
          </a:p>
        </p:txBody>
      </p:sp>
      <p:cxnSp>
        <p:nvCxnSpPr>
          <p:cNvPr id="118" name="Straight Arrow Connector 117">
            <a:extLst>
              <a:ext uri="{FF2B5EF4-FFF2-40B4-BE49-F238E27FC236}">
                <a16:creationId xmlns:a16="http://schemas.microsoft.com/office/drawing/2014/main" id="{CBB491CB-666F-473B-9AC6-1AA53F1FF579}"/>
              </a:ext>
            </a:extLst>
          </p:cNvPr>
          <p:cNvCxnSpPr>
            <a:cxnSpLocks/>
          </p:cNvCxnSpPr>
          <p:nvPr/>
        </p:nvCxnSpPr>
        <p:spPr>
          <a:xfrm>
            <a:off x="1959113" y="5154379"/>
            <a:ext cx="633306" cy="348086"/>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8E2BA51-80DE-40F7-940D-721628F99CE6}"/>
              </a:ext>
            </a:extLst>
          </p:cNvPr>
          <p:cNvCxnSpPr>
            <a:cxnSpLocks/>
          </p:cNvCxnSpPr>
          <p:nvPr/>
        </p:nvCxnSpPr>
        <p:spPr>
          <a:xfrm>
            <a:off x="3321479" y="5009970"/>
            <a:ext cx="479982" cy="369948"/>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5648A995-212C-4D25-8483-71F0F7AEF1D0}"/>
              </a:ext>
            </a:extLst>
          </p:cNvPr>
          <p:cNvCxnSpPr>
            <a:cxnSpLocks/>
            <a:endCxn id="116" idx="0"/>
          </p:cNvCxnSpPr>
          <p:nvPr/>
        </p:nvCxnSpPr>
        <p:spPr>
          <a:xfrm>
            <a:off x="5549502" y="5154379"/>
            <a:ext cx="668748" cy="415319"/>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017FC669-5111-4D74-9836-B6D791DA87CA}"/>
              </a:ext>
            </a:extLst>
          </p:cNvPr>
          <p:cNvCxnSpPr>
            <a:cxnSpLocks/>
          </p:cNvCxnSpPr>
          <p:nvPr/>
        </p:nvCxnSpPr>
        <p:spPr>
          <a:xfrm>
            <a:off x="7400731" y="5078836"/>
            <a:ext cx="447859" cy="480076"/>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5EAB1BDF-7822-4747-990B-18D67029FECC}"/>
              </a:ext>
            </a:extLst>
          </p:cNvPr>
          <p:cNvSpPr txBox="1"/>
          <p:nvPr/>
        </p:nvSpPr>
        <p:spPr>
          <a:xfrm>
            <a:off x="302566" y="5826538"/>
            <a:ext cx="1493032" cy="757130"/>
          </a:xfrm>
          <a:prstGeom prst="rect">
            <a:avLst/>
          </a:prstGeom>
          <a:noFill/>
          <a:ln w="34925">
            <a:solidFill>
              <a:srgbClr val="FF0000"/>
            </a:solidFill>
          </a:ln>
        </p:spPr>
        <p:txBody>
          <a:bodyPr wrap="square" rtlCol="0">
            <a:spAutoFit/>
          </a:bodyPr>
          <a:lstStyle/>
          <a:p>
            <a:pPr algn="ctr"/>
            <a:r>
              <a:rPr lang="en-BE" sz="1440" b="1" dirty="0"/>
              <a:t>National Steering Committee (NSC)</a:t>
            </a:r>
            <a:endParaRPr lang="nl-BE" sz="1440" b="1" dirty="0"/>
          </a:p>
        </p:txBody>
      </p:sp>
      <p:sp>
        <p:nvSpPr>
          <p:cNvPr id="131" name="TextBox 130">
            <a:extLst>
              <a:ext uri="{FF2B5EF4-FFF2-40B4-BE49-F238E27FC236}">
                <a16:creationId xmlns:a16="http://schemas.microsoft.com/office/drawing/2014/main" id="{CFE0FD73-763D-4E64-8EDB-65FC9CFF62F2}"/>
              </a:ext>
            </a:extLst>
          </p:cNvPr>
          <p:cNvSpPr txBox="1"/>
          <p:nvPr/>
        </p:nvSpPr>
        <p:spPr>
          <a:xfrm>
            <a:off x="7827973" y="5017340"/>
            <a:ext cx="2020399" cy="535531"/>
          </a:xfrm>
          <a:prstGeom prst="rect">
            <a:avLst/>
          </a:prstGeom>
          <a:noFill/>
        </p:spPr>
        <p:txBody>
          <a:bodyPr wrap="square" rtlCol="0">
            <a:spAutoFit/>
          </a:bodyPr>
          <a:lstStyle/>
          <a:p>
            <a:r>
              <a:rPr lang="en-BE" sz="1440" b="1" dirty="0"/>
              <a:t>Coordination, Support, </a:t>
            </a:r>
          </a:p>
          <a:p>
            <a:r>
              <a:rPr lang="en-BE" sz="1440" b="1" dirty="0"/>
              <a:t>Cap. Strengthening</a:t>
            </a:r>
          </a:p>
        </p:txBody>
      </p:sp>
      <p:cxnSp>
        <p:nvCxnSpPr>
          <p:cNvPr id="135" name="Straight Arrow Connector 134">
            <a:extLst>
              <a:ext uri="{FF2B5EF4-FFF2-40B4-BE49-F238E27FC236}">
                <a16:creationId xmlns:a16="http://schemas.microsoft.com/office/drawing/2014/main" id="{C4814559-D9ED-4E74-BC81-D6C5146354B5}"/>
              </a:ext>
            </a:extLst>
          </p:cNvPr>
          <p:cNvCxnSpPr>
            <a:cxnSpLocks/>
          </p:cNvCxnSpPr>
          <p:nvPr/>
        </p:nvCxnSpPr>
        <p:spPr>
          <a:xfrm flipH="1">
            <a:off x="1552549" y="5085595"/>
            <a:ext cx="305795" cy="706407"/>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933F6A2B-4C01-4DA1-9577-3B1117994C73}"/>
              </a:ext>
            </a:extLst>
          </p:cNvPr>
          <p:cNvSpPr txBox="1"/>
          <p:nvPr/>
        </p:nvSpPr>
        <p:spPr>
          <a:xfrm>
            <a:off x="264062" y="5231546"/>
            <a:ext cx="1387663" cy="535531"/>
          </a:xfrm>
          <a:prstGeom prst="rect">
            <a:avLst/>
          </a:prstGeom>
          <a:noFill/>
        </p:spPr>
        <p:txBody>
          <a:bodyPr wrap="square" rtlCol="0">
            <a:spAutoFit/>
          </a:bodyPr>
          <a:lstStyle/>
          <a:p>
            <a:pPr algn="r"/>
            <a:r>
              <a:rPr lang="en-BE" sz="1440" b="1" dirty="0"/>
              <a:t>Coordination</a:t>
            </a:r>
          </a:p>
          <a:p>
            <a:pPr algn="r"/>
            <a:r>
              <a:rPr lang="en-BE" sz="1440" b="1" dirty="0"/>
              <a:t>Representation</a:t>
            </a:r>
          </a:p>
        </p:txBody>
      </p:sp>
      <p:sp>
        <p:nvSpPr>
          <p:cNvPr id="158" name="TextBox 157">
            <a:extLst>
              <a:ext uri="{FF2B5EF4-FFF2-40B4-BE49-F238E27FC236}">
                <a16:creationId xmlns:a16="http://schemas.microsoft.com/office/drawing/2014/main" id="{CCA82ABE-8D2E-4E51-B809-599E98D350C3}"/>
              </a:ext>
            </a:extLst>
          </p:cNvPr>
          <p:cNvSpPr txBox="1"/>
          <p:nvPr/>
        </p:nvSpPr>
        <p:spPr>
          <a:xfrm>
            <a:off x="3193769" y="5998637"/>
            <a:ext cx="911802" cy="313932"/>
          </a:xfrm>
          <a:prstGeom prst="rect">
            <a:avLst/>
          </a:prstGeom>
          <a:noFill/>
          <a:ln w="34925">
            <a:solidFill>
              <a:srgbClr val="FF0000"/>
            </a:solidFill>
          </a:ln>
        </p:spPr>
        <p:txBody>
          <a:bodyPr wrap="square" rtlCol="0">
            <a:spAutoFit/>
          </a:bodyPr>
          <a:lstStyle/>
          <a:p>
            <a:pPr algn="ctr"/>
            <a:r>
              <a:rPr lang="en-BE" sz="1440" b="1" dirty="0"/>
              <a:t>NSC</a:t>
            </a:r>
            <a:endParaRPr lang="nl-BE" sz="1440" b="1" dirty="0"/>
          </a:p>
        </p:txBody>
      </p:sp>
      <p:sp>
        <p:nvSpPr>
          <p:cNvPr id="159" name="TextBox 158">
            <a:extLst>
              <a:ext uri="{FF2B5EF4-FFF2-40B4-BE49-F238E27FC236}">
                <a16:creationId xmlns:a16="http://schemas.microsoft.com/office/drawing/2014/main" id="{61AB316F-8560-4A1D-9287-444D36CDE87F}"/>
              </a:ext>
            </a:extLst>
          </p:cNvPr>
          <p:cNvSpPr txBox="1"/>
          <p:nvPr/>
        </p:nvSpPr>
        <p:spPr>
          <a:xfrm>
            <a:off x="6932544" y="6024381"/>
            <a:ext cx="911802" cy="313932"/>
          </a:xfrm>
          <a:prstGeom prst="rect">
            <a:avLst/>
          </a:prstGeom>
          <a:noFill/>
          <a:ln w="34925">
            <a:solidFill>
              <a:srgbClr val="FF0000"/>
            </a:solidFill>
          </a:ln>
        </p:spPr>
        <p:txBody>
          <a:bodyPr wrap="square" rtlCol="0">
            <a:spAutoFit/>
          </a:bodyPr>
          <a:lstStyle/>
          <a:p>
            <a:pPr algn="ctr"/>
            <a:r>
              <a:rPr lang="en-BE" sz="1440" b="1" dirty="0"/>
              <a:t>NSC</a:t>
            </a:r>
            <a:endParaRPr lang="nl-BE" sz="1440" b="1" dirty="0"/>
          </a:p>
        </p:txBody>
      </p:sp>
      <p:sp>
        <p:nvSpPr>
          <p:cNvPr id="160" name="TextBox 159">
            <a:extLst>
              <a:ext uri="{FF2B5EF4-FFF2-40B4-BE49-F238E27FC236}">
                <a16:creationId xmlns:a16="http://schemas.microsoft.com/office/drawing/2014/main" id="{584521D5-740B-4392-8DE9-CB49A335ABAD}"/>
              </a:ext>
            </a:extLst>
          </p:cNvPr>
          <p:cNvSpPr txBox="1"/>
          <p:nvPr/>
        </p:nvSpPr>
        <p:spPr>
          <a:xfrm>
            <a:off x="4751577" y="6002553"/>
            <a:ext cx="911802" cy="313932"/>
          </a:xfrm>
          <a:prstGeom prst="rect">
            <a:avLst/>
          </a:prstGeom>
          <a:noFill/>
          <a:ln w="34925">
            <a:solidFill>
              <a:srgbClr val="FF0000"/>
            </a:solidFill>
          </a:ln>
        </p:spPr>
        <p:txBody>
          <a:bodyPr wrap="square" rtlCol="0">
            <a:spAutoFit/>
          </a:bodyPr>
          <a:lstStyle/>
          <a:p>
            <a:pPr algn="ctr"/>
            <a:r>
              <a:rPr lang="en-BE" sz="1440" b="1" dirty="0"/>
              <a:t>NSC</a:t>
            </a:r>
            <a:endParaRPr lang="nl-BE" sz="1440" b="1" dirty="0"/>
          </a:p>
        </p:txBody>
      </p:sp>
      <p:cxnSp>
        <p:nvCxnSpPr>
          <p:cNvPr id="161" name="Straight Arrow Connector 160">
            <a:extLst>
              <a:ext uri="{FF2B5EF4-FFF2-40B4-BE49-F238E27FC236}">
                <a16:creationId xmlns:a16="http://schemas.microsoft.com/office/drawing/2014/main" id="{B42708C6-D75F-4953-B2BF-AA6584FDDDA1}"/>
              </a:ext>
            </a:extLst>
          </p:cNvPr>
          <p:cNvCxnSpPr>
            <a:cxnSpLocks/>
          </p:cNvCxnSpPr>
          <p:nvPr/>
        </p:nvCxnSpPr>
        <p:spPr>
          <a:xfrm>
            <a:off x="5381301" y="5120131"/>
            <a:ext cx="19650" cy="793502"/>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8B942306-0370-41EF-B02E-6A988485890A}"/>
              </a:ext>
            </a:extLst>
          </p:cNvPr>
          <p:cNvCxnSpPr>
            <a:cxnSpLocks/>
          </p:cNvCxnSpPr>
          <p:nvPr/>
        </p:nvCxnSpPr>
        <p:spPr>
          <a:xfrm>
            <a:off x="3264588" y="5069899"/>
            <a:ext cx="343449" cy="843734"/>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EECADDFD-B245-41D2-B338-100342AF058F}"/>
              </a:ext>
            </a:extLst>
          </p:cNvPr>
          <p:cNvCxnSpPr>
            <a:cxnSpLocks/>
          </p:cNvCxnSpPr>
          <p:nvPr/>
        </p:nvCxnSpPr>
        <p:spPr>
          <a:xfrm>
            <a:off x="7351060" y="5131355"/>
            <a:ext cx="171698" cy="760398"/>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1D9B1EB-D387-35BB-29BC-13EF1B116166}"/>
              </a:ext>
            </a:extLst>
          </p:cNvPr>
          <p:cNvSpPr txBox="1"/>
          <p:nvPr/>
        </p:nvSpPr>
        <p:spPr>
          <a:xfrm>
            <a:off x="3532906" y="1534154"/>
            <a:ext cx="1901112" cy="781752"/>
          </a:xfrm>
          <a:prstGeom prst="rect">
            <a:avLst/>
          </a:prstGeom>
          <a:noFill/>
          <a:ln w="34925">
            <a:solidFill>
              <a:srgbClr val="FF0000"/>
            </a:solidFill>
          </a:ln>
        </p:spPr>
        <p:txBody>
          <a:bodyPr wrap="square" rtlCol="0">
            <a:spAutoFit/>
          </a:bodyPr>
          <a:lstStyle/>
          <a:p>
            <a:pPr algn="ctr"/>
            <a:r>
              <a:rPr lang="en-BE" sz="1600" b="1" dirty="0"/>
              <a:t>Advisory Board: </a:t>
            </a:r>
            <a:r>
              <a:rPr lang="en-BE" sz="1440" b="1" dirty="0"/>
              <a:t>experts from UNICEF, ILO, GCSPF</a:t>
            </a:r>
            <a:endParaRPr lang="nl-BE" sz="1440" dirty="0"/>
          </a:p>
        </p:txBody>
      </p:sp>
      <p:cxnSp>
        <p:nvCxnSpPr>
          <p:cNvPr id="3" name="Straight Arrow Connector 2">
            <a:extLst>
              <a:ext uri="{FF2B5EF4-FFF2-40B4-BE49-F238E27FC236}">
                <a16:creationId xmlns:a16="http://schemas.microsoft.com/office/drawing/2014/main" id="{C6C91BD2-89BB-3AD6-CA81-C45420B7727F}"/>
              </a:ext>
            </a:extLst>
          </p:cNvPr>
          <p:cNvCxnSpPr>
            <a:cxnSpLocks/>
          </p:cNvCxnSpPr>
          <p:nvPr/>
        </p:nvCxnSpPr>
        <p:spPr>
          <a:xfrm flipH="1" flipV="1">
            <a:off x="5461096" y="1729519"/>
            <a:ext cx="354909" cy="21235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2CD703-C8BC-0468-F4D1-84D3F1318223}"/>
              </a:ext>
            </a:extLst>
          </p:cNvPr>
          <p:cNvSpPr txBox="1"/>
          <p:nvPr/>
        </p:nvSpPr>
        <p:spPr>
          <a:xfrm>
            <a:off x="5729512" y="1539541"/>
            <a:ext cx="1434012" cy="313932"/>
          </a:xfrm>
          <a:prstGeom prst="rect">
            <a:avLst/>
          </a:prstGeom>
          <a:noFill/>
        </p:spPr>
        <p:txBody>
          <a:bodyPr wrap="square" rtlCol="0">
            <a:spAutoFit/>
          </a:bodyPr>
          <a:lstStyle/>
          <a:p>
            <a:r>
              <a:rPr lang="en-BE" sz="1440" b="1" dirty="0">
                <a:latin typeface="Calibri" panose="020F0502020204030204" pitchFamily="34" charset="0"/>
                <a:ea typeface="Calibri" panose="020F0502020204030204" pitchFamily="34" charset="0"/>
                <a:cs typeface="Arial" panose="020B0604020202020204" pitchFamily="34" charset="0"/>
              </a:rPr>
              <a:t>Nomination</a:t>
            </a:r>
            <a:endParaRPr lang="nl-BE" sz="1440" b="1" dirty="0"/>
          </a:p>
        </p:txBody>
      </p:sp>
      <p:cxnSp>
        <p:nvCxnSpPr>
          <p:cNvPr id="8" name="Straight Arrow Connector 7">
            <a:extLst>
              <a:ext uri="{FF2B5EF4-FFF2-40B4-BE49-F238E27FC236}">
                <a16:creationId xmlns:a16="http://schemas.microsoft.com/office/drawing/2014/main" id="{1E88E40E-E490-66EA-B694-48C3DCA7DF24}"/>
              </a:ext>
            </a:extLst>
          </p:cNvPr>
          <p:cNvCxnSpPr>
            <a:cxnSpLocks/>
          </p:cNvCxnSpPr>
          <p:nvPr/>
        </p:nvCxnSpPr>
        <p:spPr>
          <a:xfrm flipH="1">
            <a:off x="3283213" y="1701014"/>
            <a:ext cx="238426" cy="18641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99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5FC61-F50E-C2E5-967E-6778ABC64729}"/>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5475A522-EDAB-EC7A-BC82-BBF54ADFEB7F}"/>
              </a:ext>
            </a:extLst>
          </p:cNvPr>
          <p:cNvPicPr>
            <a:picLocks noChangeAspect="1"/>
          </p:cNvPicPr>
          <p:nvPr/>
        </p:nvPicPr>
        <p:blipFill>
          <a:blip r:embed="rId2"/>
          <a:srcRect/>
          <a:stretch>
            <a:fillRect/>
          </a:stretch>
        </p:blipFill>
        <p:spPr>
          <a:xfrm>
            <a:off x="381000" y="350737"/>
            <a:ext cx="2004052" cy="698914"/>
          </a:xfrm>
          <a:prstGeom prst="rect">
            <a:avLst/>
          </a:prstGeom>
        </p:spPr>
      </p:pic>
      <p:grpSp>
        <p:nvGrpSpPr>
          <p:cNvPr id="3" name="Group 3">
            <a:extLst>
              <a:ext uri="{FF2B5EF4-FFF2-40B4-BE49-F238E27FC236}">
                <a16:creationId xmlns:a16="http://schemas.microsoft.com/office/drawing/2014/main" id="{6A6665AB-8B83-172C-6222-2A27572E72A3}"/>
              </a:ext>
            </a:extLst>
          </p:cNvPr>
          <p:cNvGrpSpPr/>
          <p:nvPr/>
        </p:nvGrpSpPr>
        <p:grpSpPr>
          <a:xfrm>
            <a:off x="1921522" y="6836655"/>
            <a:ext cx="7832078" cy="499810"/>
            <a:chOff x="0" y="0"/>
            <a:chExt cx="8955467" cy="571500"/>
          </a:xfrm>
        </p:grpSpPr>
        <p:sp>
          <p:nvSpPr>
            <p:cNvPr id="4" name="Freeform 4">
              <a:extLst>
                <a:ext uri="{FF2B5EF4-FFF2-40B4-BE49-F238E27FC236}">
                  <a16:creationId xmlns:a16="http://schemas.microsoft.com/office/drawing/2014/main" id="{694001AC-8867-5DBC-0681-D8245D1A06FA}"/>
                </a:ext>
              </a:extLst>
            </p:cNvPr>
            <p:cNvSpPr/>
            <p:nvPr/>
          </p:nvSpPr>
          <p:spPr>
            <a:xfrm>
              <a:off x="0" y="255270"/>
              <a:ext cx="8955467" cy="69850"/>
            </a:xfrm>
            <a:custGeom>
              <a:avLst/>
              <a:gdLst/>
              <a:ahLst/>
              <a:cxnLst/>
              <a:rect l="l" t="t" r="r" b="b"/>
              <a:pathLst>
                <a:path w="8955467" h="69850">
                  <a:moveTo>
                    <a:pt x="8664637" y="0"/>
                  </a:moveTo>
                  <a:lnTo>
                    <a:pt x="0" y="0"/>
                  </a:lnTo>
                  <a:lnTo>
                    <a:pt x="0" y="69850"/>
                  </a:lnTo>
                  <a:lnTo>
                    <a:pt x="8955467" y="69850"/>
                  </a:lnTo>
                  <a:lnTo>
                    <a:pt x="8955467" y="0"/>
                  </a:lnTo>
                  <a:close/>
                </a:path>
              </a:pathLst>
            </a:custGeom>
            <a:solidFill>
              <a:srgbClr val="FA3C4B"/>
            </a:solidFill>
          </p:spPr>
          <p:txBody>
            <a:bodyPr/>
            <a:lstStyle/>
            <a:p>
              <a:endParaRPr lang="fr-FR"/>
            </a:p>
          </p:txBody>
        </p:sp>
      </p:grpSp>
      <p:sp>
        <p:nvSpPr>
          <p:cNvPr id="5" name="TextBox 5">
            <a:extLst>
              <a:ext uri="{FF2B5EF4-FFF2-40B4-BE49-F238E27FC236}">
                <a16:creationId xmlns:a16="http://schemas.microsoft.com/office/drawing/2014/main" id="{2C1C1C8D-0266-47E0-E1D0-7B212F3B8E02}"/>
              </a:ext>
            </a:extLst>
          </p:cNvPr>
          <p:cNvSpPr txBox="1"/>
          <p:nvPr/>
        </p:nvSpPr>
        <p:spPr>
          <a:xfrm>
            <a:off x="381000" y="2074077"/>
            <a:ext cx="9067800" cy="4461862"/>
          </a:xfrm>
          <a:prstGeom prst="rect">
            <a:avLst/>
          </a:prstGeom>
        </p:spPr>
        <p:txBody>
          <a:bodyPr wrap="square" lIns="0" tIns="0" rIns="0" bIns="0" rtlCol="0" anchor="t">
            <a:spAutoFit/>
          </a:bodyPr>
          <a:lstStyle/>
          <a:p>
            <a:pPr marL="342900" lvl="0" indent="-342900">
              <a:lnSpc>
                <a:spcPct val="107000"/>
              </a:lnSpc>
              <a:buFont typeface="Symbol" panose="05050102010706020507" pitchFamily="18" charset="2"/>
              <a:buChar char=""/>
            </a:pPr>
            <a:r>
              <a:rPr lang="en-GB" sz="2300" dirty="0">
                <a:effectLst/>
                <a:latin typeface="NEW TIMES ROMAN"/>
                <a:ea typeface="Calibri" panose="020F0502020204030204" pitchFamily="34" charset="0"/>
                <a:cs typeface="Segoe UI Semibold" panose="020B0702040204020203" pitchFamily="34" charset="0"/>
              </a:rPr>
              <a:t>Overall </a:t>
            </a:r>
          </a:p>
          <a:p>
            <a:pPr marL="800100" lvl="1" indent="-342900">
              <a:lnSpc>
                <a:spcPct val="107000"/>
              </a:lnSpc>
              <a:buFont typeface="Symbol" panose="05050102010706020507" pitchFamily="18" charset="2"/>
              <a:buChar char=""/>
            </a:pPr>
            <a:r>
              <a:rPr lang="en-GB" sz="2000" dirty="0">
                <a:latin typeface="NEW TIMES ROMAN"/>
                <a:ea typeface="Calibri" panose="020F0502020204030204" pitchFamily="34" charset="0"/>
                <a:cs typeface="Segoe UI Semibold" panose="020B0702040204020203" pitchFamily="34" charset="0"/>
              </a:rPr>
              <a:t>Strong national advocacy networks, improved coherence and stronger voice</a:t>
            </a:r>
          </a:p>
          <a:p>
            <a:pPr marL="800100" lvl="1" indent="-342900">
              <a:lnSpc>
                <a:spcPct val="107000"/>
              </a:lnSpc>
              <a:buFont typeface="Symbol" panose="05050102010706020507" pitchFamily="18" charset="2"/>
              <a:buChar char=""/>
            </a:pPr>
            <a:r>
              <a:rPr lang="en-GB" sz="2000" dirty="0">
                <a:effectLst/>
                <a:latin typeface="NEW TIMES ROMAN"/>
                <a:ea typeface="Calibri" panose="020F0502020204030204" pitchFamily="34" charset="0"/>
                <a:cs typeface="Segoe UI Semibold" panose="020B0702040204020203" pitchFamily="34" charset="0"/>
              </a:rPr>
              <a:t>Strengthened capacities of the civil society actors</a:t>
            </a:r>
          </a:p>
          <a:p>
            <a:pPr marL="800100" lvl="1" indent="-342900">
              <a:lnSpc>
                <a:spcPct val="107000"/>
              </a:lnSpc>
              <a:buFont typeface="Symbol" panose="05050102010706020507" pitchFamily="18" charset="2"/>
              <a:buChar char=""/>
            </a:pPr>
            <a:r>
              <a:rPr lang="en-GB" sz="2000" dirty="0">
                <a:latin typeface="NEW TIMES ROMAN"/>
                <a:ea typeface="Calibri" panose="020F0502020204030204" pitchFamily="34" charset="0"/>
                <a:cs typeface="Segoe UI Semibold" panose="020B0702040204020203" pitchFamily="34" charset="0"/>
              </a:rPr>
              <a:t>Social Accountability and transparency initiatives </a:t>
            </a:r>
          </a:p>
          <a:p>
            <a:pPr marL="800100" lvl="1" indent="-342900">
              <a:lnSpc>
                <a:spcPct val="107000"/>
              </a:lnSpc>
              <a:buFont typeface="Symbol" panose="05050102010706020507" pitchFamily="18" charset="2"/>
              <a:buChar char=""/>
            </a:pPr>
            <a:r>
              <a:rPr lang="en-GB" sz="2000" dirty="0">
                <a:effectLst/>
                <a:latin typeface="NEW TIMES ROMAN"/>
                <a:ea typeface="Calibri" panose="020F0502020204030204" pitchFamily="34" charset="0"/>
                <a:cs typeface="Segoe UI Semibold" panose="020B0702040204020203" pitchFamily="34" charset="0"/>
              </a:rPr>
              <a:t>Improved </a:t>
            </a:r>
            <a:r>
              <a:rPr lang="en-GB" sz="2000" dirty="0">
                <a:latin typeface="NEW TIMES ROMAN"/>
                <a:ea typeface="Calibri" panose="020F0502020204030204" pitchFamily="34" charset="0"/>
                <a:cs typeface="Segoe UI Semibold" panose="020B0702040204020203" pitchFamily="34" charset="0"/>
              </a:rPr>
              <a:t>SP programmes, their delivery and Govt’s commitment</a:t>
            </a:r>
            <a:endParaRPr lang="en-GB" sz="2000" dirty="0">
              <a:effectLst/>
              <a:latin typeface="NEW TIMES ROMAN"/>
              <a:ea typeface="Calibri" panose="020F0502020204030204" pitchFamily="34" charset="0"/>
              <a:cs typeface="Segoe UI Semibold" panose="020B0702040204020203" pitchFamily="34" charset="0"/>
            </a:endParaRPr>
          </a:p>
          <a:p>
            <a:pPr marL="342900" lvl="0" indent="-342900">
              <a:lnSpc>
                <a:spcPct val="107000"/>
              </a:lnSpc>
              <a:buFont typeface="Symbol" panose="05050102010706020507" pitchFamily="18" charset="2"/>
              <a:buChar char=""/>
            </a:pPr>
            <a:endParaRPr lang="en-GB" sz="2300" dirty="0">
              <a:effectLst/>
              <a:latin typeface="NEW TIMES ROMAN"/>
              <a:ea typeface="Calibri" panose="020F0502020204030204" pitchFamily="34" charset="0"/>
              <a:cs typeface="Segoe UI Semibold" panose="020B0702040204020203" pitchFamily="34" charset="0"/>
            </a:endParaRPr>
          </a:p>
          <a:p>
            <a:pPr marL="342900" lvl="0" indent="-342900">
              <a:lnSpc>
                <a:spcPct val="107000"/>
              </a:lnSpc>
              <a:buFont typeface="Symbol" panose="05050102010706020507" pitchFamily="18" charset="2"/>
              <a:buChar char=""/>
            </a:pPr>
            <a:r>
              <a:rPr lang="en-GB" sz="2300" dirty="0">
                <a:effectLst/>
                <a:latin typeface="NEW TIMES ROMAN"/>
                <a:ea typeface="Calibri" panose="020F0502020204030204" pitchFamily="34" charset="0"/>
                <a:cs typeface="Segoe UI Semibold" panose="020B0702040204020203" pitchFamily="34" charset="0"/>
              </a:rPr>
              <a:t>Cambodia</a:t>
            </a:r>
          </a:p>
          <a:p>
            <a:pPr marL="800100" lvl="1" indent="-342900">
              <a:lnSpc>
                <a:spcPct val="107000"/>
              </a:lnSpc>
              <a:buFont typeface="Symbol" panose="05050102010706020507" pitchFamily="18" charset="2"/>
              <a:buChar char=""/>
            </a:pPr>
            <a:r>
              <a:rPr lang="en-GB" sz="2000" dirty="0">
                <a:latin typeface="NEW TIMES ROMAN"/>
                <a:cs typeface="Segoe UI Semibold" panose="020B0702040204020203" pitchFamily="34" charset="0"/>
              </a:rPr>
              <a:t>Newly adopted Public Financial System Law leads to improved budget transparency</a:t>
            </a:r>
          </a:p>
          <a:p>
            <a:pPr marL="800100" lvl="1" indent="-342900">
              <a:lnSpc>
                <a:spcPct val="107000"/>
              </a:lnSpc>
              <a:buFont typeface="Symbol" panose="05050102010706020507" pitchFamily="18" charset="2"/>
              <a:buChar char=""/>
            </a:pPr>
            <a:r>
              <a:rPr lang="en-GB" sz="2000" dirty="0">
                <a:latin typeface="NEW TIMES ROMAN"/>
                <a:cs typeface="Segoe UI Semibold" panose="020B0702040204020203" pitchFamily="34" charset="0"/>
              </a:rPr>
              <a:t>IEWs/Self-employed has been included in contributary </a:t>
            </a:r>
            <a:r>
              <a:rPr lang="en-US" sz="2000" dirty="0">
                <a:latin typeface="NEW TIMES ROMAN"/>
                <a:cs typeface="Segoe UI Semibold" panose="020B0702040204020203" pitchFamily="34" charset="0"/>
              </a:rPr>
              <a:t>SP scheme for Health</a:t>
            </a:r>
          </a:p>
          <a:p>
            <a:pPr marL="800100" lvl="1" indent="-342900">
              <a:lnSpc>
                <a:spcPct val="107000"/>
              </a:lnSpc>
              <a:buFont typeface="Symbol" panose="05050102010706020507" pitchFamily="18" charset="2"/>
              <a:buChar char=""/>
            </a:pPr>
            <a:r>
              <a:rPr lang="en-US" sz="2000" dirty="0">
                <a:latin typeface="NEW TIMES ROMAN"/>
                <a:cs typeface="Segoe UI Semibold" panose="020B0702040204020203" pitchFamily="34" charset="0"/>
              </a:rPr>
              <a:t>Eight policies and announcement related to SP</a:t>
            </a:r>
          </a:p>
          <a:p>
            <a:pPr marL="800100" lvl="1" indent="-342900">
              <a:lnSpc>
                <a:spcPct val="107000"/>
              </a:lnSpc>
              <a:buFont typeface="Symbol" panose="05050102010706020507" pitchFamily="18" charset="2"/>
              <a:buChar char=""/>
            </a:pPr>
            <a:r>
              <a:rPr lang="en-US" sz="2000" dirty="0">
                <a:latin typeface="NEW TIMES ROMAN"/>
                <a:cs typeface="Segoe UI Semibold" panose="020B0702040204020203" pitchFamily="34" charset="0"/>
              </a:rPr>
              <a:t>SP is included in the Pentagon strategy Phase 1 of the 7</a:t>
            </a:r>
            <a:r>
              <a:rPr lang="en-US" sz="2000" baseline="30000" dirty="0">
                <a:latin typeface="NEW TIMES ROMAN"/>
                <a:cs typeface="Segoe UI Semibold" panose="020B0702040204020203" pitchFamily="34" charset="0"/>
              </a:rPr>
              <a:t>th</a:t>
            </a:r>
            <a:r>
              <a:rPr lang="en-US" sz="2000" dirty="0">
                <a:latin typeface="NEW TIMES ROMAN"/>
                <a:cs typeface="Segoe UI Semibold" panose="020B0702040204020203" pitchFamily="34" charset="0"/>
              </a:rPr>
              <a:t> Legislature assembly </a:t>
            </a:r>
            <a:endParaRPr lang="en-GB" sz="2000" dirty="0">
              <a:latin typeface="NEW TIMES ROMAN"/>
              <a:cs typeface="Segoe UI Semibold" panose="020B0702040204020203" pitchFamily="34" charset="0"/>
            </a:endParaRPr>
          </a:p>
          <a:p>
            <a:pPr marL="800100" lvl="1" indent="-342900">
              <a:lnSpc>
                <a:spcPct val="107000"/>
              </a:lnSpc>
              <a:buFont typeface="Symbol" panose="05050102010706020507" pitchFamily="18" charset="2"/>
              <a:buChar char=""/>
            </a:pPr>
            <a:endParaRPr lang="en-GB" sz="2300" dirty="0">
              <a:latin typeface="NEW TIMES ROMAN"/>
              <a:ea typeface="Calibri" panose="020F0502020204030204" pitchFamily="34" charset="0"/>
              <a:cs typeface="Segoe UI Semibold" panose="020B0702040204020203" pitchFamily="34" charset="0"/>
            </a:endParaRPr>
          </a:p>
        </p:txBody>
      </p:sp>
      <p:grpSp>
        <p:nvGrpSpPr>
          <p:cNvPr id="6" name="Group 6">
            <a:extLst>
              <a:ext uri="{FF2B5EF4-FFF2-40B4-BE49-F238E27FC236}">
                <a16:creationId xmlns:a16="http://schemas.microsoft.com/office/drawing/2014/main" id="{EA0D599B-53DD-EAD0-D18E-81D1430BEBBA}"/>
              </a:ext>
            </a:extLst>
          </p:cNvPr>
          <p:cNvGrpSpPr/>
          <p:nvPr/>
        </p:nvGrpSpPr>
        <p:grpSpPr>
          <a:xfrm>
            <a:off x="381000" y="1247934"/>
            <a:ext cx="8686800" cy="648533"/>
            <a:chOff x="0" y="0"/>
            <a:chExt cx="1133020" cy="152400"/>
          </a:xfrm>
        </p:grpSpPr>
        <p:sp>
          <p:nvSpPr>
            <p:cNvPr id="7" name="Freeform 7">
              <a:extLst>
                <a:ext uri="{FF2B5EF4-FFF2-40B4-BE49-F238E27FC236}">
                  <a16:creationId xmlns:a16="http://schemas.microsoft.com/office/drawing/2014/main" id="{503B1B80-67FF-7142-C3CD-E96EB62269E3}"/>
                </a:ext>
              </a:extLst>
            </p:cNvPr>
            <p:cNvSpPr/>
            <p:nvPr/>
          </p:nvSpPr>
          <p:spPr>
            <a:xfrm>
              <a:off x="0" y="0"/>
              <a:ext cx="1133020" cy="152400"/>
            </a:xfrm>
            <a:custGeom>
              <a:avLst/>
              <a:gdLst/>
              <a:ahLst/>
              <a:cxnLst/>
              <a:rect l="l" t="t" r="r" b="b"/>
              <a:pathLst>
                <a:path w="1133020" h="152400">
                  <a:moveTo>
                    <a:pt x="0" y="0"/>
                  </a:moveTo>
                  <a:lnTo>
                    <a:pt x="1133020" y="0"/>
                  </a:lnTo>
                  <a:lnTo>
                    <a:pt x="1133020" y="152400"/>
                  </a:lnTo>
                  <a:lnTo>
                    <a:pt x="0" y="152400"/>
                  </a:lnTo>
                  <a:close/>
                </a:path>
              </a:pathLst>
            </a:custGeom>
            <a:solidFill>
              <a:srgbClr val="FB636F"/>
            </a:solidFill>
          </p:spPr>
          <p:txBody>
            <a:bodyPr/>
            <a:lstStyle/>
            <a:p>
              <a:r>
                <a:rPr lang="fr-FR" sz="2000" b="1" dirty="0"/>
                <a:t>Major </a:t>
              </a:r>
              <a:r>
                <a:rPr lang="fr-FR" sz="2000" b="1" dirty="0" err="1"/>
                <a:t>achievements</a:t>
              </a:r>
              <a:endParaRPr lang="fr-FR" sz="2000" b="1" dirty="0"/>
            </a:p>
          </p:txBody>
        </p:sp>
      </p:grpSp>
      <p:grpSp>
        <p:nvGrpSpPr>
          <p:cNvPr id="9" name="Group 8">
            <a:extLst>
              <a:ext uri="{FF2B5EF4-FFF2-40B4-BE49-F238E27FC236}">
                <a16:creationId xmlns:a16="http://schemas.microsoft.com/office/drawing/2014/main" id="{CD49661E-00BE-9B88-9D60-ECDBE2786B41}"/>
              </a:ext>
            </a:extLst>
          </p:cNvPr>
          <p:cNvGrpSpPr/>
          <p:nvPr/>
        </p:nvGrpSpPr>
        <p:grpSpPr>
          <a:xfrm>
            <a:off x="4038600" y="376183"/>
            <a:ext cx="5196134" cy="677468"/>
            <a:chOff x="366466" y="6235638"/>
            <a:chExt cx="8777534" cy="1144408"/>
          </a:xfrm>
        </p:grpSpPr>
        <p:pic>
          <p:nvPicPr>
            <p:cNvPr id="10" name="Picture 15">
              <a:extLst>
                <a:ext uri="{FF2B5EF4-FFF2-40B4-BE49-F238E27FC236}">
                  <a16:creationId xmlns:a16="http://schemas.microsoft.com/office/drawing/2014/main" id="{8CF5E20D-F695-7DEA-8AB8-1F4026E130E0}"/>
                </a:ext>
              </a:extLst>
            </p:cNvPr>
            <p:cNvPicPr>
              <a:picLocks noChangeAspect="1"/>
            </p:cNvPicPr>
            <p:nvPr/>
          </p:nvPicPr>
          <p:blipFill>
            <a:blip r:embed="rId3"/>
            <a:srcRect/>
            <a:stretch>
              <a:fillRect/>
            </a:stretch>
          </p:blipFill>
          <p:spPr>
            <a:xfrm>
              <a:off x="2590800" y="6380635"/>
              <a:ext cx="1597479" cy="576425"/>
            </a:xfrm>
            <a:prstGeom prst="rect">
              <a:avLst/>
            </a:prstGeom>
          </p:spPr>
        </p:pic>
        <p:pic>
          <p:nvPicPr>
            <p:cNvPr id="11" name="Picture 16">
              <a:extLst>
                <a:ext uri="{FF2B5EF4-FFF2-40B4-BE49-F238E27FC236}">
                  <a16:creationId xmlns:a16="http://schemas.microsoft.com/office/drawing/2014/main" id="{66DCF71B-7EBF-ED0F-A75C-06E20171CBD5}"/>
                </a:ext>
              </a:extLst>
            </p:cNvPr>
            <p:cNvPicPr>
              <a:picLocks noChangeAspect="1"/>
            </p:cNvPicPr>
            <p:nvPr/>
          </p:nvPicPr>
          <p:blipFill>
            <a:blip r:embed="rId4"/>
            <a:srcRect l="24791" t="21090" r="25262" b="23090"/>
            <a:stretch>
              <a:fillRect/>
            </a:stretch>
          </p:blipFill>
          <p:spPr>
            <a:xfrm>
              <a:off x="5141532" y="6256894"/>
              <a:ext cx="1259268" cy="703667"/>
            </a:xfrm>
            <a:prstGeom prst="rect">
              <a:avLst/>
            </a:prstGeom>
          </p:spPr>
        </p:pic>
        <p:pic>
          <p:nvPicPr>
            <p:cNvPr id="12" name="Picture 18">
              <a:extLst>
                <a:ext uri="{FF2B5EF4-FFF2-40B4-BE49-F238E27FC236}">
                  <a16:creationId xmlns:a16="http://schemas.microsoft.com/office/drawing/2014/main" id="{FA8D822D-1E30-6353-4373-21B04032CC30}"/>
                </a:ext>
              </a:extLst>
            </p:cNvPr>
            <p:cNvPicPr>
              <a:picLocks noChangeAspect="1"/>
            </p:cNvPicPr>
            <p:nvPr/>
          </p:nvPicPr>
          <p:blipFill>
            <a:blip r:embed="rId5"/>
            <a:srcRect l="72"/>
            <a:stretch>
              <a:fillRect/>
            </a:stretch>
          </p:blipFill>
          <p:spPr>
            <a:xfrm>
              <a:off x="6969507" y="6353551"/>
              <a:ext cx="2174493" cy="576659"/>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F41C4A5E-CD89-A097-ECE5-49AC503235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466" y="6235638"/>
              <a:ext cx="1604112" cy="1144408"/>
            </a:xfrm>
            <a:prstGeom prst="rect">
              <a:avLst/>
            </a:prstGeom>
          </p:spPr>
        </p:pic>
      </p:grpSp>
    </p:spTree>
    <p:extLst>
      <p:ext uri="{BB962C8B-B14F-4D97-AF65-F5344CB8AC3E}">
        <p14:creationId xmlns:p14="http://schemas.microsoft.com/office/powerpoint/2010/main" val="361351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139B4-F2A7-B9CF-3D49-5271ED8DBB4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E565E5B4-E210-BFB2-7320-96490056109B}"/>
              </a:ext>
            </a:extLst>
          </p:cNvPr>
          <p:cNvPicPr>
            <a:picLocks noChangeAspect="1"/>
          </p:cNvPicPr>
          <p:nvPr/>
        </p:nvPicPr>
        <p:blipFill>
          <a:blip r:embed="rId2"/>
          <a:srcRect/>
          <a:stretch>
            <a:fillRect/>
          </a:stretch>
        </p:blipFill>
        <p:spPr>
          <a:xfrm>
            <a:off x="381000" y="350737"/>
            <a:ext cx="2004052" cy="698914"/>
          </a:xfrm>
          <a:prstGeom prst="rect">
            <a:avLst/>
          </a:prstGeom>
        </p:spPr>
      </p:pic>
      <p:grpSp>
        <p:nvGrpSpPr>
          <p:cNvPr id="3" name="Group 3">
            <a:extLst>
              <a:ext uri="{FF2B5EF4-FFF2-40B4-BE49-F238E27FC236}">
                <a16:creationId xmlns:a16="http://schemas.microsoft.com/office/drawing/2014/main" id="{EC6829D1-57A6-0684-CA17-B9FCFD1326A3}"/>
              </a:ext>
            </a:extLst>
          </p:cNvPr>
          <p:cNvGrpSpPr/>
          <p:nvPr/>
        </p:nvGrpSpPr>
        <p:grpSpPr>
          <a:xfrm>
            <a:off x="1921522" y="6836655"/>
            <a:ext cx="7832078" cy="499810"/>
            <a:chOff x="0" y="0"/>
            <a:chExt cx="8955467" cy="571500"/>
          </a:xfrm>
        </p:grpSpPr>
        <p:sp>
          <p:nvSpPr>
            <p:cNvPr id="4" name="Freeform 4">
              <a:extLst>
                <a:ext uri="{FF2B5EF4-FFF2-40B4-BE49-F238E27FC236}">
                  <a16:creationId xmlns:a16="http://schemas.microsoft.com/office/drawing/2014/main" id="{1CC85108-188E-2899-A585-E78A74DF6C23}"/>
                </a:ext>
              </a:extLst>
            </p:cNvPr>
            <p:cNvSpPr/>
            <p:nvPr/>
          </p:nvSpPr>
          <p:spPr>
            <a:xfrm>
              <a:off x="0" y="255270"/>
              <a:ext cx="8955467" cy="69850"/>
            </a:xfrm>
            <a:custGeom>
              <a:avLst/>
              <a:gdLst/>
              <a:ahLst/>
              <a:cxnLst/>
              <a:rect l="l" t="t" r="r" b="b"/>
              <a:pathLst>
                <a:path w="8955467" h="69850">
                  <a:moveTo>
                    <a:pt x="8664637" y="0"/>
                  </a:moveTo>
                  <a:lnTo>
                    <a:pt x="0" y="0"/>
                  </a:lnTo>
                  <a:lnTo>
                    <a:pt x="0" y="69850"/>
                  </a:lnTo>
                  <a:lnTo>
                    <a:pt x="8955467" y="69850"/>
                  </a:lnTo>
                  <a:lnTo>
                    <a:pt x="8955467" y="0"/>
                  </a:lnTo>
                  <a:close/>
                </a:path>
              </a:pathLst>
            </a:custGeom>
            <a:solidFill>
              <a:srgbClr val="FA3C4B"/>
            </a:solidFill>
          </p:spPr>
          <p:txBody>
            <a:bodyPr/>
            <a:lstStyle/>
            <a:p>
              <a:endParaRPr lang="fr-FR"/>
            </a:p>
          </p:txBody>
        </p:sp>
      </p:grpSp>
      <p:sp>
        <p:nvSpPr>
          <p:cNvPr id="5" name="TextBox 5">
            <a:extLst>
              <a:ext uri="{FF2B5EF4-FFF2-40B4-BE49-F238E27FC236}">
                <a16:creationId xmlns:a16="http://schemas.microsoft.com/office/drawing/2014/main" id="{DC72CC13-EA36-D82D-3360-5B0328F1D647}"/>
              </a:ext>
            </a:extLst>
          </p:cNvPr>
          <p:cNvSpPr txBox="1"/>
          <p:nvPr/>
        </p:nvSpPr>
        <p:spPr>
          <a:xfrm>
            <a:off x="381000" y="2074077"/>
            <a:ext cx="9067800" cy="3704476"/>
          </a:xfrm>
          <a:prstGeom prst="rect">
            <a:avLst/>
          </a:prstGeom>
        </p:spPr>
        <p:txBody>
          <a:bodyPr wrap="square" lIns="0" tIns="0" rIns="0" bIns="0" rtlCol="0" anchor="t">
            <a:spAutoFit/>
          </a:bodyPr>
          <a:lstStyle/>
          <a:p>
            <a:pPr marL="342900" lvl="0" indent="-342900">
              <a:lnSpc>
                <a:spcPct val="107000"/>
              </a:lnSpc>
              <a:buFont typeface="Symbol" panose="05050102010706020507" pitchFamily="18" charset="2"/>
              <a:buChar char=""/>
            </a:pPr>
            <a:r>
              <a:rPr lang="en-GB" sz="2300" dirty="0">
                <a:effectLst/>
                <a:latin typeface="NEW TIMES ROMAN"/>
                <a:ea typeface="Calibri" panose="020F0502020204030204" pitchFamily="34" charset="0"/>
                <a:cs typeface="Segoe UI Semibold" panose="020B0702040204020203" pitchFamily="34" charset="0"/>
              </a:rPr>
              <a:t>Nepal</a:t>
            </a:r>
            <a:endParaRPr lang="en-US" sz="2000" dirty="0">
              <a:latin typeface="NEW TIMES ROMAN"/>
              <a:cs typeface="Segoe UI Semibold" panose="020B0702040204020203" pitchFamily="34" charset="0"/>
            </a:endParaRPr>
          </a:p>
          <a:p>
            <a:pPr marL="800100" lvl="1" indent="-342900">
              <a:lnSpc>
                <a:spcPct val="107000"/>
              </a:lnSpc>
              <a:buFont typeface="Symbol" panose="05050102010706020507" pitchFamily="18" charset="2"/>
              <a:buChar char=""/>
            </a:pPr>
            <a:r>
              <a:rPr lang="da-DK" sz="2000" dirty="0">
                <a:latin typeface="NEW TIMES ROMAN"/>
                <a:cs typeface="Segoe UI Semibold" panose="020B0702040204020203" pitchFamily="34" charset="0"/>
              </a:rPr>
              <a:t>Two working guidelines covering the informal workers, self-employed and migrant workers in 2022,</a:t>
            </a:r>
          </a:p>
          <a:p>
            <a:pPr marL="800100" lvl="1" indent="-342900">
              <a:lnSpc>
                <a:spcPct val="107000"/>
              </a:lnSpc>
              <a:buFont typeface="Symbol" panose="05050102010706020507" pitchFamily="18" charset="2"/>
              <a:buChar char=""/>
            </a:pPr>
            <a:r>
              <a:rPr lang="en-US" sz="2000" dirty="0">
                <a:latin typeface="NEW TIMES ROMAN"/>
                <a:cs typeface="Segoe UI Semibold" panose="020B0702040204020203" pitchFamily="34" charset="0"/>
              </a:rPr>
              <a:t>Government declared the social security schemes for Migrant workers, Informal workers</a:t>
            </a:r>
          </a:p>
          <a:p>
            <a:pPr marL="800100" lvl="1" indent="-342900">
              <a:lnSpc>
                <a:spcPct val="107000"/>
              </a:lnSpc>
              <a:buFont typeface="Symbol" panose="05050102010706020507" pitchFamily="18" charset="2"/>
              <a:buChar char=""/>
            </a:pPr>
            <a:r>
              <a:rPr lang="da-DK" sz="2000" dirty="0">
                <a:latin typeface="NEW TIMES ROMAN"/>
                <a:cs typeface="Segoe UI Semibold" panose="020B0702040204020203" pitchFamily="34" charset="0"/>
              </a:rPr>
              <a:t>Informal workers scheme</a:t>
            </a:r>
            <a:r>
              <a:rPr lang="en-US" sz="2000" dirty="0">
                <a:latin typeface="NEW TIMES ROMAN"/>
                <a:cs typeface="Segoe UI Semibold" panose="020B0702040204020203" pitchFamily="34" charset="0"/>
              </a:rPr>
              <a:t> (Medical care, health and maternity; accidental and disability protection; dependent family protection; and old age protection scheme)</a:t>
            </a:r>
          </a:p>
          <a:p>
            <a:pPr marL="800100" lvl="1" indent="-342900">
              <a:lnSpc>
                <a:spcPct val="107000"/>
              </a:lnSpc>
              <a:buFont typeface="Symbol" panose="05050102010706020507" pitchFamily="18" charset="2"/>
              <a:buChar char=""/>
            </a:pPr>
            <a:r>
              <a:rPr lang="en-US" sz="2000" dirty="0">
                <a:latin typeface="NEW TIMES ROMAN"/>
                <a:cs typeface="Segoe UI Semibold" panose="020B0702040204020203" pitchFamily="34" charset="0"/>
              </a:rPr>
              <a:t>Government drafted a national shock-responsive social protection/ cash policy (shock responsive social protection guideline)</a:t>
            </a:r>
            <a:endParaRPr lang="en-GB" sz="2300" dirty="0">
              <a:latin typeface="NEW TIMES ROMAN"/>
              <a:ea typeface="Roboto" panose="020B0604020202020204" charset="0"/>
              <a:cs typeface="Segoe UI Semibold" panose="020B0702040204020203" pitchFamily="34" charset="0"/>
            </a:endParaRPr>
          </a:p>
          <a:p>
            <a:pPr marL="342900" lvl="0" indent="-342900">
              <a:lnSpc>
                <a:spcPct val="107000"/>
              </a:lnSpc>
              <a:buFont typeface="Symbol" panose="05050102010706020507" pitchFamily="18" charset="2"/>
              <a:buChar char=""/>
            </a:pPr>
            <a:endParaRPr lang="en-GB" sz="2300" dirty="0">
              <a:latin typeface="NEW TIMES ROMAN"/>
              <a:ea typeface="Roboto" panose="020B0604020202020204" charset="0"/>
              <a:cs typeface="Segoe UI Semibold" panose="020B0702040204020203" pitchFamily="34" charset="0"/>
            </a:endParaRPr>
          </a:p>
        </p:txBody>
      </p:sp>
      <p:grpSp>
        <p:nvGrpSpPr>
          <p:cNvPr id="6" name="Group 6">
            <a:extLst>
              <a:ext uri="{FF2B5EF4-FFF2-40B4-BE49-F238E27FC236}">
                <a16:creationId xmlns:a16="http://schemas.microsoft.com/office/drawing/2014/main" id="{158AB2DB-695F-97FF-B67B-CFC7471FB3BA}"/>
              </a:ext>
            </a:extLst>
          </p:cNvPr>
          <p:cNvGrpSpPr/>
          <p:nvPr/>
        </p:nvGrpSpPr>
        <p:grpSpPr>
          <a:xfrm>
            <a:off x="381000" y="1247934"/>
            <a:ext cx="8686800" cy="648533"/>
            <a:chOff x="0" y="0"/>
            <a:chExt cx="1133020" cy="152400"/>
          </a:xfrm>
        </p:grpSpPr>
        <p:sp>
          <p:nvSpPr>
            <p:cNvPr id="7" name="Freeform 7">
              <a:extLst>
                <a:ext uri="{FF2B5EF4-FFF2-40B4-BE49-F238E27FC236}">
                  <a16:creationId xmlns:a16="http://schemas.microsoft.com/office/drawing/2014/main" id="{D05DFF65-EDE4-D18C-1EAC-54E4735B20DF}"/>
                </a:ext>
              </a:extLst>
            </p:cNvPr>
            <p:cNvSpPr/>
            <p:nvPr/>
          </p:nvSpPr>
          <p:spPr>
            <a:xfrm>
              <a:off x="0" y="0"/>
              <a:ext cx="1133020" cy="152400"/>
            </a:xfrm>
            <a:custGeom>
              <a:avLst/>
              <a:gdLst/>
              <a:ahLst/>
              <a:cxnLst/>
              <a:rect l="l" t="t" r="r" b="b"/>
              <a:pathLst>
                <a:path w="1133020" h="152400">
                  <a:moveTo>
                    <a:pt x="0" y="0"/>
                  </a:moveTo>
                  <a:lnTo>
                    <a:pt x="1133020" y="0"/>
                  </a:lnTo>
                  <a:lnTo>
                    <a:pt x="1133020" y="152400"/>
                  </a:lnTo>
                  <a:lnTo>
                    <a:pt x="0" y="152400"/>
                  </a:lnTo>
                  <a:close/>
                </a:path>
              </a:pathLst>
            </a:custGeom>
            <a:solidFill>
              <a:srgbClr val="FB636F"/>
            </a:solidFill>
          </p:spPr>
          <p:txBody>
            <a:bodyPr/>
            <a:lstStyle/>
            <a:p>
              <a:r>
                <a:rPr lang="fr-FR" sz="2000" b="1" dirty="0"/>
                <a:t>Major </a:t>
              </a:r>
              <a:r>
                <a:rPr lang="fr-FR" sz="2000" b="1" dirty="0" err="1"/>
                <a:t>achievements</a:t>
              </a:r>
              <a:endParaRPr lang="fr-FR" sz="2000" b="1" dirty="0"/>
            </a:p>
          </p:txBody>
        </p:sp>
      </p:grpSp>
      <p:grpSp>
        <p:nvGrpSpPr>
          <p:cNvPr id="9" name="Group 8">
            <a:extLst>
              <a:ext uri="{FF2B5EF4-FFF2-40B4-BE49-F238E27FC236}">
                <a16:creationId xmlns:a16="http://schemas.microsoft.com/office/drawing/2014/main" id="{6CEA5543-5428-B596-A83B-647CAF00ED00}"/>
              </a:ext>
            </a:extLst>
          </p:cNvPr>
          <p:cNvGrpSpPr/>
          <p:nvPr/>
        </p:nvGrpSpPr>
        <p:grpSpPr>
          <a:xfrm>
            <a:off x="4038600" y="376183"/>
            <a:ext cx="5196134" cy="677468"/>
            <a:chOff x="366466" y="6235638"/>
            <a:chExt cx="8777534" cy="1144408"/>
          </a:xfrm>
        </p:grpSpPr>
        <p:pic>
          <p:nvPicPr>
            <p:cNvPr id="10" name="Picture 15">
              <a:extLst>
                <a:ext uri="{FF2B5EF4-FFF2-40B4-BE49-F238E27FC236}">
                  <a16:creationId xmlns:a16="http://schemas.microsoft.com/office/drawing/2014/main" id="{CA91BEB2-CFB8-4E28-AC65-25EED0BE8821}"/>
                </a:ext>
              </a:extLst>
            </p:cNvPr>
            <p:cNvPicPr>
              <a:picLocks noChangeAspect="1"/>
            </p:cNvPicPr>
            <p:nvPr/>
          </p:nvPicPr>
          <p:blipFill>
            <a:blip r:embed="rId3"/>
            <a:srcRect/>
            <a:stretch>
              <a:fillRect/>
            </a:stretch>
          </p:blipFill>
          <p:spPr>
            <a:xfrm>
              <a:off x="2590800" y="6380635"/>
              <a:ext cx="1597479" cy="576425"/>
            </a:xfrm>
            <a:prstGeom prst="rect">
              <a:avLst/>
            </a:prstGeom>
          </p:spPr>
        </p:pic>
        <p:pic>
          <p:nvPicPr>
            <p:cNvPr id="11" name="Picture 16">
              <a:extLst>
                <a:ext uri="{FF2B5EF4-FFF2-40B4-BE49-F238E27FC236}">
                  <a16:creationId xmlns:a16="http://schemas.microsoft.com/office/drawing/2014/main" id="{E1BACA0E-771F-C907-C391-FF79E479AEF0}"/>
                </a:ext>
              </a:extLst>
            </p:cNvPr>
            <p:cNvPicPr>
              <a:picLocks noChangeAspect="1"/>
            </p:cNvPicPr>
            <p:nvPr/>
          </p:nvPicPr>
          <p:blipFill>
            <a:blip r:embed="rId4"/>
            <a:srcRect l="24791" t="21090" r="25262" b="23090"/>
            <a:stretch>
              <a:fillRect/>
            </a:stretch>
          </p:blipFill>
          <p:spPr>
            <a:xfrm>
              <a:off x="5141532" y="6256894"/>
              <a:ext cx="1259268" cy="703667"/>
            </a:xfrm>
            <a:prstGeom prst="rect">
              <a:avLst/>
            </a:prstGeom>
          </p:spPr>
        </p:pic>
        <p:pic>
          <p:nvPicPr>
            <p:cNvPr id="12" name="Picture 18">
              <a:extLst>
                <a:ext uri="{FF2B5EF4-FFF2-40B4-BE49-F238E27FC236}">
                  <a16:creationId xmlns:a16="http://schemas.microsoft.com/office/drawing/2014/main" id="{682F7CAD-00F4-50B2-ECAD-7E4BD03A172E}"/>
                </a:ext>
              </a:extLst>
            </p:cNvPr>
            <p:cNvPicPr>
              <a:picLocks noChangeAspect="1"/>
            </p:cNvPicPr>
            <p:nvPr/>
          </p:nvPicPr>
          <p:blipFill>
            <a:blip r:embed="rId5"/>
            <a:srcRect l="72"/>
            <a:stretch>
              <a:fillRect/>
            </a:stretch>
          </p:blipFill>
          <p:spPr>
            <a:xfrm>
              <a:off x="6969507" y="6353551"/>
              <a:ext cx="2174493" cy="576659"/>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76748537-EE9D-F482-B06D-B50AAA5E8C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466" y="6235638"/>
              <a:ext cx="1604112" cy="1144408"/>
            </a:xfrm>
            <a:prstGeom prst="rect">
              <a:avLst/>
            </a:prstGeom>
          </p:spPr>
        </p:pic>
      </p:grpSp>
    </p:spTree>
    <p:extLst>
      <p:ext uri="{BB962C8B-B14F-4D97-AF65-F5344CB8AC3E}">
        <p14:creationId xmlns:p14="http://schemas.microsoft.com/office/powerpoint/2010/main" val="492221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785B9-C38B-8791-005A-831E10AA549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901FAFDB-170B-DCE1-DBAE-07C3035852B4}"/>
              </a:ext>
            </a:extLst>
          </p:cNvPr>
          <p:cNvPicPr>
            <a:picLocks noChangeAspect="1"/>
          </p:cNvPicPr>
          <p:nvPr/>
        </p:nvPicPr>
        <p:blipFill>
          <a:blip r:embed="rId2"/>
          <a:srcRect/>
          <a:stretch>
            <a:fillRect/>
          </a:stretch>
        </p:blipFill>
        <p:spPr>
          <a:xfrm>
            <a:off x="381000" y="350737"/>
            <a:ext cx="2004052" cy="698914"/>
          </a:xfrm>
          <a:prstGeom prst="rect">
            <a:avLst/>
          </a:prstGeom>
        </p:spPr>
      </p:pic>
      <p:grpSp>
        <p:nvGrpSpPr>
          <p:cNvPr id="3" name="Group 3">
            <a:extLst>
              <a:ext uri="{FF2B5EF4-FFF2-40B4-BE49-F238E27FC236}">
                <a16:creationId xmlns:a16="http://schemas.microsoft.com/office/drawing/2014/main" id="{CA56FD79-50E6-B86F-D31E-BD88FFF5F518}"/>
              </a:ext>
            </a:extLst>
          </p:cNvPr>
          <p:cNvGrpSpPr/>
          <p:nvPr/>
        </p:nvGrpSpPr>
        <p:grpSpPr>
          <a:xfrm>
            <a:off x="1921522" y="6836655"/>
            <a:ext cx="7832078" cy="499810"/>
            <a:chOff x="0" y="0"/>
            <a:chExt cx="8955467" cy="571500"/>
          </a:xfrm>
        </p:grpSpPr>
        <p:sp>
          <p:nvSpPr>
            <p:cNvPr id="4" name="Freeform 4">
              <a:extLst>
                <a:ext uri="{FF2B5EF4-FFF2-40B4-BE49-F238E27FC236}">
                  <a16:creationId xmlns:a16="http://schemas.microsoft.com/office/drawing/2014/main" id="{6E8B8DD5-56F3-8630-3868-99E046073AF1}"/>
                </a:ext>
              </a:extLst>
            </p:cNvPr>
            <p:cNvSpPr/>
            <p:nvPr/>
          </p:nvSpPr>
          <p:spPr>
            <a:xfrm>
              <a:off x="0" y="255270"/>
              <a:ext cx="8955467" cy="69850"/>
            </a:xfrm>
            <a:custGeom>
              <a:avLst/>
              <a:gdLst/>
              <a:ahLst/>
              <a:cxnLst/>
              <a:rect l="l" t="t" r="r" b="b"/>
              <a:pathLst>
                <a:path w="8955467" h="69850">
                  <a:moveTo>
                    <a:pt x="8664637" y="0"/>
                  </a:moveTo>
                  <a:lnTo>
                    <a:pt x="0" y="0"/>
                  </a:lnTo>
                  <a:lnTo>
                    <a:pt x="0" y="69850"/>
                  </a:lnTo>
                  <a:lnTo>
                    <a:pt x="8955467" y="69850"/>
                  </a:lnTo>
                  <a:lnTo>
                    <a:pt x="8955467" y="0"/>
                  </a:lnTo>
                  <a:close/>
                </a:path>
              </a:pathLst>
            </a:custGeom>
            <a:solidFill>
              <a:srgbClr val="FA3C4B"/>
            </a:solidFill>
          </p:spPr>
          <p:txBody>
            <a:bodyPr/>
            <a:lstStyle/>
            <a:p>
              <a:endParaRPr lang="fr-FR"/>
            </a:p>
          </p:txBody>
        </p:sp>
      </p:grpSp>
      <p:sp>
        <p:nvSpPr>
          <p:cNvPr id="5" name="TextBox 5">
            <a:extLst>
              <a:ext uri="{FF2B5EF4-FFF2-40B4-BE49-F238E27FC236}">
                <a16:creationId xmlns:a16="http://schemas.microsoft.com/office/drawing/2014/main" id="{F723FD19-16D4-2A17-7479-47ED42D85B34}"/>
              </a:ext>
            </a:extLst>
          </p:cNvPr>
          <p:cNvSpPr txBox="1"/>
          <p:nvPr/>
        </p:nvSpPr>
        <p:spPr>
          <a:xfrm>
            <a:off x="381000" y="2074077"/>
            <a:ext cx="9067800" cy="4068165"/>
          </a:xfrm>
          <a:prstGeom prst="rect">
            <a:avLst/>
          </a:prstGeom>
        </p:spPr>
        <p:txBody>
          <a:bodyPr wrap="square" lIns="0" tIns="0" rIns="0" bIns="0" rtlCol="0" anchor="t">
            <a:spAutoFit/>
          </a:bodyPr>
          <a:lstStyle/>
          <a:p>
            <a:pPr marL="342900" lvl="0" indent="-342900">
              <a:lnSpc>
                <a:spcPct val="107000"/>
              </a:lnSpc>
              <a:buFont typeface="Symbol" panose="05050102010706020507" pitchFamily="18" charset="2"/>
              <a:buChar char=""/>
            </a:pPr>
            <a:r>
              <a:rPr lang="en-GB" sz="2400" dirty="0">
                <a:effectLst/>
                <a:latin typeface="NEW TIMES ROMAN"/>
                <a:ea typeface="Calibri" panose="020F0502020204030204" pitchFamily="34" charset="0"/>
                <a:cs typeface="Segoe UI Semibold" panose="020B0702040204020203" pitchFamily="34" charset="0"/>
              </a:rPr>
              <a:t>Senegal</a:t>
            </a:r>
          </a:p>
          <a:p>
            <a:pPr marL="800100" lvl="1" indent="-342900">
              <a:lnSpc>
                <a:spcPct val="107000"/>
              </a:lnSpc>
              <a:buFont typeface="Symbol" panose="05050102010706020507" pitchFamily="18" charset="2"/>
              <a:buChar char=""/>
            </a:pPr>
            <a:r>
              <a:rPr lang="en-GB" sz="2000" dirty="0">
                <a:latin typeface="NEW TIMES ROMAN"/>
                <a:ea typeface="Calibri" panose="020F0502020204030204" pitchFamily="34" charset="0"/>
                <a:cs typeface="Segoe UI Semibold" panose="020B0702040204020203" pitchFamily="34" charset="0"/>
              </a:rPr>
              <a:t>Budget reallocation from fuel subsidies to SP schemes for poor and informal workers, disabled and older people.</a:t>
            </a:r>
          </a:p>
          <a:p>
            <a:pPr marL="800100" lvl="1" indent="-342900">
              <a:lnSpc>
                <a:spcPct val="107000"/>
              </a:lnSpc>
              <a:buFont typeface="Symbol" panose="05050102010706020507" pitchFamily="18" charset="2"/>
              <a:buChar char=""/>
            </a:pPr>
            <a:r>
              <a:rPr lang="en-GB" sz="2000" dirty="0">
                <a:latin typeface="NEW TIMES ROMAN"/>
                <a:ea typeface="Calibri" panose="020F0502020204030204" pitchFamily="34" charset="0"/>
                <a:cs typeface="Segoe UI Semibold" panose="020B0702040204020203" pitchFamily="34" charset="0"/>
              </a:rPr>
              <a:t>Payment of arrears of govt. subsidies to community mutual health organisations</a:t>
            </a:r>
          </a:p>
          <a:p>
            <a:pPr marL="800100" lvl="1" indent="-342900">
              <a:lnSpc>
                <a:spcPct val="107000"/>
              </a:lnSpc>
              <a:buFont typeface="Symbol" panose="05050102010706020507" pitchFamily="18" charset="2"/>
              <a:buChar char=""/>
            </a:pPr>
            <a:r>
              <a:rPr lang="en-GB" sz="2000" dirty="0">
                <a:latin typeface="NEW TIMES ROMAN"/>
                <a:ea typeface="Calibri" panose="020F0502020204030204" pitchFamily="34" charset="0"/>
                <a:cs typeface="Segoe UI Semibold" panose="020B0702040204020203" pitchFamily="34" charset="0"/>
              </a:rPr>
              <a:t>Parliamentarian network for SP put in place </a:t>
            </a:r>
          </a:p>
          <a:p>
            <a:pPr marL="800100" lvl="1" indent="-342900">
              <a:lnSpc>
                <a:spcPct val="107000"/>
              </a:lnSpc>
              <a:buFont typeface="Symbol" panose="05050102010706020507" pitchFamily="18" charset="2"/>
              <a:buChar char=""/>
            </a:pPr>
            <a:r>
              <a:rPr lang="en-GB" sz="2000" dirty="0">
                <a:latin typeface="NEW TIMES ROMAN"/>
                <a:ea typeface="Calibri" panose="020F0502020204030204" pitchFamily="34" charset="0"/>
                <a:cs typeface="Segoe UI Semibold" panose="020B0702040204020203" pitchFamily="34" charset="0"/>
              </a:rPr>
              <a:t>Commitment from local government institutions to support SP</a:t>
            </a:r>
          </a:p>
          <a:p>
            <a:pPr marL="342900" lvl="0" indent="-342900">
              <a:lnSpc>
                <a:spcPct val="107000"/>
              </a:lnSpc>
              <a:buFont typeface="Symbol" panose="05050102010706020507" pitchFamily="18" charset="2"/>
              <a:buChar char=""/>
            </a:pPr>
            <a:r>
              <a:rPr lang="en-GB" sz="2400" dirty="0">
                <a:latin typeface="NEW TIMES ROMAN"/>
                <a:ea typeface="Calibri" panose="020F0502020204030204" pitchFamily="34" charset="0"/>
                <a:cs typeface="Segoe UI Semibold" panose="020B0702040204020203" pitchFamily="34" charset="0"/>
              </a:rPr>
              <a:t>Uganda</a:t>
            </a:r>
            <a:endParaRPr lang="en-GB" sz="2400" dirty="0">
              <a:effectLst/>
              <a:latin typeface="NEW TIMES ROMAN"/>
              <a:ea typeface="Calibri" panose="020F0502020204030204" pitchFamily="34" charset="0"/>
              <a:cs typeface="Segoe UI Semibold" panose="020B0702040204020203" pitchFamily="34" charset="0"/>
            </a:endParaRPr>
          </a:p>
          <a:p>
            <a:pPr marL="800100" lvl="1" indent="-342900">
              <a:lnSpc>
                <a:spcPct val="107000"/>
              </a:lnSpc>
              <a:buFont typeface="Symbol" panose="05050102010706020507" pitchFamily="18" charset="2"/>
              <a:buChar char=""/>
            </a:pPr>
            <a:r>
              <a:rPr lang="en-GB" sz="2000" dirty="0">
                <a:latin typeface="NEW TIMES ROMAN"/>
                <a:ea typeface="Roboto" panose="020B0604020202020204" charset="0"/>
                <a:cs typeface="Segoe UI Semibold" panose="020B0702040204020203" pitchFamily="34" charset="0"/>
              </a:rPr>
              <a:t>Capacity strengthening of network, government officials</a:t>
            </a:r>
          </a:p>
          <a:p>
            <a:pPr marL="800100" lvl="1" indent="-342900">
              <a:lnSpc>
                <a:spcPct val="107000"/>
              </a:lnSpc>
              <a:buFont typeface="Symbol" panose="05050102010706020507" pitchFamily="18" charset="2"/>
              <a:buChar char=""/>
            </a:pPr>
            <a:r>
              <a:rPr lang="en-GB" sz="2000" dirty="0">
                <a:latin typeface="NEW TIMES ROMAN"/>
                <a:ea typeface="Roboto" panose="020B0604020202020204" charset="0"/>
                <a:cs typeface="Segoe UI Semibold" panose="020B0702040204020203" pitchFamily="34" charset="0"/>
              </a:rPr>
              <a:t>Training of 40+ parliamentarians on SP-PFM</a:t>
            </a:r>
          </a:p>
          <a:p>
            <a:pPr marL="800100" lvl="1" indent="-342900">
              <a:lnSpc>
                <a:spcPct val="107000"/>
              </a:lnSpc>
              <a:buFont typeface="Symbol" panose="05050102010706020507" pitchFamily="18" charset="2"/>
              <a:buChar char=""/>
            </a:pPr>
            <a:r>
              <a:rPr lang="en-GB" sz="2000" dirty="0">
                <a:latin typeface="NEW TIMES ROMAN"/>
                <a:ea typeface="Roboto" panose="020B0604020202020204" charset="0"/>
                <a:cs typeface="Segoe UI Semibold" panose="020B0702040204020203" pitchFamily="34" charset="0"/>
              </a:rPr>
              <a:t>Increased financing of SP programmes including SAGE, SEGO, cash for work</a:t>
            </a:r>
          </a:p>
          <a:p>
            <a:pPr marL="800100" lvl="1" indent="-342900">
              <a:lnSpc>
                <a:spcPct val="107000"/>
              </a:lnSpc>
              <a:buFont typeface="Symbol" panose="05050102010706020507" pitchFamily="18" charset="2"/>
              <a:buChar char=""/>
            </a:pPr>
            <a:r>
              <a:rPr lang="de-DE" sz="2000" dirty="0">
                <a:latin typeface="NEW TIMES ROMAN"/>
                <a:ea typeface="Roboto" panose="020B0604020202020204" charset="0"/>
                <a:cs typeface="Segoe UI Semibold" panose="020B0702040204020203" pitchFamily="34" charset="0"/>
              </a:rPr>
              <a:t>Increased knowledge base on the SP policy even in hard to reach areas in parnership with Government</a:t>
            </a:r>
            <a:endParaRPr lang="en-GB" sz="2000" dirty="0">
              <a:latin typeface="NEW TIMES ROMAN"/>
              <a:ea typeface="Roboto" panose="020B0604020202020204" charset="0"/>
              <a:cs typeface="Segoe UI Semibold" panose="020B0702040204020203" pitchFamily="34" charset="0"/>
            </a:endParaRPr>
          </a:p>
        </p:txBody>
      </p:sp>
      <p:grpSp>
        <p:nvGrpSpPr>
          <p:cNvPr id="6" name="Group 6">
            <a:extLst>
              <a:ext uri="{FF2B5EF4-FFF2-40B4-BE49-F238E27FC236}">
                <a16:creationId xmlns:a16="http://schemas.microsoft.com/office/drawing/2014/main" id="{BC293E7F-A2D1-EDCF-AAE7-47661AFB218E}"/>
              </a:ext>
            </a:extLst>
          </p:cNvPr>
          <p:cNvGrpSpPr/>
          <p:nvPr/>
        </p:nvGrpSpPr>
        <p:grpSpPr>
          <a:xfrm>
            <a:off x="381000" y="1247934"/>
            <a:ext cx="8686800" cy="648533"/>
            <a:chOff x="0" y="0"/>
            <a:chExt cx="1133020" cy="152400"/>
          </a:xfrm>
        </p:grpSpPr>
        <p:sp>
          <p:nvSpPr>
            <p:cNvPr id="7" name="Freeform 7">
              <a:extLst>
                <a:ext uri="{FF2B5EF4-FFF2-40B4-BE49-F238E27FC236}">
                  <a16:creationId xmlns:a16="http://schemas.microsoft.com/office/drawing/2014/main" id="{EDD91048-CA89-7F1C-2CFC-55DEF0A7BF1D}"/>
                </a:ext>
              </a:extLst>
            </p:cNvPr>
            <p:cNvSpPr/>
            <p:nvPr/>
          </p:nvSpPr>
          <p:spPr>
            <a:xfrm>
              <a:off x="0" y="0"/>
              <a:ext cx="1133020" cy="152400"/>
            </a:xfrm>
            <a:custGeom>
              <a:avLst/>
              <a:gdLst/>
              <a:ahLst/>
              <a:cxnLst/>
              <a:rect l="l" t="t" r="r" b="b"/>
              <a:pathLst>
                <a:path w="1133020" h="152400">
                  <a:moveTo>
                    <a:pt x="0" y="0"/>
                  </a:moveTo>
                  <a:lnTo>
                    <a:pt x="1133020" y="0"/>
                  </a:lnTo>
                  <a:lnTo>
                    <a:pt x="1133020" y="152400"/>
                  </a:lnTo>
                  <a:lnTo>
                    <a:pt x="0" y="152400"/>
                  </a:lnTo>
                  <a:close/>
                </a:path>
              </a:pathLst>
            </a:custGeom>
            <a:solidFill>
              <a:srgbClr val="FB636F"/>
            </a:solidFill>
          </p:spPr>
          <p:txBody>
            <a:bodyPr/>
            <a:lstStyle/>
            <a:p>
              <a:r>
                <a:rPr lang="fr-FR" sz="2000" b="1" dirty="0"/>
                <a:t>Major </a:t>
              </a:r>
              <a:r>
                <a:rPr lang="fr-FR" sz="2000" b="1" dirty="0" err="1"/>
                <a:t>achievements</a:t>
              </a:r>
              <a:endParaRPr lang="fr-FR" sz="2000" b="1" dirty="0"/>
            </a:p>
          </p:txBody>
        </p:sp>
      </p:grpSp>
      <p:grpSp>
        <p:nvGrpSpPr>
          <p:cNvPr id="9" name="Group 8">
            <a:extLst>
              <a:ext uri="{FF2B5EF4-FFF2-40B4-BE49-F238E27FC236}">
                <a16:creationId xmlns:a16="http://schemas.microsoft.com/office/drawing/2014/main" id="{F458B046-99AC-2CC6-A1D1-2584AFC4913F}"/>
              </a:ext>
            </a:extLst>
          </p:cNvPr>
          <p:cNvGrpSpPr/>
          <p:nvPr/>
        </p:nvGrpSpPr>
        <p:grpSpPr>
          <a:xfrm>
            <a:off x="4038600" y="376183"/>
            <a:ext cx="5196134" cy="677468"/>
            <a:chOff x="366466" y="6235638"/>
            <a:chExt cx="8777534" cy="1144408"/>
          </a:xfrm>
        </p:grpSpPr>
        <p:pic>
          <p:nvPicPr>
            <p:cNvPr id="10" name="Picture 15">
              <a:extLst>
                <a:ext uri="{FF2B5EF4-FFF2-40B4-BE49-F238E27FC236}">
                  <a16:creationId xmlns:a16="http://schemas.microsoft.com/office/drawing/2014/main" id="{1031A767-DB8A-F0D5-8D7D-D3C97ABB0EC8}"/>
                </a:ext>
              </a:extLst>
            </p:cNvPr>
            <p:cNvPicPr>
              <a:picLocks noChangeAspect="1"/>
            </p:cNvPicPr>
            <p:nvPr/>
          </p:nvPicPr>
          <p:blipFill>
            <a:blip r:embed="rId3"/>
            <a:srcRect/>
            <a:stretch>
              <a:fillRect/>
            </a:stretch>
          </p:blipFill>
          <p:spPr>
            <a:xfrm>
              <a:off x="2590800" y="6380635"/>
              <a:ext cx="1597479" cy="576425"/>
            </a:xfrm>
            <a:prstGeom prst="rect">
              <a:avLst/>
            </a:prstGeom>
          </p:spPr>
        </p:pic>
        <p:pic>
          <p:nvPicPr>
            <p:cNvPr id="11" name="Picture 16">
              <a:extLst>
                <a:ext uri="{FF2B5EF4-FFF2-40B4-BE49-F238E27FC236}">
                  <a16:creationId xmlns:a16="http://schemas.microsoft.com/office/drawing/2014/main" id="{640ED294-0DF6-694F-A7B9-4197F975CF34}"/>
                </a:ext>
              </a:extLst>
            </p:cNvPr>
            <p:cNvPicPr>
              <a:picLocks noChangeAspect="1"/>
            </p:cNvPicPr>
            <p:nvPr/>
          </p:nvPicPr>
          <p:blipFill>
            <a:blip r:embed="rId4"/>
            <a:srcRect l="24791" t="21090" r="25262" b="23090"/>
            <a:stretch>
              <a:fillRect/>
            </a:stretch>
          </p:blipFill>
          <p:spPr>
            <a:xfrm>
              <a:off x="5141532" y="6256894"/>
              <a:ext cx="1259268" cy="703667"/>
            </a:xfrm>
            <a:prstGeom prst="rect">
              <a:avLst/>
            </a:prstGeom>
          </p:spPr>
        </p:pic>
        <p:pic>
          <p:nvPicPr>
            <p:cNvPr id="12" name="Picture 18">
              <a:extLst>
                <a:ext uri="{FF2B5EF4-FFF2-40B4-BE49-F238E27FC236}">
                  <a16:creationId xmlns:a16="http://schemas.microsoft.com/office/drawing/2014/main" id="{286FAD19-2A49-44C2-CCFE-0D6EBD7BCC81}"/>
                </a:ext>
              </a:extLst>
            </p:cNvPr>
            <p:cNvPicPr>
              <a:picLocks noChangeAspect="1"/>
            </p:cNvPicPr>
            <p:nvPr/>
          </p:nvPicPr>
          <p:blipFill>
            <a:blip r:embed="rId5"/>
            <a:srcRect l="72"/>
            <a:stretch>
              <a:fillRect/>
            </a:stretch>
          </p:blipFill>
          <p:spPr>
            <a:xfrm>
              <a:off x="6969507" y="6353551"/>
              <a:ext cx="2174493" cy="576659"/>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7F20382D-BC48-81FA-35BF-3DDAF7A8BC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466" y="6235638"/>
              <a:ext cx="1604112" cy="1144408"/>
            </a:xfrm>
            <a:prstGeom prst="rect">
              <a:avLst/>
            </a:prstGeom>
          </p:spPr>
        </p:pic>
      </p:grpSp>
    </p:spTree>
    <p:extLst>
      <p:ext uri="{BB962C8B-B14F-4D97-AF65-F5344CB8AC3E}">
        <p14:creationId xmlns:p14="http://schemas.microsoft.com/office/powerpoint/2010/main" val="3541445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5FC61-F50E-C2E5-967E-6778ABC64729}"/>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5475A522-EDAB-EC7A-BC82-BBF54ADFEB7F}"/>
              </a:ext>
            </a:extLst>
          </p:cNvPr>
          <p:cNvPicPr>
            <a:picLocks noChangeAspect="1"/>
          </p:cNvPicPr>
          <p:nvPr/>
        </p:nvPicPr>
        <p:blipFill>
          <a:blip r:embed="rId2"/>
          <a:srcRect/>
          <a:stretch>
            <a:fillRect/>
          </a:stretch>
        </p:blipFill>
        <p:spPr>
          <a:xfrm>
            <a:off x="381000" y="350737"/>
            <a:ext cx="2004052" cy="698914"/>
          </a:xfrm>
          <a:prstGeom prst="rect">
            <a:avLst/>
          </a:prstGeom>
        </p:spPr>
      </p:pic>
      <p:grpSp>
        <p:nvGrpSpPr>
          <p:cNvPr id="3" name="Group 3">
            <a:extLst>
              <a:ext uri="{FF2B5EF4-FFF2-40B4-BE49-F238E27FC236}">
                <a16:creationId xmlns:a16="http://schemas.microsoft.com/office/drawing/2014/main" id="{6A6665AB-8B83-172C-6222-2A27572E72A3}"/>
              </a:ext>
            </a:extLst>
          </p:cNvPr>
          <p:cNvGrpSpPr/>
          <p:nvPr/>
        </p:nvGrpSpPr>
        <p:grpSpPr>
          <a:xfrm>
            <a:off x="1921522" y="6836655"/>
            <a:ext cx="7832078" cy="499810"/>
            <a:chOff x="0" y="0"/>
            <a:chExt cx="8955467" cy="571500"/>
          </a:xfrm>
        </p:grpSpPr>
        <p:sp>
          <p:nvSpPr>
            <p:cNvPr id="4" name="Freeform 4">
              <a:extLst>
                <a:ext uri="{FF2B5EF4-FFF2-40B4-BE49-F238E27FC236}">
                  <a16:creationId xmlns:a16="http://schemas.microsoft.com/office/drawing/2014/main" id="{694001AC-8867-5DBC-0681-D8245D1A06FA}"/>
                </a:ext>
              </a:extLst>
            </p:cNvPr>
            <p:cNvSpPr/>
            <p:nvPr/>
          </p:nvSpPr>
          <p:spPr>
            <a:xfrm>
              <a:off x="0" y="255270"/>
              <a:ext cx="8955467" cy="69850"/>
            </a:xfrm>
            <a:custGeom>
              <a:avLst/>
              <a:gdLst/>
              <a:ahLst/>
              <a:cxnLst/>
              <a:rect l="l" t="t" r="r" b="b"/>
              <a:pathLst>
                <a:path w="8955467" h="69850">
                  <a:moveTo>
                    <a:pt x="8664637" y="0"/>
                  </a:moveTo>
                  <a:lnTo>
                    <a:pt x="0" y="0"/>
                  </a:lnTo>
                  <a:lnTo>
                    <a:pt x="0" y="69850"/>
                  </a:lnTo>
                  <a:lnTo>
                    <a:pt x="8955467" y="69850"/>
                  </a:lnTo>
                  <a:lnTo>
                    <a:pt x="8955467" y="0"/>
                  </a:lnTo>
                  <a:close/>
                </a:path>
              </a:pathLst>
            </a:custGeom>
            <a:solidFill>
              <a:srgbClr val="FA3C4B"/>
            </a:solidFill>
          </p:spPr>
          <p:txBody>
            <a:bodyPr/>
            <a:lstStyle/>
            <a:p>
              <a:endParaRPr lang="fr-FR"/>
            </a:p>
          </p:txBody>
        </p:sp>
      </p:grpSp>
      <p:sp>
        <p:nvSpPr>
          <p:cNvPr id="5" name="TextBox 5">
            <a:extLst>
              <a:ext uri="{FF2B5EF4-FFF2-40B4-BE49-F238E27FC236}">
                <a16:creationId xmlns:a16="http://schemas.microsoft.com/office/drawing/2014/main" id="{2C1C1C8D-0266-47E0-E1D0-7B212F3B8E02}"/>
              </a:ext>
            </a:extLst>
          </p:cNvPr>
          <p:cNvSpPr txBox="1"/>
          <p:nvPr/>
        </p:nvSpPr>
        <p:spPr>
          <a:xfrm>
            <a:off x="381000" y="2074077"/>
            <a:ext cx="9067800" cy="4428776"/>
          </a:xfrm>
          <a:prstGeom prst="rect">
            <a:avLst/>
          </a:prstGeom>
        </p:spPr>
        <p:txBody>
          <a:bodyPr wrap="square" lIns="0" tIns="0" rIns="0" bIns="0" rtlCol="0" anchor="t">
            <a:spAutoFit/>
          </a:bodyPr>
          <a:lstStyle/>
          <a:p>
            <a:pPr marL="342900" indent="-342900">
              <a:lnSpc>
                <a:spcPct val="107000"/>
              </a:lnSpc>
              <a:buFont typeface="Symbol" panose="05050102010706020507" pitchFamily="18" charset="2"/>
              <a:buChar char=""/>
            </a:pP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Based </a:t>
            </a:r>
            <a:r>
              <a:rPr lang="en-GB" sz="1400" dirty="0">
                <a:latin typeface="Verdana" panose="020B0604030504040204" pitchFamily="34" charset="0"/>
                <a:ea typeface="Times New Roman" panose="02020603050405020304" pitchFamily="18" charset="0"/>
                <a:cs typeface="Times New Roman" panose="02020603050405020304" pitchFamily="18" charset="0"/>
              </a:rPr>
              <a:t>on the fact that: p</a:t>
            </a: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articipation of CSOs in governance of sustainable development contributes to bridging representational gaps, garnering societal support to policies and regulations, facilitating communication, addressing institutional governance deficiencies at the global level, and addressing implementation gaps in upscaling services delivery initiated by CSOs, to ensure no one is left behind:</a:t>
            </a:r>
          </a:p>
          <a:p>
            <a:pPr marL="342900" indent="-342900">
              <a:lnSpc>
                <a:spcPct val="107000"/>
              </a:lnSpc>
              <a:buFont typeface="Symbol" panose="05050102010706020507" pitchFamily="18" charset="2"/>
              <a:buChar char=""/>
            </a:pP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 it is recommended:</a:t>
            </a:r>
            <a:endParaRPr lang="en-GB" sz="1400" dirty="0">
              <a:latin typeface="Verdana" panose="020B0604030504040204" pitchFamily="34" charset="0"/>
              <a:ea typeface="Times New Roman" panose="02020603050405020304" pitchFamily="18" charset="0"/>
              <a:cs typeface="Times New Roman" panose="02020603050405020304" pitchFamily="18" charset="0"/>
            </a:endParaRPr>
          </a:p>
          <a:p>
            <a:pPr marL="800100" lvl="1" indent="-342900">
              <a:lnSpc>
                <a:spcPct val="107000"/>
              </a:lnSpc>
              <a:buFont typeface="Symbol" panose="05050102010706020507" pitchFamily="18" charset="2"/>
              <a:buChar char=""/>
            </a:pP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Development cooperation partners </a:t>
            </a:r>
            <a:r>
              <a:rPr lang="en-GB" sz="140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not to work in siloes </a:t>
            </a: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or with the organisations supporting their traditional core groups, but to facilitate a coherent and coordinated approach among the most relevant CSOs and networks.</a:t>
            </a:r>
          </a:p>
          <a:p>
            <a:pPr marL="800100" lvl="1" indent="-342900">
              <a:lnSpc>
                <a:spcPct val="107000"/>
              </a:lnSpc>
              <a:buFont typeface="Symbol" panose="05050102010706020507" pitchFamily="18"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Establishment </a:t>
            </a:r>
            <a:r>
              <a:rPr lang="en-GB" sz="1400"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institutionalised mechanisms </a:t>
            </a:r>
            <a:r>
              <a:rPr lang="en-GB" sz="1400" dirty="0">
                <a:effectLst/>
                <a:latin typeface="Verdana" panose="020B0604030504040204" pitchFamily="34" charset="0"/>
                <a:ea typeface="Verdana" panose="020B0604030504040204" pitchFamily="34" charset="0"/>
                <a:cs typeface="Verdana" panose="020B0604030504040204" pitchFamily="34" charset="0"/>
              </a:rPr>
              <a:t>for dialogue between policymakers and civil society on social protection policy development, implementation, and sustainable financing is instrumental; no competition with SD</a:t>
            </a:r>
            <a:endParaRPr lang="en-GB" sz="1400" dirty="0">
              <a:effectLst/>
              <a:latin typeface="Verdana" panose="020B0604030504040204" pitchFamily="34" charset="0"/>
              <a:ea typeface="Times New Roman" panose="02020603050405020304" pitchFamily="18" charset="0"/>
              <a:cs typeface="Times New Roman" panose="02020603050405020304" pitchFamily="18" charset="0"/>
            </a:endParaRPr>
          </a:p>
          <a:p>
            <a:pPr marL="800100" lvl="1" indent="-342900">
              <a:lnSpc>
                <a:spcPct val="107000"/>
              </a:lnSpc>
              <a:buFont typeface="Symbol" panose="05050102010706020507" pitchFamily="18" charset="2"/>
              <a:buChar char=""/>
            </a:pP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Governments, as representatives of the people </a:t>
            </a:r>
            <a:r>
              <a:rPr lang="en-GB" sz="140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should avoid the shrinking of civic spaces </a:t>
            </a: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that is observed in some countries and regions. </a:t>
            </a:r>
          </a:p>
          <a:p>
            <a:pPr marL="800100" lvl="1" indent="-342900">
              <a:lnSpc>
                <a:spcPct val="107000"/>
              </a:lnSpc>
              <a:buFont typeface="Symbol" panose="05050102010706020507" pitchFamily="18" charset="2"/>
              <a:buChar char=""/>
            </a:pP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members of the coalition to continue advocating </a:t>
            </a:r>
            <a:r>
              <a:rPr lang="en-GB" sz="140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for domestic and international resource mobilisation </a:t>
            </a: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to strengthen inclusive, effective, and sustainable networks.</a:t>
            </a:r>
            <a:endParaRPr lang="en-GB" sz="1400" dirty="0">
              <a:latin typeface="NEW TIMES ROMAN"/>
              <a:ea typeface="Calibri" panose="020F0502020204030204" pitchFamily="34" charset="0"/>
              <a:cs typeface="Segoe UI Semibold" panose="020B0702040204020203" pitchFamily="34" charset="0"/>
            </a:endParaRPr>
          </a:p>
          <a:p>
            <a:pPr marL="342900" lvl="0" indent="-342900">
              <a:lnSpc>
                <a:spcPct val="107000"/>
              </a:lnSpc>
              <a:buFont typeface="Symbol" panose="05050102010706020507" pitchFamily="18" charset="2"/>
              <a:buChar char=""/>
            </a:pPr>
            <a:endParaRPr lang="en-GB" sz="2300" dirty="0">
              <a:latin typeface="NEW TIMES ROMAN"/>
              <a:ea typeface="Roboto" panose="020B0604020202020204" charset="0"/>
              <a:cs typeface="Segoe UI Semibold" panose="020B0702040204020203" pitchFamily="34" charset="0"/>
            </a:endParaRPr>
          </a:p>
          <a:p>
            <a:pPr marL="342900" lvl="0" indent="-342900">
              <a:lnSpc>
                <a:spcPct val="107000"/>
              </a:lnSpc>
              <a:buFont typeface="Symbol" panose="05050102010706020507" pitchFamily="18" charset="2"/>
              <a:buChar char=""/>
            </a:pPr>
            <a:endParaRPr lang="en-GB" sz="2300" dirty="0">
              <a:latin typeface="NEW TIMES ROMAN"/>
              <a:ea typeface="Roboto" panose="020B0604020202020204" charset="0"/>
              <a:cs typeface="Segoe UI Semibold" panose="020B0702040204020203" pitchFamily="34" charset="0"/>
            </a:endParaRPr>
          </a:p>
        </p:txBody>
      </p:sp>
      <p:grpSp>
        <p:nvGrpSpPr>
          <p:cNvPr id="6" name="Group 6">
            <a:extLst>
              <a:ext uri="{FF2B5EF4-FFF2-40B4-BE49-F238E27FC236}">
                <a16:creationId xmlns:a16="http://schemas.microsoft.com/office/drawing/2014/main" id="{EA0D599B-53DD-EAD0-D18E-81D1430BEBBA}"/>
              </a:ext>
            </a:extLst>
          </p:cNvPr>
          <p:cNvGrpSpPr/>
          <p:nvPr/>
        </p:nvGrpSpPr>
        <p:grpSpPr>
          <a:xfrm>
            <a:off x="381000" y="1247934"/>
            <a:ext cx="8686800" cy="648533"/>
            <a:chOff x="0" y="0"/>
            <a:chExt cx="1133020" cy="152400"/>
          </a:xfrm>
        </p:grpSpPr>
        <p:sp>
          <p:nvSpPr>
            <p:cNvPr id="7" name="Freeform 7">
              <a:extLst>
                <a:ext uri="{FF2B5EF4-FFF2-40B4-BE49-F238E27FC236}">
                  <a16:creationId xmlns:a16="http://schemas.microsoft.com/office/drawing/2014/main" id="{503B1B80-67FF-7142-C3CD-E96EB62269E3}"/>
                </a:ext>
              </a:extLst>
            </p:cNvPr>
            <p:cNvSpPr/>
            <p:nvPr/>
          </p:nvSpPr>
          <p:spPr>
            <a:xfrm>
              <a:off x="0" y="0"/>
              <a:ext cx="1133020" cy="152400"/>
            </a:xfrm>
            <a:custGeom>
              <a:avLst/>
              <a:gdLst/>
              <a:ahLst/>
              <a:cxnLst/>
              <a:rect l="l" t="t" r="r" b="b"/>
              <a:pathLst>
                <a:path w="1133020" h="152400">
                  <a:moveTo>
                    <a:pt x="0" y="0"/>
                  </a:moveTo>
                  <a:lnTo>
                    <a:pt x="1133020" y="0"/>
                  </a:lnTo>
                  <a:lnTo>
                    <a:pt x="1133020" y="152400"/>
                  </a:lnTo>
                  <a:lnTo>
                    <a:pt x="0" y="152400"/>
                  </a:lnTo>
                  <a:close/>
                </a:path>
              </a:pathLst>
            </a:custGeom>
            <a:solidFill>
              <a:srgbClr val="FB636F"/>
            </a:solidFill>
          </p:spPr>
          <p:txBody>
            <a:bodyPr/>
            <a:lstStyle/>
            <a:p>
              <a:r>
                <a:rPr lang="fr-FR" sz="2000" b="1" dirty="0"/>
                <a:t>Learning Report – </a:t>
              </a:r>
              <a:r>
                <a:rPr lang="fr-FR" sz="2000" b="1" dirty="0" err="1"/>
                <a:t>Recommendations</a:t>
              </a:r>
              <a:endParaRPr lang="fr-FR" sz="2000" b="1" dirty="0"/>
            </a:p>
          </p:txBody>
        </p:sp>
      </p:grpSp>
      <p:grpSp>
        <p:nvGrpSpPr>
          <p:cNvPr id="9" name="Group 8">
            <a:extLst>
              <a:ext uri="{FF2B5EF4-FFF2-40B4-BE49-F238E27FC236}">
                <a16:creationId xmlns:a16="http://schemas.microsoft.com/office/drawing/2014/main" id="{CD49661E-00BE-9B88-9D60-ECDBE2786B41}"/>
              </a:ext>
            </a:extLst>
          </p:cNvPr>
          <p:cNvGrpSpPr/>
          <p:nvPr/>
        </p:nvGrpSpPr>
        <p:grpSpPr>
          <a:xfrm>
            <a:off x="4038600" y="376183"/>
            <a:ext cx="5196134" cy="677468"/>
            <a:chOff x="366466" y="6235638"/>
            <a:chExt cx="8777534" cy="1144408"/>
          </a:xfrm>
        </p:grpSpPr>
        <p:pic>
          <p:nvPicPr>
            <p:cNvPr id="10" name="Picture 15">
              <a:extLst>
                <a:ext uri="{FF2B5EF4-FFF2-40B4-BE49-F238E27FC236}">
                  <a16:creationId xmlns:a16="http://schemas.microsoft.com/office/drawing/2014/main" id="{8CF5E20D-F695-7DEA-8AB8-1F4026E130E0}"/>
                </a:ext>
              </a:extLst>
            </p:cNvPr>
            <p:cNvPicPr>
              <a:picLocks noChangeAspect="1"/>
            </p:cNvPicPr>
            <p:nvPr/>
          </p:nvPicPr>
          <p:blipFill>
            <a:blip r:embed="rId3"/>
            <a:srcRect/>
            <a:stretch>
              <a:fillRect/>
            </a:stretch>
          </p:blipFill>
          <p:spPr>
            <a:xfrm>
              <a:off x="2590800" y="6380635"/>
              <a:ext cx="1597479" cy="576425"/>
            </a:xfrm>
            <a:prstGeom prst="rect">
              <a:avLst/>
            </a:prstGeom>
          </p:spPr>
        </p:pic>
        <p:pic>
          <p:nvPicPr>
            <p:cNvPr id="11" name="Picture 16">
              <a:extLst>
                <a:ext uri="{FF2B5EF4-FFF2-40B4-BE49-F238E27FC236}">
                  <a16:creationId xmlns:a16="http://schemas.microsoft.com/office/drawing/2014/main" id="{66DCF71B-7EBF-ED0F-A75C-06E20171CBD5}"/>
                </a:ext>
              </a:extLst>
            </p:cNvPr>
            <p:cNvPicPr>
              <a:picLocks noChangeAspect="1"/>
            </p:cNvPicPr>
            <p:nvPr/>
          </p:nvPicPr>
          <p:blipFill>
            <a:blip r:embed="rId4"/>
            <a:srcRect l="24791" t="21090" r="25262" b="23090"/>
            <a:stretch>
              <a:fillRect/>
            </a:stretch>
          </p:blipFill>
          <p:spPr>
            <a:xfrm>
              <a:off x="5141532" y="6256894"/>
              <a:ext cx="1259268" cy="703667"/>
            </a:xfrm>
            <a:prstGeom prst="rect">
              <a:avLst/>
            </a:prstGeom>
          </p:spPr>
        </p:pic>
        <p:pic>
          <p:nvPicPr>
            <p:cNvPr id="12" name="Picture 18">
              <a:extLst>
                <a:ext uri="{FF2B5EF4-FFF2-40B4-BE49-F238E27FC236}">
                  <a16:creationId xmlns:a16="http://schemas.microsoft.com/office/drawing/2014/main" id="{FA8D822D-1E30-6353-4373-21B04032CC30}"/>
                </a:ext>
              </a:extLst>
            </p:cNvPr>
            <p:cNvPicPr>
              <a:picLocks noChangeAspect="1"/>
            </p:cNvPicPr>
            <p:nvPr/>
          </p:nvPicPr>
          <p:blipFill>
            <a:blip r:embed="rId5"/>
            <a:srcRect l="72"/>
            <a:stretch>
              <a:fillRect/>
            </a:stretch>
          </p:blipFill>
          <p:spPr>
            <a:xfrm>
              <a:off x="6969507" y="6353551"/>
              <a:ext cx="2174493" cy="576659"/>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F41C4A5E-CD89-A097-ECE5-49AC503235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466" y="6235638"/>
              <a:ext cx="1604112" cy="1144408"/>
            </a:xfrm>
            <a:prstGeom prst="rect">
              <a:avLst/>
            </a:prstGeom>
          </p:spPr>
        </p:pic>
      </p:grpSp>
    </p:spTree>
    <p:extLst>
      <p:ext uri="{BB962C8B-B14F-4D97-AF65-F5344CB8AC3E}">
        <p14:creationId xmlns:p14="http://schemas.microsoft.com/office/powerpoint/2010/main" val="188894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5FC61-F50E-C2E5-967E-6778ABC64729}"/>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5475A522-EDAB-EC7A-BC82-BBF54ADFEB7F}"/>
              </a:ext>
            </a:extLst>
          </p:cNvPr>
          <p:cNvPicPr>
            <a:picLocks noChangeAspect="1"/>
          </p:cNvPicPr>
          <p:nvPr/>
        </p:nvPicPr>
        <p:blipFill>
          <a:blip r:embed="rId2"/>
          <a:srcRect/>
          <a:stretch>
            <a:fillRect/>
          </a:stretch>
        </p:blipFill>
        <p:spPr>
          <a:xfrm>
            <a:off x="381000" y="350737"/>
            <a:ext cx="2004052" cy="698914"/>
          </a:xfrm>
          <a:prstGeom prst="rect">
            <a:avLst/>
          </a:prstGeom>
        </p:spPr>
      </p:pic>
      <p:grpSp>
        <p:nvGrpSpPr>
          <p:cNvPr id="3" name="Group 3">
            <a:extLst>
              <a:ext uri="{FF2B5EF4-FFF2-40B4-BE49-F238E27FC236}">
                <a16:creationId xmlns:a16="http://schemas.microsoft.com/office/drawing/2014/main" id="{6A6665AB-8B83-172C-6222-2A27572E72A3}"/>
              </a:ext>
            </a:extLst>
          </p:cNvPr>
          <p:cNvGrpSpPr/>
          <p:nvPr/>
        </p:nvGrpSpPr>
        <p:grpSpPr>
          <a:xfrm>
            <a:off x="1921522" y="6836655"/>
            <a:ext cx="7832078" cy="499810"/>
            <a:chOff x="0" y="0"/>
            <a:chExt cx="8955467" cy="571500"/>
          </a:xfrm>
        </p:grpSpPr>
        <p:sp>
          <p:nvSpPr>
            <p:cNvPr id="4" name="Freeform 4">
              <a:extLst>
                <a:ext uri="{FF2B5EF4-FFF2-40B4-BE49-F238E27FC236}">
                  <a16:creationId xmlns:a16="http://schemas.microsoft.com/office/drawing/2014/main" id="{694001AC-8867-5DBC-0681-D8245D1A06FA}"/>
                </a:ext>
              </a:extLst>
            </p:cNvPr>
            <p:cNvSpPr/>
            <p:nvPr/>
          </p:nvSpPr>
          <p:spPr>
            <a:xfrm>
              <a:off x="0" y="255270"/>
              <a:ext cx="8955467" cy="69850"/>
            </a:xfrm>
            <a:custGeom>
              <a:avLst/>
              <a:gdLst/>
              <a:ahLst/>
              <a:cxnLst/>
              <a:rect l="l" t="t" r="r" b="b"/>
              <a:pathLst>
                <a:path w="8955467" h="69850">
                  <a:moveTo>
                    <a:pt x="8664637" y="0"/>
                  </a:moveTo>
                  <a:lnTo>
                    <a:pt x="0" y="0"/>
                  </a:lnTo>
                  <a:lnTo>
                    <a:pt x="0" y="69850"/>
                  </a:lnTo>
                  <a:lnTo>
                    <a:pt x="8955467" y="69850"/>
                  </a:lnTo>
                  <a:lnTo>
                    <a:pt x="8955467" y="0"/>
                  </a:lnTo>
                  <a:close/>
                </a:path>
              </a:pathLst>
            </a:custGeom>
            <a:solidFill>
              <a:srgbClr val="FA3C4B"/>
            </a:solidFill>
          </p:spPr>
          <p:txBody>
            <a:bodyPr/>
            <a:lstStyle/>
            <a:p>
              <a:endParaRPr lang="fr-FR"/>
            </a:p>
          </p:txBody>
        </p:sp>
      </p:grpSp>
      <p:sp>
        <p:nvSpPr>
          <p:cNvPr id="5" name="TextBox 5">
            <a:extLst>
              <a:ext uri="{FF2B5EF4-FFF2-40B4-BE49-F238E27FC236}">
                <a16:creationId xmlns:a16="http://schemas.microsoft.com/office/drawing/2014/main" id="{2C1C1C8D-0266-47E0-E1D0-7B212F3B8E02}"/>
              </a:ext>
            </a:extLst>
          </p:cNvPr>
          <p:cNvSpPr txBox="1"/>
          <p:nvPr/>
        </p:nvSpPr>
        <p:spPr>
          <a:xfrm>
            <a:off x="381000" y="2074077"/>
            <a:ext cx="9067800" cy="3342069"/>
          </a:xfrm>
          <a:prstGeom prst="rect">
            <a:avLst/>
          </a:prstGeom>
        </p:spPr>
        <p:txBody>
          <a:bodyPr wrap="square" lIns="0" tIns="0" rIns="0" bIns="0" rtlCol="0" anchor="t">
            <a:spAutoFit/>
          </a:bodyPr>
          <a:lstStyle/>
          <a:p>
            <a:pPr marL="342900" lvl="0" indent="-342900">
              <a:lnSpc>
                <a:spcPct val="107000"/>
              </a:lnSpc>
              <a:buFont typeface="Symbol" panose="05050102010706020507" pitchFamily="18" charset="2"/>
              <a:buChar char=""/>
            </a:pPr>
            <a:endParaRPr lang="en-GB" sz="2300" dirty="0">
              <a:effectLst/>
              <a:latin typeface="NEW TIMES ROMAN"/>
              <a:ea typeface="Calibri" panose="020F0502020204030204" pitchFamily="34" charset="0"/>
              <a:cs typeface="Segoe UI Semibold" panose="020B0702040204020203" pitchFamily="34" charset="0"/>
            </a:endParaRPr>
          </a:p>
          <a:p>
            <a:pPr marL="342900" indent="-342900">
              <a:lnSpc>
                <a:spcPct val="107000"/>
              </a:lnSpc>
              <a:buFont typeface="Symbol" panose="05050102010706020507" pitchFamily="18" charset="2"/>
              <a:buChar char=""/>
            </a:pP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Potential </a:t>
            </a:r>
            <a:r>
              <a:rPr lang="en-GB" sz="140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replication of the innovative approaches, strategies and tools that have been developed </a:t>
            </a: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with this programme in other contexts, with necessary adaptation to the specific national contexts.</a:t>
            </a:r>
          </a:p>
          <a:p>
            <a:pPr marL="342900" indent="-342900">
              <a:lnSpc>
                <a:spcPct val="107000"/>
              </a:lnSpc>
              <a:buFont typeface="Symbol" panose="05050102010706020507" pitchFamily="18" charset="2"/>
              <a:buChar char=""/>
            </a:pPr>
            <a:r>
              <a:rPr lang="en-GB" sz="1400" dirty="0">
                <a:latin typeface="Verdana" panose="020B0604030504040204" pitchFamily="34" charset="0"/>
                <a:ea typeface="Times New Roman" panose="02020603050405020304" pitchFamily="18" charset="0"/>
                <a:cs typeface="Times New Roman" panose="02020603050405020304" pitchFamily="18" charset="0"/>
              </a:rPr>
              <a:t>The </a:t>
            </a: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GCSPF should consider </a:t>
            </a:r>
            <a:r>
              <a:rPr lang="en-GB" sz="140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engaging in international lobbying and advocacy efforts to secure the renewal of such a global programme.</a:t>
            </a:r>
            <a:endParaRPr lang="fr-FR" sz="140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dirty="0">
                <a:latin typeface="Verdana" panose="020B0604030504040204" pitchFamily="34" charset="0"/>
                <a:ea typeface="Times New Roman" panose="02020603050405020304" pitchFamily="18" charset="0"/>
                <a:cs typeface="Times New Roman" panose="02020603050405020304" pitchFamily="18" charset="0"/>
              </a:rPr>
              <a:t>C</a:t>
            </a: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ivil society and trade union coalition members should be encouraged </a:t>
            </a:r>
            <a:r>
              <a:rPr lang="en-GB" sz="140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to expand or intensify the training programmes developed during this programme </a:t>
            </a: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to benefit their current and new members.</a:t>
            </a:r>
            <a:endParaRPr lang="en-GB" sz="1400" dirty="0">
              <a:effectLst/>
              <a:latin typeface="NEW TIMES ROMAN"/>
              <a:ea typeface="Calibri" panose="020F0502020204030204" pitchFamily="34" charset="0"/>
              <a:cs typeface="Segoe UI Semibold" panose="020B0702040204020203" pitchFamily="34" charset="0"/>
            </a:endParaRPr>
          </a:p>
          <a:p>
            <a:pPr marL="342900" lvl="0" indent="-342900">
              <a:lnSpc>
                <a:spcPct val="107000"/>
              </a:lnSpc>
              <a:buFont typeface="Symbol" panose="05050102010706020507" pitchFamily="18" charset="2"/>
              <a:buChar char=""/>
            </a:pPr>
            <a:endParaRPr lang="en-GB" sz="2300" dirty="0">
              <a:effectLst/>
              <a:latin typeface="NEW TIMES ROMAN"/>
              <a:ea typeface="Calibri" panose="020F0502020204030204" pitchFamily="34" charset="0"/>
              <a:cs typeface="Segoe UI Semibold" panose="020B0702040204020203" pitchFamily="34" charset="0"/>
            </a:endParaRPr>
          </a:p>
          <a:p>
            <a:pPr lvl="0">
              <a:lnSpc>
                <a:spcPct val="107000"/>
              </a:lnSpc>
            </a:pPr>
            <a:endParaRPr lang="en-GB" sz="2300" dirty="0">
              <a:latin typeface="NEW TIMES ROMAN"/>
              <a:ea typeface="Roboto" panose="020B0604020202020204" charset="0"/>
              <a:cs typeface="Segoe UI Semibold" panose="020B0702040204020203" pitchFamily="34" charset="0"/>
            </a:endParaRPr>
          </a:p>
          <a:p>
            <a:pPr marL="342900" lvl="0" indent="-342900">
              <a:lnSpc>
                <a:spcPct val="107000"/>
              </a:lnSpc>
              <a:buFont typeface="Symbol" panose="05050102010706020507" pitchFamily="18" charset="2"/>
              <a:buChar char=""/>
            </a:pPr>
            <a:endParaRPr lang="en-GB" sz="2300" dirty="0">
              <a:latin typeface="NEW TIMES ROMAN"/>
              <a:ea typeface="Roboto" panose="020B0604020202020204" charset="0"/>
              <a:cs typeface="Segoe UI Semibold" panose="020B0702040204020203" pitchFamily="34" charset="0"/>
            </a:endParaRPr>
          </a:p>
        </p:txBody>
      </p:sp>
      <p:grpSp>
        <p:nvGrpSpPr>
          <p:cNvPr id="6" name="Group 6">
            <a:extLst>
              <a:ext uri="{FF2B5EF4-FFF2-40B4-BE49-F238E27FC236}">
                <a16:creationId xmlns:a16="http://schemas.microsoft.com/office/drawing/2014/main" id="{EA0D599B-53DD-EAD0-D18E-81D1430BEBBA}"/>
              </a:ext>
            </a:extLst>
          </p:cNvPr>
          <p:cNvGrpSpPr/>
          <p:nvPr/>
        </p:nvGrpSpPr>
        <p:grpSpPr>
          <a:xfrm>
            <a:off x="381000" y="1247934"/>
            <a:ext cx="8686800" cy="648533"/>
            <a:chOff x="0" y="0"/>
            <a:chExt cx="1133020" cy="152400"/>
          </a:xfrm>
        </p:grpSpPr>
        <p:sp>
          <p:nvSpPr>
            <p:cNvPr id="7" name="Freeform 7">
              <a:extLst>
                <a:ext uri="{FF2B5EF4-FFF2-40B4-BE49-F238E27FC236}">
                  <a16:creationId xmlns:a16="http://schemas.microsoft.com/office/drawing/2014/main" id="{503B1B80-67FF-7142-C3CD-E96EB62269E3}"/>
                </a:ext>
              </a:extLst>
            </p:cNvPr>
            <p:cNvSpPr/>
            <p:nvPr/>
          </p:nvSpPr>
          <p:spPr>
            <a:xfrm>
              <a:off x="0" y="0"/>
              <a:ext cx="1133020" cy="152400"/>
            </a:xfrm>
            <a:custGeom>
              <a:avLst/>
              <a:gdLst/>
              <a:ahLst/>
              <a:cxnLst/>
              <a:rect l="l" t="t" r="r" b="b"/>
              <a:pathLst>
                <a:path w="1133020" h="152400">
                  <a:moveTo>
                    <a:pt x="0" y="0"/>
                  </a:moveTo>
                  <a:lnTo>
                    <a:pt x="1133020" y="0"/>
                  </a:lnTo>
                  <a:lnTo>
                    <a:pt x="1133020" y="152400"/>
                  </a:lnTo>
                  <a:lnTo>
                    <a:pt x="0" y="152400"/>
                  </a:lnTo>
                  <a:close/>
                </a:path>
              </a:pathLst>
            </a:custGeom>
            <a:solidFill>
              <a:srgbClr val="FB636F"/>
            </a:solidFill>
          </p:spPr>
          <p:txBody>
            <a:bodyPr/>
            <a:lstStyle/>
            <a:p>
              <a:r>
                <a:rPr lang="fr-FR" sz="2000" b="1" dirty="0"/>
                <a:t>Learning Report – </a:t>
              </a:r>
              <a:r>
                <a:rPr lang="fr-FR" sz="2000" b="1" dirty="0" err="1"/>
                <a:t>Recommendations</a:t>
              </a:r>
              <a:endParaRPr lang="fr-FR" sz="2000" b="1" dirty="0"/>
            </a:p>
          </p:txBody>
        </p:sp>
      </p:grpSp>
      <p:grpSp>
        <p:nvGrpSpPr>
          <p:cNvPr id="9" name="Group 8">
            <a:extLst>
              <a:ext uri="{FF2B5EF4-FFF2-40B4-BE49-F238E27FC236}">
                <a16:creationId xmlns:a16="http://schemas.microsoft.com/office/drawing/2014/main" id="{CD49661E-00BE-9B88-9D60-ECDBE2786B41}"/>
              </a:ext>
            </a:extLst>
          </p:cNvPr>
          <p:cNvGrpSpPr/>
          <p:nvPr/>
        </p:nvGrpSpPr>
        <p:grpSpPr>
          <a:xfrm>
            <a:off x="4038600" y="376183"/>
            <a:ext cx="5196134" cy="677468"/>
            <a:chOff x="366466" y="6235638"/>
            <a:chExt cx="8777534" cy="1144408"/>
          </a:xfrm>
        </p:grpSpPr>
        <p:pic>
          <p:nvPicPr>
            <p:cNvPr id="10" name="Picture 15">
              <a:extLst>
                <a:ext uri="{FF2B5EF4-FFF2-40B4-BE49-F238E27FC236}">
                  <a16:creationId xmlns:a16="http://schemas.microsoft.com/office/drawing/2014/main" id="{8CF5E20D-F695-7DEA-8AB8-1F4026E130E0}"/>
                </a:ext>
              </a:extLst>
            </p:cNvPr>
            <p:cNvPicPr>
              <a:picLocks noChangeAspect="1"/>
            </p:cNvPicPr>
            <p:nvPr/>
          </p:nvPicPr>
          <p:blipFill>
            <a:blip r:embed="rId3"/>
            <a:srcRect/>
            <a:stretch>
              <a:fillRect/>
            </a:stretch>
          </p:blipFill>
          <p:spPr>
            <a:xfrm>
              <a:off x="2590800" y="6380635"/>
              <a:ext cx="1597479" cy="576425"/>
            </a:xfrm>
            <a:prstGeom prst="rect">
              <a:avLst/>
            </a:prstGeom>
          </p:spPr>
        </p:pic>
        <p:pic>
          <p:nvPicPr>
            <p:cNvPr id="11" name="Picture 16">
              <a:extLst>
                <a:ext uri="{FF2B5EF4-FFF2-40B4-BE49-F238E27FC236}">
                  <a16:creationId xmlns:a16="http://schemas.microsoft.com/office/drawing/2014/main" id="{66DCF71B-7EBF-ED0F-A75C-06E20171CBD5}"/>
                </a:ext>
              </a:extLst>
            </p:cNvPr>
            <p:cNvPicPr>
              <a:picLocks noChangeAspect="1"/>
            </p:cNvPicPr>
            <p:nvPr/>
          </p:nvPicPr>
          <p:blipFill>
            <a:blip r:embed="rId4"/>
            <a:srcRect l="24791" t="21090" r="25262" b="23090"/>
            <a:stretch>
              <a:fillRect/>
            </a:stretch>
          </p:blipFill>
          <p:spPr>
            <a:xfrm>
              <a:off x="5141532" y="6256894"/>
              <a:ext cx="1259268" cy="703667"/>
            </a:xfrm>
            <a:prstGeom prst="rect">
              <a:avLst/>
            </a:prstGeom>
          </p:spPr>
        </p:pic>
        <p:pic>
          <p:nvPicPr>
            <p:cNvPr id="12" name="Picture 18">
              <a:extLst>
                <a:ext uri="{FF2B5EF4-FFF2-40B4-BE49-F238E27FC236}">
                  <a16:creationId xmlns:a16="http://schemas.microsoft.com/office/drawing/2014/main" id="{FA8D822D-1E30-6353-4373-21B04032CC30}"/>
                </a:ext>
              </a:extLst>
            </p:cNvPr>
            <p:cNvPicPr>
              <a:picLocks noChangeAspect="1"/>
            </p:cNvPicPr>
            <p:nvPr/>
          </p:nvPicPr>
          <p:blipFill>
            <a:blip r:embed="rId5"/>
            <a:srcRect l="72"/>
            <a:stretch>
              <a:fillRect/>
            </a:stretch>
          </p:blipFill>
          <p:spPr>
            <a:xfrm>
              <a:off x="6969507" y="6353551"/>
              <a:ext cx="2174493" cy="576659"/>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F41C4A5E-CD89-A097-ECE5-49AC503235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466" y="6235638"/>
              <a:ext cx="1604112" cy="1144408"/>
            </a:xfrm>
            <a:prstGeom prst="rect">
              <a:avLst/>
            </a:prstGeom>
          </p:spPr>
        </p:pic>
      </p:grpSp>
    </p:spTree>
    <p:extLst>
      <p:ext uri="{BB962C8B-B14F-4D97-AF65-F5344CB8AC3E}">
        <p14:creationId xmlns:p14="http://schemas.microsoft.com/office/powerpoint/2010/main" val="1179858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36940-D9F0-960F-2EC8-55D349C769C9}"/>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FAA00299-B300-C13E-384A-9C44907EAA42}"/>
              </a:ext>
            </a:extLst>
          </p:cNvPr>
          <p:cNvPicPr>
            <a:picLocks noChangeAspect="1"/>
          </p:cNvPicPr>
          <p:nvPr/>
        </p:nvPicPr>
        <p:blipFill>
          <a:blip r:embed="rId2"/>
          <a:srcRect/>
          <a:stretch>
            <a:fillRect/>
          </a:stretch>
        </p:blipFill>
        <p:spPr>
          <a:xfrm>
            <a:off x="381000" y="350737"/>
            <a:ext cx="2004052" cy="698914"/>
          </a:xfrm>
          <a:prstGeom prst="rect">
            <a:avLst/>
          </a:prstGeom>
        </p:spPr>
      </p:pic>
      <p:grpSp>
        <p:nvGrpSpPr>
          <p:cNvPr id="3" name="Group 3">
            <a:extLst>
              <a:ext uri="{FF2B5EF4-FFF2-40B4-BE49-F238E27FC236}">
                <a16:creationId xmlns:a16="http://schemas.microsoft.com/office/drawing/2014/main" id="{2B4680A5-C673-F93F-C515-E8D697C5E762}"/>
              </a:ext>
            </a:extLst>
          </p:cNvPr>
          <p:cNvGrpSpPr/>
          <p:nvPr/>
        </p:nvGrpSpPr>
        <p:grpSpPr>
          <a:xfrm>
            <a:off x="1921522" y="6836655"/>
            <a:ext cx="7832078" cy="499810"/>
            <a:chOff x="0" y="0"/>
            <a:chExt cx="8955467" cy="571500"/>
          </a:xfrm>
        </p:grpSpPr>
        <p:sp>
          <p:nvSpPr>
            <p:cNvPr id="4" name="Freeform 4">
              <a:extLst>
                <a:ext uri="{FF2B5EF4-FFF2-40B4-BE49-F238E27FC236}">
                  <a16:creationId xmlns:a16="http://schemas.microsoft.com/office/drawing/2014/main" id="{7DCF029E-FF1B-E53E-3E42-55AC5CD6BECC}"/>
                </a:ext>
              </a:extLst>
            </p:cNvPr>
            <p:cNvSpPr/>
            <p:nvPr/>
          </p:nvSpPr>
          <p:spPr>
            <a:xfrm>
              <a:off x="0" y="255270"/>
              <a:ext cx="8955467" cy="69850"/>
            </a:xfrm>
            <a:custGeom>
              <a:avLst/>
              <a:gdLst/>
              <a:ahLst/>
              <a:cxnLst/>
              <a:rect l="l" t="t" r="r" b="b"/>
              <a:pathLst>
                <a:path w="8955467" h="69850">
                  <a:moveTo>
                    <a:pt x="8664637" y="0"/>
                  </a:moveTo>
                  <a:lnTo>
                    <a:pt x="0" y="0"/>
                  </a:lnTo>
                  <a:lnTo>
                    <a:pt x="0" y="69850"/>
                  </a:lnTo>
                  <a:lnTo>
                    <a:pt x="8955467" y="69850"/>
                  </a:lnTo>
                  <a:lnTo>
                    <a:pt x="8955467" y="0"/>
                  </a:lnTo>
                  <a:close/>
                </a:path>
              </a:pathLst>
            </a:custGeom>
            <a:solidFill>
              <a:srgbClr val="FA3C4B"/>
            </a:solidFill>
          </p:spPr>
          <p:txBody>
            <a:bodyPr/>
            <a:lstStyle/>
            <a:p>
              <a:endParaRPr lang="fr-FR"/>
            </a:p>
          </p:txBody>
        </p:sp>
      </p:grpSp>
      <p:sp>
        <p:nvSpPr>
          <p:cNvPr id="5" name="TextBox 5">
            <a:extLst>
              <a:ext uri="{FF2B5EF4-FFF2-40B4-BE49-F238E27FC236}">
                <a16:creationId xmlns:a16="http://schemas.microsoft.com/office/drawing/2014/main" id="{C2C8E37F-B9C9-9F7E-B117-D2F9F61A2370}"/>
              </a:ext>
            </a:extLst>
          </p:cNvPr>
          <p:cNvSpPr txBox="1"/>
          <p:nvPr/>
        </p:nvSpPr>
        <p:spPr>
          <a:xfrm>
            <a:off x="381000" y="2074077"/>
            <a:ext cx="9067800" cy="8343181"/>
          </a:xfrm>
          <a:prstGeom prst="rect">
            <a:avLst/>
          </a:prstGeom>
        </p:spPr>
        <p:txBody>
          <a:bodyPr wrap="square" lIns="0" tIns="0" rIns="0" bIns="0" rtlCol="0" anchor="t">
            <a:spAutoFit/>
          </a:bodyPr>
          <a:lstStyle/>
          <a:p>
            <a:pPr marL="342900" indent="-342900">
              <a:lnSpc>
                <a:spcPct val="107000"/>
              </a:lnSpc>
              <a:buFont typeface="Symbol" panose="05050102010706020507" pitchFamily="18" charset="2"/>
              <a:buChar char=""/>
            </a:pPr>
            <a:r>
              <a:rPr lang="en-GB" dirty="0">
                <a:latin typeface="Calibri" panose="020F0502020204030204" pitchFamily="34" charset="0"/>
                <a:cs typeface="Times New Roman" panose="02020603050405020304" pitchFamily="18" charset="0"/>
              </a:rPr>
              <a:t>Improved cooperation between CSOS s&amp; Trade Unions (TUs) and to strengthen dialogue and consolidation of national advocacy networks.</a:t>
            </a:r>
          </a:p>
          <a:p>
            <a:pPr marL="342900" lvl="0" indent="-342900">
              <a:lnSpc>
                <a:spcPct val="107000"/>
              </a:lnSpc>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G</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eneration of knowledge and action on PFM for social protection, and on financing social protection more broadly </a:t>
            </a:r>
          </a:p>
          <a:p>
            <a:pPr marL="342900" lvl="0" indent="-342900">
              <a:lnSpc>
                <a:spcPct val="107000"/>
              </a:lnSpc>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Awareness raising on public budget and on public expenditures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Generation of knowledge and have influence on social accountability mechanisms in social protection</a:t>
            </a:r>
          </a:p>
          <a:p>
            <a:pPr lvl="0">
              <a:lnSpc>
                <a:spcPct val="107000"/>
              </a:lnSpc>
            </a:pPr>
            <a:r>
              <a:rPr lang="en-GB" b="1" dirty="0">
                <a:latin typeface="Calibri" panose="020F0502020204030204" pitchFamily="34" charset="0"/>
                <a:ea typeface="Times New Roman" panose="02020603050405020304" pitchFamily="18" charset="0"/>
                <a:cs typeface="Times New Roman" panose="02020603050405020304" pitchFamily="18" charset="0"/>
              </a:rPr>
              <a:t>Recommendations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Strengthen </a:t>
            </a: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capacity on SP financing</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CSOs: analytical capacity (CSOs, south-south coop, watchdog),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Gvt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and donors</a:t>
            </a:r>
            <a:r>
              <a:rPr lang="en-GB" dirty="0">
                <a:latin typeface="Calibri" panose="020F0502020204030204" pitchFamily="34" charset="0"/>
                <a:ea typeface="Times New Roman" panose="02020603050405020304" pitchFamily="18" charset="0"/>
                <a:cs typeface="Times New Roman" panose="02020603050405020304" pitchFamily="18" charset="0"/>
              </a:rPr>
              <a:t>: transparency in data with emphasis on women, PWD, IE and adaptative SP</a:t>
            </a:r>
          </a:p>
          <a:p>
            <a:pPr marL="342900" lvl="0" indent="-342900">
              <a:lnSpc>
                <a:spcPct val="107000"/>
              </a:lnSpc>
              <a:buFont typeface="Symbol" panose="05050102010706020507" pitchFamily="18" charset="2"/>
              <a:buChar char=""/>
            </a:pPr>
            <a:r>
              <a:rPr lang="en-GB" b="1" dirty="0">
                <a:latin typeface="Calibri" panose="020F0502020204030204" pitchFamily="34" charset="0"/>
                <a:ea typeface="Times New Roman" panose="02020603050405020304" pitchFamily="18" charset="0"/>
                <a:cs typeface="Times New Roman" panose="02020603050405020304" pitchFamily="18" charset="0"/>
              </a:rPr>
              <a:t>Strengthen social accountability </a:t>
            </a:r>
            <a:r>
              <a:rPr lang="en-GB" dirty="0">
                <a:latin typeface="Calibri" panose="020F0502020204030204" pitchFamily="34" charset="0"/>
                <a:ea typeface="Times New Roman" panose="02020603050405020304" pitchFamily="18" charset="0"/>
                <a:cs typeface="Times New Roman" panose="02020603050405020304" pitchFamily="18" charset="0"/>
              </a:rPr>
              <a:t>mechanisms: Donors: in the design of all SP programmes, digitalisation, accessible info system, CSOs: documentation and sharing accountability approaches</a:t>
            </a:r>
          </a:p>
          <a:p>
            <a:pPr marL="342900" lvl="0" indent="-342900">
              <a:lnSpc>
                <a:spcPct val="107000"/>
              </a:lnSpc>
              <a:buFont typeface="Symbol" panose="05050102010706020507" pitchFamily="18" charset="2"/>
              <a:buChar char=""/>
            </a:pPr>
            <a:r>
              <a:rPr lang="en-GB" b="1" dirty="0">
                <a:latin typeface="Calibri" panose="020F0502020204030204" pitchFamily="34" charset="0"/>
                <a:ea typeface="Times New Roman" panose="02020603050405020304" pitchFamily="18" charset="0"/>
                <a:cs typeface="Times New Roman" panose="02020603050405020304" pitchFamily="18" charset="0"/>
              </a:rPr>
              <a:t>Sustainability of networks</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b="1" dirty="0">
                <a:latin typeface="Calibri" panose="020F0502020204030204" pitchFamily="34" charset="0"/>
                <a:ea typeface="Times New Roman" panose="02020603050405020304" pitchFamily="18" charset="0"/>
                <a:cs typeface="Times New Roman" panose="02020603050405020304" pitchFamily="18" charset="0"/>
              </a:rPr>
              <a:t>CSO and TU  - </a:t>
            </a:r>
            <a:r>
              <a:rPr lang="en-GB" dirty="0">
                <a:latin typeface="Calibri" panose="020F0502020204030204" pitchFamily="34" charset="0"/>
                <a:ea typeface="Times New Roman" panose="02020603050405020304" pitchFamily="18" charset="0"/>
                <a:cs typeface="Times New Roman" panose="02020603050405020304" pitchFamily="18" charset="0"/>
              </a:rPr>
              <a:t>strategic planning for resources mobilisation, synergies with other WG on SP, </a:t>
            </a:r>
            <a:r>
              <a:rPr lang="en-GB" b="1" dirty="0">
                <a:latin typeface="Calibri" panose="020F0502020204030204" pitchFamily="34" charset="0"/>
                <a:ea typeface="Times New Roman" panose="02020603050405020304" pitchFamily="18" charset="0"/>
                <a:cs typeface="Times New Roman" panose="02020603050405020304" pitchFamily="18" charset="0"/>
              </a:rPr>
              <a:t>CGSPF-</a:t>
            </a:r>
            <a:r>
              <a:rPr lang="en-GB" dirty="0">
                <a:latin typeface="Calibri" panose="020F0502020204030204" pitchFamily="34" charset="0"/>
                <a:ea typeface="Times New Roman" panose="02020603050405020304" pitchFamily="18" charset="0"/>
                <a:cs typeface="Times New Roman" panose="02020603050405020304" pitchFamily="18" charset="0"/>
              </a:rPr>
              <a:t> dissemination and use of materials created in the four countries? </a:t>
            </a:r>
            <a:r>
              <a:rPr lang="en-GB" b="1" dirty="0">
                <a:latin typeface="Calibri" panose="020F0502020204030204" pitchFamily="34" charset="0"/>
                <a:ea typeface="Times New Roman" panose="02020603050405020304" pitchFamily="18" charset="0"/>
                <a:cs typeface="Times New Roman" panose="02020603050405020304" pitchFamily="18" charset="0"/>
              </a:rPr>
              <a:t>IO</a:t>
            </a:r>
            <a:r>
              <a:rPr lang="en-GB" dirty="0">
                <a:latin typeface="Calibri" panose="020F0502020204030204" pitchFamily="34" charset="0"/>
                <a:ea typeface="Times New Roman" panose="02020603050405020304" pitchFamily="18" charset="0"/>
                <a:cs typeface="Times New Roman" panose="02020603050405020304" pitchFamily="18" charset="0"/>
              </a:rPr>
              <a:t>- mobilisation of funding for low- and middle-income countries.</a:t>
            </a:r>
          </a:p>
          <a:p>
            <a:pPr marL="342900" lvl="0" indent="-342900">
              <a:lnSpc>
                <a:spcPct val="107000"/>
              </a:lnSpc>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2300" dirty="0">
              <a:latin typeface="NEW TIMES ROMAN"/>
              <a:ea typeface="Roboto" panose="020B0604020202020204" charset="0"/>
              <a:cs typeface="Segoe UI Semibold" panose="020B0702040204020203" pitchFamily="34" charset="0"/>
            </a:endParaRPr>
          </a:p>
          <a:p>
            <a:pPr marL="342900" lvl="0" indent="-342900">
              <a:lnSpc>
                <a:spcPct val="107000"/>
              </a:lnSpc>
              <a:buFont typeface="Symbol" panose="05050102010706020507" pitchFamily="18" charset="2"/>
              <a:buChar char=""/>
            </a:pPr>
            <a:endParaRPr lang="en-GB" sz="2300" dirty="0">
              <a:latin typeface="NEW TIMES ROMAN"/>
              <a:ea typeface="Roboto" panose="020B0604020202020204" charset="0"/>
              <a:cs typeface="Segoe UI Semibold" panose="020B0702040204020203" pitchFamily="34" charset="0"/>
            </a:endParaRPr>
          </a:p>
          <a:p>
            <a:pPr marL="342900" lvl="0" indent="-342900">
              <a:lnSpc>
                <a:spcPct val="107000"/>
              </a:lnSpc>
              <a:buFont typeface="Symbol" panose="05050102010706020507" pitchFamily="18" charset="2"/>
              <a:buChar char=""/>
            </a:pPr>
            <a:endParaRPr lang="en-GB" sz="2300" dirty="0">
              <a:latin typeface="NEW TIMES ROMAN"/>
              <a:ea typeface="Roboto" panose="020B0604020202020204" charset="0"/>
              <a:cs typeface="Segoe UI Semibold" panose="020B0702040204020203" pitchFamily="34" charset="0"/>
            </a:endParaRPr>
          </a:p>
          <a:p>
            <a:pPr marL="342900" lvl="0" indent="-342900">
              <a:lnSpc>
                <a:spcPct val="107000"/>
              </a:lnSpc>
              <a:buFont typeface="Symbol" panose="05050102010706020507" pitchFamily="18" charset="2"/>
              <a:buChar char=""/>
            </a:pPr>
            <a:endParaRPr lang="en-GB" sz="2300" dirty="0">
              <a:latin typeface="NEW TIMES ROMAN"/>
              <a:ea typeface="Roboto" panose="020B0604020202020204" charset="0"/>
              <a:cs typeface="Segoe UI Semibold" panose="020B0702040204020203" pitchFamily="34" charset="0"/>
            </a:endParaRPr>
          </a:p>
          <a:p>
            <a:pPr marL="342900" lvl="0" indent="-342900">
              <a:lnSpc>
                <a:spcPct val="107000"/>
              </a:lnSpc>
              <a:buFont typeface="Symbol" panose="05050102010706020507" pitchFamily="18" charset="2"/>
              <a:buChar char=""/>
            </a:pPr>
            <a:endParaRPr lang="en-GB" sz="2300" dirty="0">
              <a:latin typeface="NEW TIMES ROMAN"/>
              <a:ea typeface="Roboto" panose="020B0604020202020204" charset="0"/>
              <a:cs typeface="Segoe UI Semibold" panose="020B0702040204020203" pitchFamily="34" charset="0"/>
            </a:endParaRPr>
          </a:p>
          <a:p>
            <a:pPr marL="342900" lvl="0" indent="-342900">
              <a:lnSpc>
                <a:spcPct val="107000"/>
              </a:lnSpc>
              <a:buFont typeface="Symbol" panose="05050102010706020507" pitchFamily="18" charset="2"/>
              <a:buChar char=""/>
            </a:pPr>
            <a:endParaRPr lang="en-GB" sz="2300" dirty="0">
              <a:latin typeface="NEW TIMES ROMAN"/>
              <a:ea typeface="Roboto" panose="020B0604020202020204" charset="0"/>
              <a:cs typeface="Segoe UI Semibold" panose="020B0702040204020203" pitchFamily="34" charset="0"/>
            </a:endParaRPr>
          </a:p>
          <a:p>
            <a:pPr marL="342900" lvl="0" indent="-342900">
              <a:lnSpc>
                <a:spcPct val="107000"/>
              </a:lnSpc>
              <a:buFont typeface="Symbol" panose="05050102010706020507" pitchFamily="18" charset="2"/>
              <a:buChar char=""/>
            </a:pPr>
            <a:endParaRPr lang="en-GB" sz="2300" dirty="0">
              <a:latin typeface="NEW TIMES ROMAN"/>
              <a:ea typeface="Roboto" panose="020B0604020202020204" charset="0"/>
              <a:cs typeface="Segoe UI Semibold" panose="020B0702040204020203" pitchFamily="34" charset="0"/>
            </a:endParaRPr>
          </a:p>
          <a:p>
            <a:pPr marL="342900" lvl="0" indent="-342900">
              <a:lnSpc>
                <a:spcPct val="107000"/>
              </a:lnSpc>
              <a:buFont typeface="Symbol" panose="05050102010706020507" pitchFamily="18" charset="2"/>
              <a:buChar char=""/>
            </a:pPr>
            <a:endParaRPr lang="de-DE" sz="2300" dirty="0">
              <a:latin typeface="Roboto" panose="020B0604020202020204" charset="0"/>
              <a:ea typeface="Roboto" panose="020B0604020202020204" charset="0"/>
            </a:endParaRPr>
          </a:p>
        </p:txBody>
      </p:sp>
      <p:grpSp>
        <p:nvGrpSpPr>
          <p:cNvPr id="6" name="Group 6">
            <a:extLst>
              <a:ext uri="{FF2B5EF4-FFF2-40B4-BE49-F238E27FC236}">
                <a16:creationId xmlns:a16="http://schemas.microsoft.com/office/drawing/2014/main" id="{4DA4B6EF-AD15-C213-02DB-0CEA8B201AEB}"/>
              </a:ext>
            </a:extLst>
          </p:cNvPr>
          <p:cNvGrpSpPr/>
          <p:nvPr/>
        </p:nvGrpSpPr>
        <p:grpSpPr>
          <a:xfrm>
            <a:off x="381000" y="1247934"/>
            <a:ext cx="8686800" cy="648533"/>
            <a:chOff x="0" y="0"/>
            <a:chExt cx="1133020" cy="152400"/>
          </a:xfrm>
        </p:grpSpPr>
        <p:sp>
          <p:nvSpPr>
            <p:cNvPr id="7" name="Freeform 7">
              <a:extLst>
                <a:ext uri="{FF2B5EF4-FFF2-40B4-BE49-F238E27FC236}">
                  <a16:creationId xmlns:a16="http://schemas.microsoft.com/office/drawing/2014/main" id="{BF6A904E-07DE-20B0-0283-1EBE011AF61D}"/>
                </a:ext>
              </a:extLst>
            </p:cNvPr>
            <p:cNvSpPr/>
            <p:nvPr/>
          </p:nvSpPr>
          <p:spPr>
            <a:xfrm>
              <a:off x="0" y="0"/>
              <a:ext cx="1133020" cy="152400"/>
            </a:xfrm>
            <a:custGeom>
              <a:avLst/>
              <a:gdLst/>
              <a:ahLst/>
              <a:cxnLst/>
              <a:rect l="l" t="t" r="r" b="b"/>
              <a:pathLst>
                <a:path w="1133020" h="152400">
                  <a:moveTo>
                    <a:pt x="0" y="0"/>
                  </a:moveTo>
                  <a:lnTo>
                    <a:pt x="1133020" y="0"/>
                  </a:lnTo>
                  <a:lnTo>
                    <a:pt x="1133020" y="152400"/>
                  </a:lnTo>
                  <a:lnTo>
                    <a:pt x="0" y="152400"/>
                  </a:lnTo>
                  <a:close/>
                </a:path>
              </a:pathLst>
            </a:custGeom>
            <a:solidFill>
              <a:srgbClr val="FB636F"/>
            </a:solidFill>
          </p:spPr>
          <p:txBody>
            <a:bodyPr/>
            <a:lstStyle/>
            <a:p>
              <a:r>
                <a:rPr lang="fr-FR" sz="2000" b="1" dirty="0" err="1"/>
                <a:t>Closing</a:t>
              </a:r>
              <a:r>
                <a:rPr lang="fr-FR" sz="2000" b="1" dirty="0"/>
                <a:t> workshop – Key </a:t>
              </a:r>
              <a:r>
                <a:rPr lang="fr-FR" sz="2000" b="1" dirty="0" err="1"/>
                <a:t>findings</a:t>
              </a:r>
              <a:r>
                <a:rPr lang="fr-FR" sz="2000" b="1" dirty="0"/>
                <a:t> and </a:t>
              </a:r>
              <a:r>
                <a:rPr lang="fr-FR" sz="2000" b="1" dirty="0" err="1"/>
                <a:t>recommendations</a:t>
              </a:r>
              <a:endParaRPr lang="fr-FR" sz="2000" b="1" dirty="0"/>
            </a:p>
          </p:txBody>
        </p:sp>
      </p:grpSp>
      <p:grpSp>
        <p:nvGrpSpPr>
          <p:cNvPr id="9" name="Group 8">
            <a:extLst>
              <a:ext uri="{FF2B5EF4-FFF2-40B4-BE49-F238E27FC236}">
                <a16:creationId xmlns:a16="http://schemas.microsoft.com/office/drawing/2014/main" id="{AA10A73A-01CF-EB9B-CA33-7E08A82357FC}"/>
              </a:ext>
            </a:extLst>
          </p:cNvPr>
          <p:cNvGrpSpPr/>
          <p:nvPr/>
        </p:nvGrpSpPr>
        <p:grpSpPr>
          <a:xfrm>
            <a:off x="4038600" y="376183"/>
            <a:ext cx="5196134" cy="677468"/>
            <a:chOff x="366466" y="6235638"/>
            <a:chExt cx="8777534" cy="1144408"/>
          </a:xfrm>
        </p:grpSpPr>
        <p:pic>
          <p:nvPicPr>
            <p:cNvPr id="10" name="Picture 15">
              <a:extLst>
                <a:ext uri="{FF2B5EF4-FFF2-40B4-BE49-F238E27FC236}">
                  <a16:creationId xmlns:a16="http://schemas.microsoft.com/office/drawing/2014/main" id="{57B22EA2-D483-6CB4-64BF-E69F62EF3472}"/>
                </a:ext>
              </a:extLst>
            </p:cNvPr>
            <p:cNvPicPr>
              <a:picLocks noChangeAspect="1"/>
            </p:cNvPicPr>
            <p:nvPr/>
          </p:nvPicPr>
          <p:blipFill>
            <a:blip r:embed="rId3"/>
            <a:srcRect/>
            <a:stretch>
              <a:fillRect/>
            </a:stretch>
          </p:blipFill>
          <p:spPr>
            <a:xfrm>
              <a:off x="2590800" y="6380635"/>
              <a:ext cx="1597479" cy="576425"/>
            </a:xfrm>
            <a:prstGeom prst="rect">
              <a:avLst/>
            </a:prstGeom>
          </p:spPr>
        </p:pic>
        <p:pic>
          <p:nvPicPr>
            <p:cNvPr id="11" name="Picture 16">
              <a:extLst>
                <a:ext uri="{FF2B5EF4-FFF2-40B4-BE49-F238E27FC236}">
                  <a16:creationId xmlns:a16="http://schemas.microsoft.com/office/drawing/2014/main" id="{080B513A-7D6F-38D2-9A72-E5B0ACD3DE31}"/>
                </a:ext>
              </a:extLst>
            </p:cNvPr>
            <p:cNvPicPr>
              <a:picLocks noChangeAspect="1"/>
            </p:cNvPicPr>
            <p:nvPr/>
          </p:nvPicPr>
          <p:blipFill>
            <a:blip r:embed="rId4"/>
            <a:srcRect l="24791" t="21090" r="25262" b="23090"/>
            <a:stretch>
              <a:fillRect/>
            </a:stretch>
          </p:blipFill>
          <p:spPr>
            <a:xfrm>
              <a:off x="5141532" y="6256894"/>
              <a:ext cx="1259268" cy="703667"/>
            </a:xfrm>
            <a:prstGeom prst="rect">
              <a:avLst/>
            </a:prstGeom>
          </p:spPr>
        </p:pic>
        <p:pic>
          <p:nvPicPr>
            <p:cNvPr id="12" name="Picture 18">
              <a:extLst>
                <a:ext uri="{FF2B5EF4-FFF2-40B4-BE49-F238E27FC236}">
                  <a16:creationId xmlns:a16="http://schemas.microsoft.com/office/drawing/2014/main" id="{923A8B80-4F43-6B2D-48D4-BB3315BAD477}"/>
                </a:ext>
              </a:extLst>
            </p:cNvPr>
            <p:cNvPicPr>
              <a:picLocks noChangeAspect="1"/>
            </p:cNvPicPr>
            <p:nvPr/>
          </p:nvPicPr>
          <p:blipFill>
            <a:blip r:embed="rId5"/>
            <a:srcRect l="72"/>
            <a:stretch>
              <a:fillRect/>
            </a:stretch>
          </p:blipFill>
          <p:spPr>
            <a:xfrm>
              <a:off x="6969507" y="6353551"/>
              <a:ext cx="2174493" cy="576659"/>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BF1A4688-869F-FC41-CEBC-9CFA343969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466" y="6235638"/>
              <a:ext cx="1604112" cy="1144408"/>
            </a:xfrm>
            <a:prstGeom prst="rect">
              <a:avLst/>
            </a:prstGeom>
          </p:spPr>
        </p:pic>
      </p:grpSp>
    </p:spTree>
    <p:extLst>
      <p:ext uri="{BB962C8B-B14F-4D97-AF65-F5344CB8AC3E}">
        <p14:creationId xmlns:p14="http://schemas.microsoft.com/office/powerpoint/2010/main" val="967525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2254</TotalTime>
  <Words>879</Words>
  <Application>Microsoft Office PowerPoint</Application>
  <PresentationFormat>Personalizado</PresentationFormat>
  <Paragraphs>107</Paragraphs>
  <Slides>10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Calibri</vt:lpstr>
      <vt:lpstr>Roboto</vt:lpstr>
      <vt:lpstr>NEW TIMES ROMAN</vt:lpstr>
      <vt:lpstr>Roboto Condensed Bold</vt:lpstr>
      <vt:lpstr>Verdana</vt:lpstr>
      <vt:lpstr>Arial</vt:lpstr>
      <vt:lpstr>Symbol</vt:lpstr>
      <vt:lpstr>Office Theme</vt:lpstr>
      <vt:lpstr>Presentación de PowerPoint</vt:lpstr>
      <vt:lpstr>Presentación de PowerPoint</vt:lpstr>
      <vt:lpstr>Improving synergies between SP and PFM: GCSPF ways of working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IDENTITY OF THE PROGRAMME "IMPROVING SYNERGIES BETWEEN SOCIAL PROTECTION AND PUBLIC FINANCE MANAGEMENT</dc:title>
  <dc:creator>adria</dc:creator>
  <cp:lastModifiedBy>Ana Zeballos</cp:lastModifiedBy>
  <cp:revision>37</cp:revision>
  <dcterms:created xsi:type="dcterms:W3CDTF">2006-08-16T00:00:00Z</dcterms:created>
  <dcterms:modified xsi:type="dcterms:W3CDTF">2024-01-24T17:33:48Z</dcterms:modified>
  <dc:identifier>DAENtXqJc-E</dc:identifier>
</cp:coreProperties>
</file>