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8E_4BB5B3F4.xml" ContentType="application/vnd.ms-powerpoint.comments+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438" r:id="rId5"/>
    <p:sldId id="4474" r:id="rId6"/>
    <p:sldId id="436" r:id="rId7"/>
    <p:sldId id="4491" r:id="rId8"/>
    <p:sldId id="4475" r:id="rId9"/>
    <p:sldId id="4482" r:id="rId10"/>
    <p:sldId id="4494" r:id="rId11"/>
    <p:sldId id="4492" r:id="rId12"/>
    <p:sldId id="480" r:id="rId13"/>
    <p:sldId id="4476" r:id="rId14"/>
    <p:sldId id="4481" r:id="rId15"/>
    <p:sldId id="44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73611C-CFB9-048E-3E65-BEC4793E7980}" name="Anna Brachtendorf" initials="AB" userId="Anna Brachtendorf"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B28"/>
    <a:srgbClr val="C00000"/>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3869" autoAdjust="0"/>
  </p:normalViewPr>
  <p:slideViewPr>
    <p:cSldViewPr snapToGrid="0">
      <p:cViewPr varScale="1">
        <p:scale>
          <a:sx n="38" d="100"/>
          <a:sy n="38" d="100"/>
        </p:scale>
        <p:origin x="1397"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118E_4BB5B3F4.xml><?xml version="1.0" encoding="utf-8"?>
<p188:cmLst xmlns:a="http://schemas.openxmlformats.org/drawingml/2006/main" xmlns:r="http://schemas.openxmlformats.org/officeDocument/2006/relationships" xmlns:p188="http://schemas.microsoft.com/office/powerpoint/2018/8/main">
  <p188:cm id="{D45D1644-E4FD-4FA2-8B10-38A8EC6767A8}" authorId="{C673611C-CFB9-048E-3E65-BEC4793E7980}" created="2024-04-25T15:20:16.225">
    <pc:sldMkLst xmlns:pc="http://schemas.microsoft.com/office/powerpoint/2013/main/command">
      <pc:docMk/>
      <pc:sldMk cId="3521486705" sldId="480"/>
    </pc:sldMkLst>
    <p188:txBody>
      <a:bodyPr/>
      <a:lstStyle/>
      <a:p>
        <a:r>
          <a:rPr lang="en-US"/>
          <a:t>If you wish you can add this slide on the entry points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895169-5C87-40C2-9882-C69F1A033BB9}"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83222-2A7D-40F5-85A6-D30A55F98B70}" type="slidenum">
              <a:rPr lang="en-US" smtClean="0"/>
              <a:t>‹Nº›</a:t>
            </a:fld>
            <a:endParaRPr lang="en-US"/>
          </a:p>
        </p:txBody>
      </p:sp>
    </p:spTree>
    <p:extLst>
      <p:ext uri="{BB962C8B-B14F-4D97-AF65-F5344CB8AC3E}">
        <p14:creationId xmlns:p14="http://schemas.microsoft.com/office/powerpoint/2010/main" val="290959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lo.org/publications/financing-gap-universal-social-protection-global-regional-and-nationa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2849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400" dirty="0">
              <a:effectLst/>
              <a:latin typeface="Calibri" panose="020F0502020204030204" pitchFamily="34" charset="0"/>
              <a:ea typeface="Calibri" panose="020F0502020204030204" pitchFamily="34" charset="0"/>
            </a:endParaRPr>
          </a:p>
          <a:p>
            <a:r>
              <a:rPr lang="fr-CH" sz="1200" dirty="0"/>
              <a:t>Initiative </a:t>
            </a:r>
            <a:r>
              <a:rPr lang="fr-CH" sz="1200" b="1" dirty="0" err="1"/>
              <a:t>launched</a:t>
            </a:r>
            <a:r>
              <a:rPr lang="fr-CH" sz="1200" b="1" dirty="0"/>
              <a:t> by the UNSG </a:t>
            </a:r>
            <a:r>
              <a:rPr lang="fr-CH" sz="1200" dirty="0"/>
              <a:t>in Sept. 2021. It </a:t>
            </a:r>
            <a:r>
              <a:rPr lang="fr-CH" sz="1200" dirty="0" err="1"/>
              <a:t>brings</a:t>
            </a:r>
            <a:r>
              <a:rPr lang="fr-CH" sz="1200" dirty="0"/>
              <a:t> </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rPr>
              <a:t>together Member States, UN agencies, IFIs, public development banks, social partners, civil society, and the private sector</a:t>
            </a:r>
          </a:p>
          <a:p>
            <a:endParaRPr lang="en-US" sz="1200" dirty="0">
              <a:solidFill>
                <a:srgbClr val="000000"/>
              </a:solidFill>
              <a:latin typeface="Aptos" panose="020B0004020202020204" pitchFamily="34" charset="0"/>
            </a:endParaRPr>
          </a:p>
          <a:p>
            <a:r>
              <a:rPr lang="en-US" sz="1200" dirty="0">
                <a:solidFill>
                  <a:srgbClr val="000000"/>
                </a:solidFill>
                <a:latin typeface="Aptos" panose="020B0004020202020204" pitchFamily="34" charset="0"/>
              </a:rPr>
              <a:t>It promotes </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rPr>
              <a:t> investments in </a:t>
            </a: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decent jobs and social protection </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rPr>
              <a:t>for:</a:t>
            </a:r>
          </a:p>
          <a:p>
            <a:r>
              <a:rPr lang="en-US" sz="1200" dirty="0">
                <a:solidFill>
                  <a:srgbClr val="000000"/>
                </a:solidFill>
                <a:latin typeface="Aptos" panose="020B0004020202020204" pitchFamily="34" charset="0"/>
              </a:rPr>
              <a:t>1- Inclusive recovery from COVID-19 &amp; other crises</a:t>
            </a:r>
          </a:p>
          <a:p>
            <a:r>
              <a:rPr kumimoji="0" lang="en-US" sz="1200" b="0" i="0" u="none" strike="noStrike" kern="1200" cap="none" spc="0" normalizeH="0" baseline="0" noProof="0" dirty="0">
                <a:ln>
                  <a:noFill/>
                </a:ln>
                <a:solidFill>
                  <a:srgbClr val="000000"/>
                </a:solidFill>
                <a:effectLst/>
                <a:uLnTx/>
                <a:uFillTx/>
                <a:latin typeface="Aptos" panose="020B0004020202020204" pitchFamily="34" charset="0"/>
              </a:rPr>
              <a:t>2- JUST ecological, economic and demographic transitions</a:t>
            </a:r>
          </a:p>
          <a:p>
            <a:endParaRPr lang="en-US" sz="1200" dirty="0">
              <a:solidFill>
                <a:srgbClr val="000000"/>
              </a:solidFill>
              <a:latin typeface="Aptos" panose="020B0004020202020204" pitchFamily="34" charset="0"/>
            </a:endParaRPr>
          </a:p>
          <a:p>
            <a:r>
              <a:rPr lang="en-US" sz="1200" dirty="0">
                <a:solidFill>
                  <a:srgbClr val="000000"/>
                </a:solidFill>
                <a:latin typeface="Aptos" panose="020B0004020202020204" pitchFamily="34" charset="0"/>
              </a:rPr>
              <a:t>Expected </a:t>
            </a:r>
            <a:r>
              <a:rPr lang="en-US" sz="1200" b="1" dirty="0">
                <a:solidFill>
                  <a:srgbClr val="000000"/>
                </a:solidFill>
                <a:latin typeface="Aptos" panose="020B0004020202020204" pitchFamily="34" charset="0"/>
              </a:rPr>
              <a:t>r</a:t>
            </a:r>
            <a:r>
              <a:rPr kumimoji="0" lang="en-US" sz="1200" b="1" i="0" u="none" strike="noStrike" kern="1200" cap="none" spc="0" normalizeH="0" baseline="0" noProof="0" dirty="0" err="1">
                <a:ln>
                  <a:noFill/>
                </a:ln>
                <a:solidFill>
                  <a:srgbClr val="000000"/>
                </a:solidFill>
                <a:effectLst/>
                <a:uLnTx/>
                <a:uFillTx/>
                <a:latin typeface="Aptos" panose="020B0004020202020204" pitchFamily="34" charset="0"/>
              </a:rPr>
              <a:t>eturn</a:t>
            </a: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 on investment </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rPr>
              <a:t>(GDP growth, fiscal space increase, social dividend) &amp; drive to SDGs</a:t>
            </a:r>
          </a:p>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2</a:t>
            </a:fld>
            <a:endParaRPr lang="en-GB"/>
          </a:p>
        </p:txBody>
      </p:sp>
    </p:spTree>
    <p:extLst>
      <p:ext uri="{BB962C8B-B14F-4D97-AF65-F5344CB8AC3E}">
        <p14:creationId xmlns:p14="http://schemas.microsoft.com/office/powerpoint/2010/main" val="371477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rPr>
              <a:t>The Global Accelerator operates through three complementary and mutually supportive pillars:</a:t>
            </a:r>
          </a:p>
          <a:p>
            <a:pPr marL="342900" lvl="0" indent="-342900" algn="just">
              <a:lnSpc>
                <a:spcPct val="115000"/>
              </a:lnSpc>
              <a:spcAft>
                <a:spcPts val="600"/>
              </a:spcAft>
              <a:buFont typeface="Symbol" panose="05050102010706020507" pitchFamily="18" charset="2"/>
              <a:buChar char=""/>
            </a:pPr>
            <a:r>
              <a:rPr lang="en-GB" sz="1200" dirty="0">
                <a:solidFill>
                  <a:srgbClr val="000000"/>
                </a:solidFill>
                <a:effectLst/>
                <a:latin typeface="Arial" panose="020B0604020202020204" pitchFamily="34" charset="0"/>
                <a:ea typeface="Arial" panose="020B0604020202020204" pitchFamily="34" charset="0"/>
              </a:rPr>
              <a:t>Overcoming decent jobs and social protection deficits, by </a:t>
            </a:r>
            <a:r>
              <a:rPr lang="en-GB" sz="1200" b="1" dirty="0">
                <a:solidFill>
                  <a:srgbClr val="000000"/>
                </a:solidFill>
                <a:effectLst/>
                <a:latin typeface="Arial" panose="020B0604020202020204" pitchFamily="34" charset="0"/>
                <a:ea typeface="Arial" panose="020B0604020202020204" pitchFamily="34" charset="0"/>
              </a:rPr>
              <a:t>increasing domestic and international public and private investments </a:t>
            </a:r>
            <a:r>
              <a:rPr lang="en-GB" sz="1200" dirty="0">
                <a:solidFill>
                  <a:srgbClr val="000000"/>
                </a:solidFill>
                <a:effectLst/>
                <a:latin typeface="Arial" panose="020B0604020202020204" pitchFamily="34" charset="0"/>
                <a:ea typeface="Arial" panose="020B0604020202020204" pitchFamily="34" charset="0"/>
              </a:rPr>
              <a:t>in social protection and employment (through the integrated financing pillar of the Global Accelerator) and supporting the design, implementation and expansion of national social protection and employment policies and institutions.</a:t>
            </a:r>
            <a:endParaRPr lang="en-GB" sz="1200" dirty="0">
              <a:effectLst/>
              <a:latin typeface="Arial" panose="020B0604020202020204" pitchFamily="34" charset="0"/>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200" dirty="0">
                <a:solidFill>
                  <a:srgbClr val="000000"/>
                </a:solidFill>
                <a:effectLst/>
                <a:latin typeface="Arial" panose="020B0604020202020204" pitchFamily="34" charset="0"/>
                <a:ea typeface="Arial" panose="020B0604020202020204" pitchFamily="34" charset="0"/>
              </a:rPr>
              <a:t>Supporting </a:t>
            </a:r>
            <a:r>
              <a:rPr lang="en-GB" sz="1200" b="1" dirty="0">
                <a:solidFill>
                  <a:srgbClr val="000000"/>
                </a:solidFill>
                <a:effectLst/>
                <a:latin typeface="Arial" panose="020B0604020202020204" pitchFamily="34" charset="0"/>
                <a:ea typeface="Arial" panose="020B0604020202020204" pitchFamily="34" charset="0"/>
              </a:rPr>
              <a:t>poverty reduction and the formalisation of employment and enterprises as well as key transformations </a:t>
            </a:r>
            <a:r>
              <a:rPr lang="en-GB" sz="1200" dirty="0">
                <a:solidFill>
                  <a:srgbClr val="000000"/>
                </a:solidFill>
                <a:effectLst/>
                <a:latin typeface="Arial" panose="020B0604020202020204" pitchFamily="34" charset="0"/>
                <a:ea typeface="Arial" panose="020B0604020202020204" pitchFamily="34" charset="0"/>
              </a:rPr>
              <a:t>(structural, demographic and climate change) through </a:t>
            </a:r>
            <a:r>
              <a:rPr lang="en-GB" sz="1200" b="1" dirty="0">
                <a:solidFill>
                  <a:srgbClr val="000000"/>
                </a:solidFill>
                <a:effectLst/>
                <a:latin typeface="Arial" panose="020B0604020202020204" pitchFamily="34" charset="0"/>
                <a:ea typeface="Arial" panose="020B0604020202020204" pitchFamily="34" charset="0"/>
              </a:rPr>
              <a:t>integrated policy approaches </a:t>
            </a:r>
            <a:r>
              <a:rPr lang="en-GB" sz="1200" dirty="0">
                <a:solidFill>
                  <a:srgbClr val="000000"/>
                </a:solidFill>
                <a:effectLst/>
                <a:latin typeface="Arial" panose="020B0604020202020204" pitchFamily="34" charset="0"/>
                <a:ea typeface="Arial" panose="020B0604020202020204" pitchFamily="34" charset="0"/>
              </a:rPr>
              <a:t>linking social protection, skills, employment, and other policies (through the integrated national strategies and policies pillar of the Global Accelerator) while achieving better results for people, including women and youth, and leaving no one behind.</a:t>
            </a:r>
            <a:endParaRPr lang="en-GB" sz="1200" dirty="0">
              <a:effectLst/>
              <a:latin typeface="Arial" panose="020B0604020202020204" pitchFamily="34" charset="0"/>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200" dirty="0">
                <a:solidFill>
                  <a:srgbClr val="000000"/>
                </a:solidFill>
                <a:effectLst/>
                <a:latin typeface="Arial" panose="020B0604020202020204" pitchFamily="34" charset="0"/>
                <a:ea typeface="Arial" panose="020B0604020202020204" pitchFamily="34" charset="0"/>
              </a:rPr>
              <a:t>Enabling governments, social partners, UN, IFIs and donors to join forces at country, regional and global levels (through the </a:t>
            </a:r>
            <a:r>
              <a:rPr lang="en-GB" sz="1200" b="1" dirty="0">
                <a:solidFill>
                  <a:srgbClr val="000000"/>
                </a:solidFill>
                <a:effectLst/>
                <a:latin typeface="Arial" panose="020B0604020202020204" pitchFamily="34" charset="0"/>
                <a:ea typeface="Arial" panose="020B0604020202020204" pitchFamily="34" charset="0"/>
              </a:rPr>
              <a:t>enhanced multilateral cooperation </a:t>
            </a:r>
            <a:r>
              <a:rPr lang="en-GB" sz="1200" dirty="0">
                <a:solidFill>
                  <a:srgbClr val="000000"/>
                </a:solidFill>
                <a:effectLst/>
                <a:latin typeface="Arial" panose="020B0604020202020204" pitchFamily="34" charset="0"/>
                <a:ea typeface="Arial" panose="020B0604020202020204" pitchFamily="34" charset="0"/>
              </a:rPr>
              <a:t>pillar of the Global Accelerator) and building evidence on the </a:t>
            </a:r>
            <a:r>
              <a:rPr lang="en-GB" sz="1200" dirty="0">
                <a:effectLst/>
                <a:latin typeface="Arial" panose="020B0604020202020204" pitchFamily="34" charset="0"/>
                <a:ea typeface="Arial" panose="020B0604020202020204" pitchFamily="34" charset="0"/>
              </a:rPr>
              <a:t>GA’s contribution to achieving the social SDGs.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0826FEE-2901-4F80-B040-94DEDE5C3ECF}" type="slidenum">
              <a:rPr lang="en-GB" smtClean="0"/>
              <a:t>3</a:t>
            </a:fld>
            <a:endParaRPr lang="en-GB"/>
          </a:p>
        </p:txBody>
      </p:sp>
    </p:spTree>
    <p:extLst>
      <p:ext uri="{BB962C8B-B14F-4D97-AF65-F5344CB8AC3E}">
        <p14:creationId xmlns:p14="http://schemas.microsoft.com/office/powerpoint/2010/main" val="3388830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cs typeface="Calibri"/>
                <a:hlinkClick r:id="rId3"/>
              </a:rPr>
              <a:t>https://www.ilo.org/publications/financing-gap-universal-social-protection-global-regional-and-national</a:t>
            </a:r>
            <a:r>
              <a:rPr lang="en-US" sz="1200" b="1" dirty="0">
                <a:solidFill>
                  <a:schemeClr val="bg1"/>
                </a:solidFill>
                <a:cs typeface="Calibri"/>
              </a:rPr>
              <a:t> </a:t>
            </a:r>
            <a:endParaRPr lang="en-GB" dirty="0"/>
          </a:p>
        </p:txBody>
      </p:sp>
      <p:sp>
        <p:nvSpPr>
          <p:cNvPr id="4" name="Slide Number Placeholder 3"/>
          <p:cNvSpPr>
            <a:spLocks noGrp="1"/>
          </p:cNvSpPr>
          <p:nvPr>
            <p:ph type="sldNum" sz="quarter" idx="5"/>
          </p:nvPr>
        </p:nvSpPr>
        <p:spPr/>
        <p:txBody>
          <a:bodyPr/>
          <a:lstStyle/>
          <a:p>
            <a:fld id="{98B83222-2A7D-40F5-85A6-D30A55F98B70}" type="slidenum">
              <a:rPr lang="en-US" smtClean="0"/>
              <a:t>4</a:t>
            </a:fld>
            <a:endParaRPr lang="en-US"/>
          </a:p>
        </p:txBody>
      </p:sp>
    </p:spTree>
    <p:extLst>
      <p:ext uri="{BB962C8B-B14F-4D97-AF65-F5344CB8AC3E}">
        <p14:creationId xmlns:p14="http://schemas.microsoft.com/office/powerpoint/2010/main" val="78260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5</a:t>
            </a:fld>
            <a:endParaRPr lang="en-GB"/>
          </a:p>
        </p:txBody>
      </p:sp>
    </p:spTree>
    <p:extLst>
      <p:ext uri="{BB962C8B-B14F-4D97-AF65-F5344CB8AC3E}">
        <p14:creationId xmlns:p14="http://schemas.microsoft.com/office/powerpoint/2010/main" val="3269271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6</a:t>
            </a:fld>
            <a:endParaRPr lang="en-GB"/>
          </a:p>
        </p:txBody>
      </p:sp>
    </p:spTree>
    <p:extLst>
      <p:ext uri="{BB962C8B-B14F-4D97-AF65-F5344CB8AC3E}">
        <p14:creationId xmlns:p14="http://schemas.microsoft.com/office/powerpoint/2010/main" val="3925903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83222-2A7D-40F5-85A6-D30A55F98B70}" type="slidenum">
              <a:rPr lang="en-US" smtClean="0"/>
              <a:t>7</a:t>
            </a:fld>
            <a:endParaRPr lang="en-US"/>
          </a:p>
        </p:txBody>
      </p:sp>
    </p:spTree>
    <p:extLst>
      <p:ext uri="{BB962C8B-B14F-4D97-AF65-F5344CB8AC3E}">
        <p14:creationId xmlns:p14="http://schemas.microsoft.com/office/powerpoint/2010/main" val="29579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F20B5E-58FA-4087-8310-BF01C002241F}" type="slidenum">
              <a:rPr lang="en-GB" smtClean="0"/>
              <a:t>12</a:t>
            </a:fld>
            <a:endParaRPr lang="en-GB"/>
          </a:p>
        </p:txBody>
      </p:sp>
    </p:spTree>
    <p:extLst>
      <p:ext uri="{BB962C8B-B14F-4D97-AF65-F5344CB8AC3E}">
        <p14:creationId xmlns:p14="http://schemas.microsoft.com/office/powerpoint/2010/main" val="1949804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6B0F-C4C0-488F-9E2A-F7ED5681FB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3F3BFF-7C63-9427-89C1-27025417D9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6DA8DB-078A-9DC7-0FC0-0639F7FEDF08}"/>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5" name="Footer Placeholder 4">
            <a:extLst>
              <a:ext uri="{FF2B5EF4-FFF2-40B4-BE49-F238E27FC236}">
                <a16:creationId xmlns:a16="http://schemas.microsoft.com/office/drawing/2014/main" id="{232E8E6F-69CE-15DE-D2B3-74CA43FFD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F48F0-B6E3-D11F-AD7F-9762148BF5B0}"/>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1733719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33E1-296E-CE0A-EF13-3D2EB6FB29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8A4B9-4DDD-A04E-5ACA-744DB50491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B4BAA-53C1-37B4-4EA3-F019EAD0C58A}"/>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5" name="Footer Placeholder 4">
            <a:extLst>
              <a:ext uri="{FF2B5EF4-FFF2-40B4-BE49-F238E27FC236}">
                <a16:creationId xmlns:a16="http://schemas.microsoft.com/office/drawing/2014/main" id="{5C72205F-0F50-139B-90E7-56D74B4EA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F9D90-6378-1522-4AD8-7019953BA335}"/>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3137675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B9514B-2680-AC66-22F4-E68F94A892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2BADF1-CEF6-3BF9-E484-D6A7B4B86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0015D-2DF2-E87F-314D-CBB112079DA6}"/>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5" name="Footer Placeholder 4">
            <a:extLst>
              <a:ext uri="{FF2B5EF4-FFF2-40B4-BE49-F238E27FC236}">
                <a16:creationId xmlns:a16="http://schemas.microsoft.com/office/drawing/2014/main" id="{13778046-60DF-1B4B-840F-ECA7FAEF8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38404-2837-D948-9AA8-2BF2CD4A17B9}"/>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1554404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097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2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D69F-A26B-9F1E-FB9C-60164F3CB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853BC-DC17-93DA-F0B6-4B8494C667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C4C9B-8B93-E765-2120-A56886EF1910}"/>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5" name="Footer Placeholder 4">
            <a:extLst>
              <a:ext uri="{FF2B5EF4-FFF2-40B4-BE49-F238E27FC236}">
                <a16:creationId xmlns:a16="http://schemas.microsoft.com/office/drawing/2014/main" id="{95E036FA-8308-982D-D466-404A25D6A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4E7C7-9085-DFFC-2454-73ED0A7559B0}"/>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3079031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8CB2-C37A-791F-F1AB-9CA8BDB352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82F98-2209-28E1-84BA-62E74DA83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CFCD98-0BEB-49BE-A2C5-73EEF90BC9E3}"/>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5" name="Footer Placeholder 4">
            <a:extLst>
              <a:ext uri="{FF2B5EF4-FFF2-40B4-BE49-F238E27FC236}">
                <a16:creationId xmlns:a16="http://schemas.microsoft.com/office/drawing/2014/main" id="{F67BF237-53C2-CA9D-5FBE-69C540D0F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D6D30-2E5A-8A75-D3A3-02CE17922ED1}"/>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23281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12FC-2D6B-6AEB-8C1D-9A1A70A3E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BF41D-5927-ACC0-1FDA-CFEFEF64D3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40DB30-F0B4-BF73-F138-33ACD6FD7A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F8CF9B-D21C-3E7B-C941-1E08D55A2388}"/>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6" name="Footer Placeholder 5">
            <a:extLst>
              <a:ext uri="{FF2B5EF4-FFF2-40B4-BE49-F238E27FC236}">
                <a16:creationId xmlns:a16="http://schemas.microsoft.com/office/drawing/2014/main" id="{BA83AB71-F5B9-DE6F-3DA7-653D9B415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ABF15-FD9C-3279-A525-A1723FE82E32}"/>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1851961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A06F0-978C-C00D-A03E-C4BED6BC91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FDD61C-93B4-AC6C-B284-04BC7CD5D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AFDAC6-E45A-7B8A-B413-45F971D7F1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6FC9EF-A6CD-0418-63D8-E3100E33A6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0A84E-5724-A62A-8D7E-BAEDBFD452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1D08B-7DB4-25E1-64B8-12E77A2905A9}"/>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8" name="Footer Placeholder 7">
            <a:extLst>
              <a:ext uri="{FF2B5EF4-FFF2-40B4-BE49-F238E27FC236}">
                <a16:creationId xmlns:a16="http://schemas.microsoft.com/office/drawing/2014/main" id="{66D72B7D-24AE-0954-02EB-EE4626C63B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E4385F-21C0-572D-B3A1-A0BF88893BFA}"/>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83082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29C5-6652-576C-61F4-7978566B8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73F198-F937-0FC1-A776-F7492CE298AF}"/>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4" name="Footer Placeholder 3">
            <a:extLst>
              <a:ext uri="{FF2B5EF4-FFF2-40B4-BE49-F238E27FC236}">
                <a16:creationId xmlns:a16="http://schemas.microsoft.com/office/drawing/2014/main" id="{7F85A27A-B263-0050-9EF1-8AE902892A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D9D629-A002-6738-E3C8-3750AD4915CB}"/>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359810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4ECA6-53B6-D5D0-16D2-59F514282ACA}"/>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3" name="Footer Placeholder 2">
            <a:extLst>
              <a:ext uri="{FF2B5EF4-FFF2-40B4-BE49-F238E27FC236}">
                <a16:creationId xmlns:a16="http://schemas.microsoft.com/office/drawing/2014/main" id="{219AED50-CCA5-A1F7-ED33-F3923A7F8D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CC490F-D9C3-60A3-9BEF-1DCE50B4DB1A}"/>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100117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E84D-071E-BEA5-6E4B-A24D5144D1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1D0C1B-5948-8724-9D5C-2CB7C2E5C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052230-ED88-D925-6B8D-8023C7BB5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EA69B2-451C-9294-A9DA-9745907879D3}"/>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6" name="Footer Placeholder 5">
            <a:extLst>
              <a:ext uri="{FF2B5EF4-FFF2-40B4-BE49-F238E27FC236}">
                <a16:creationId xmlns:a16="http://schemas.microsoft.com/office/drawing/2014/main" id="{2D4437AC-DF65-3D2A-41DC-F1D40C73F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5C249-70CE-DDD8-A4EC-0F4FBCD38EC1}"/>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48372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A83D-FBFC-9AAE-4133-E08BBF816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8D8C57-4EFC-C615-718B-0F5CA2F81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F1F3A7-7E79-D85D-E388-769C49150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F9D97E-C740-5A7B-C9F1-A1E007243F00}"/>
              </a:ext>
            </a:extLst>
          </p:cNvPr>
          <p:cNvSpPr>
            <a:spLocks noGrp="1"/>
          </p:cNvSpPr>
          <p:nvPr>
            <p:ph type="dt" sz="half" idx="10"/>
          </p:nvPr>
        </p:nvSpPr>
        <p:spPr/>
        <p:txBody>
          <a:bodyPr/>
          <a:lstStyle/>
          <a:p>
            <a:fld id="{71DD9472-683E-4217-A930-AF7F258E8745}" type="datetimeFigureOut">
              <a:rPr lang="en-US" smtClean="0"/>
              <a:t>4/25/2024</a:t>
            </a:fld>
            <a:endParaRPr lang="en-US"/>
          </a:p>
        </p:txBody>
      </p:sp>
      <p:sp>
        <p:nvSpPr>
          <p:cNvPr id="6" name="Footer Placeholder 5">
            <a:extLst>
              <a:ext uri="{FF2B5EF4-FFF2-40B4-BE49-F238E27FC236}">
                <a16:creationId xmlns:a16="http://schemas.microsoft.com/office/drawing/2014/main" id="{F12D07DD-19EE-73BE-A4A1-80D0B97C2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B34BF8-03D2-2617-D268-D8396201C564}"/>
              </a:ext>
            </a:extLst>
          </p:cNvPr>
          <p:cNvSpPr>
            <a:spLocks noGrp="1"/>
          </p:cNvSpPr>
          <p:nvPr>
            <p:ph type="sldNum" sz="quarter" idx="12"/>
          </p:nvPr>
        </p:nvSpPr>
        <p:spPr/>
        <p:txBody>
          <a:bodyPr/>
          <a:lstStyle/>
          <a:p>
            <a:fld id="{FFFC0357-EE57-4A5E-8EA2-C37BD47C7C8D}" type="slidenum">
              <a:rPr lang="en-US" smtClean="0"/>
              <a:t>‹Nº›</a:t>
            </a:fld>
            <a:endParaRPr lang="en-US"/>
          </a:p>
        </p:txBody>
      </p:sp>
    </p:spTree>
    <p:extLst>
      <p:ext uri="{BB962C8B-B14F-4D97-AF65-F5344CB8AC3E}">
        <p14:creationId xmlns:p14="http://schemas.microsoft.com/office/powerpoint/2010/main" val="64975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A4EEA-E30B-473B-0D6A-618802CF3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7BF243-4EF9-D200-387F-A5A24E199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1B140-C79F-98B6-9F05-01EEE8FA8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D9472-683E-4217-A930-AF7F258E8745}" type="datetimeFigureOut">
              <a:rPr lang="en-US" smtClean="0"/>
              <a:t>4/25/2024</a:t>
            </a:fld>
            <a:endParaRPr lang="en-US"/>
          </a:p>
        </p:txBody>
      </p:sp>
      <p:sp>
        <p:nvSpPr>
          <p:cNvPr id="5" name="Footer Placeholder 4">
            <a:extLst>
              <a:ext uri="{FF2B5EF4-FFF2-40B4-BE49-F238E27FC236}">
                <a16:creationId xmlns:a16="http://schemas.microsoft.com/office/drawing/2014/main" id="{7FB61D0A-6F4F-106C-90FF-5196B949A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F8090E-A090-1348-2B42-86D6404FEB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C0357-EE57-4A5E-8EA2-C37BD47C7C8D}" type="slidenum">
              <a:rPr lang="en-US" smtClean="0"/>
              <a:t>‹Nº›</a:t>
            </a:fld>
            <a:endParaRPr lang="en-US"/>
          </a:p>
        </p:txBody>
      </p:sp>
    </p:spTree>
    <p:extLst>
      <p:ext uri="{BB962C8B-B14F-4D97-AF65-F5344CB8AC3E}">
        <p14:creationId xmlns:p14="http://schemas.microsoft.com/office/powerpoint/2010/main" val="210512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hyperlink" Target="mailto:koh@ilo.org" TargetMode="External"/><Relationship Id="rId2" Type="http://schemas.openxmlformats.org/officeDocument/2006/relationships/hyperlink" Target="mailto:pasaribu@ilo.org" TargetMode="Externa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hyperlink" Target="mailto:batchabi@ilo.org" TargetMode="External"/><Relationship Id="rId4" Type="http://schemas.openxmlformats.org/officeDocument/2006/relationships/hyperlink" Target="mailto:tsuruga@ilo.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www.unglobalaccelerator.org/"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18E_4BB5B3F4.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0360" y="0"/>
            <a:ext cx="8891641" cy="6858000"/>
          </a:xfrm>
          <a:prstGeom prst="rect">
            <a:avLst/>
          </a:prstGeom>
          <a:solidFill>
            <a:srgbClr val="EA5B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Arrondir un rectangle à un seul coin 10"/>
          <p:cNvSpPr/>
          <p:nvPr/>
        </p:nvSpPr>
        <p:spPr>
          <a:xfrm>
            <a:off x="1" y="0"/>
            <a:ext cx="3086684" cy="6858000"/>
          </a:xfrm>
          <a:prstGeom prst="round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3D89B2"/>
              </a:solidFill>
            </a:endParaRPr>
          </a:p>
        </p:txBody>
      </p:sp>
      <p:sp>
        <p:nvSpPr>
          <p:cNvPr id="2" name="Title 1"/>
          <p:cNvSpPr>
            <a:spLocks noGrp="1"/>
          </p:cNvSpPr>
          <p:nvPr>
            <p:ph type="ctrTitle" idx="4294967295"/>
          </p:nvPr>
        </p:nvSpPr>
        <p:spPr>
          <a:xfrm>
            <a:off x="3479149" y="1478197"/>
            <a:ext cx="8534062" cy="2143125"/>
          </a:xfrm>
          <a:prstGeom prst="rect">
            <a:avLst/>
          </a:prstGeom>
        </p:spPr>
        <p:txBody>
          <a:bodyPr lIns="91440" tIns="45720" rIns="91440" bIns="45720" anchor="t">
            <a:normAutofit fontScale="90000"/>
          </a:bodyPr>
          <a:lstStyle/>
          <a:p>
            <a:pPr algn="l">
              <a:spcBef>
                <a:spcPts val="2400"/>
              </a:spcBef>
              <a:spcAft>
                <a:spcPts val="600"/>
              </a:spcAft>
            </a:pPr>
            <a:r>
              <a:rPr lang="en-US" sz="4200" b="1" dirty="0">
                <a:solidFill>
                  <a:srgbClr val="FFFFFF"/>
                </a:solidFill>
                <a:latin typeface="Roboto" panose="02000000000000000000" pitchFamily="2" charset="0"/>
                <a:ea typeface="Roboto" panose="02000000000000000000" pitchFamily="2" charset="0"/>
                <a:cs typeface="Roboto" panose="02000000000000000000" pitchFamily="2" charset="0"/>
              </a:rPr>
              <a:t>The Global Accelerator on Jobs and Social Protection for Just Transitions</a:t>
            </a:r>
            <a:br>
              <a:rPr lang="en-US" sz="4200" b="1" dirty="0">
                <a:solidFill>
                  <a:srgbClr val="FFFFFF"/>
                </a:solidFill>
                <a:latin typeface="Roboto" panose="02000000000000000000" pitchFamily="2" charset="0"/>
                <a:ea typeface="Roboto" panose="02000000000000000000" pitchFamily="2" charset="0"/>
                <a:cs typeface="Roboto" panose="02000000000000000000" pitchFamily="2" charset="0"/>
              </a:rPr>
            </a:br>
            <a:endParaRPr lang="en-US" sz="4200" dirty="0">
              <a:solidFill>
                <a:srgbClr val="FFFFFF"/>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descr="Logo&#10;&#10;Description automatically generated">
            <a:extLst>
              <a:ext uri="{FF2B5EF4-FFF2-40B4-BE49-F238E27FC236}">
                <a16:creationId xmlns:a16="http://schemas.microsoft.com/office/drawing/2014/main" id="{E816A492-1F06-4DAA-B7C4-DB964B5F1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29" y="890981"/>
            <a:ext cx="1983819" cy="2318512"/>
          </a:xfrm>
          <a:prstGeom prst="rect">
            <a:avLst/>
          </a:prstGeom>
        </p:spPr>
      </p:pic>
      <p:pic>
        <p:nvPicPr>
          <p:cNvPr id="8" name="Image 7"/>
          <p:cNvPicPr>
            <a:picLocks noChangeAspect="1"/>
          </p:cNvPicPr>
          <p:nvPr/>
        </p:nvPicPr>
        <p:blipFill>
          <a:blip r:embed="rId4"/>
          <a:stretch>
            <a:fillRect/>
          </a:stretch>
        </p:blipFill>
        <p:spPr>
          <a:xfrm>
            <a:off x="10048624" y="4560498"/>
            <a:ext cx="3113052" cy="4154140"/>
          </a:xfrm>
          <a:prstGeom prst="rect">
            <a:avLst/>
          </a:prstGeom>
        </p:spPr>
      </p:pic>
      <p:sp>
        <p:nvSpPr>
          <p:cNvPr id="10" name="Title 1"/>
          <p:cNvSpPr txBox="1">
            <a:spLocks/>
          </p:cNvSpPr>
          <p:nvPr/>
        </p:nvSpPr>
        <p:spPr>
          <a:xfrm>
            <a:off x="-225071" y="5765041"/>
            <a:ext cx="3585055" cy="42472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2400"/>
              </a:spcBef>
              <a:spcAft>
                <a:spcPts val="600"/>
              </a:spcAft>
            </a:pPr>
            <a:r>
              <a:rPr lang="en-US" sz="1200">
                <a:solidFill>
                  <a:srgbClr val="EA5B28"/>
                </a:solidFill>
                <a:latin typeface="+mn-lt"/>
              </a:rPr>
              <a:t>unglobalaccelerator.org</a:t>
            </a:r>
            <a:endParaRPr lang="en-GB" sz="1200">
              <a:solidFill>
                <a:srgbClr val="EA5B28"/>
              </a:solidFill>
              <a:latin typeface="+mn-lt"/>
            </a:endParaRPr>
          </a:p>
        </p:txBody>
      </p:sp>
      <p:sp>
        <p:nvSpPr>
          <p:cNvPr id="3" name="TextBox 2">
            <a:extLst>
              <a:ext uri="{FF2B5EF4-FFF2-40B4-BE49-F238E27FC236}">
                <a16:creationId xmlns:a16="http://schemas.microsoft.com/office/drawing/2014/main" id="{F1EF81E4-B4F4-8D06-FEDF-6633255337B4}"/>
              </a:ext>
            </a:extLst>
          </p:cNvPr>
          <p:cNvSpPr txBox="1"/>
          <p:nvPr/>
        </p:nvSpPr>
        <p:spPr>
          <a:xfrm>
            <a:off x="3644983" y="3331706"/>
            <a:ext cx="602123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solidFill>
                  <a:srgbClr val="FFFFFF"/>
                </a:solidFill>
                <a:latin typeface="Roboto" panose="02000000000000000000" pitchFamily="2" charset="0"/>
                <a:ea typeface="Roboto" panose="02000000000000000000" pitchFamily="2" charset="0"/>
                <a:cs typeface="Roboto" panose="02000000000000000000" pitchFamily="2" charset="0"/>
              </a:rPr>
              <a:t>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5C9E92ED-EC74-7558-49A9-634E4324FA51}"/>
              </a:ext>
            </a:extLst>
          </p:cNvPr>
          <p:cNvSpPr txBox="1"/>
          <p:nvPr/>
        </p:nvSpPr>
        <p:spPr>
          <a:xfrm>
            <a:off x="3694085" y="4242215"/>
            <a:ext cx="608123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Roboto" panose="02000000000000000000" pitchFamily="2" charset="0"/>
                <a:ea typeface="Roboto" panose="02000000000000000000" pitchFamily="2" charset="0"/>
                <a:cs typeface="Roboto" panose="02000000000000000000" pitchFamily="2" charset="0"/>
              </a:rPr>
              <a:t>Valerie Schmitt, Deputy Director, Social Protection Department of the ILO &amp; Coordinator of the Global Accelerator on Jobs and Social Protection for Just Transitions</a:t>
            </a:r>
          </a:p>
          <a:p>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GB" dirty="0">
                <a:solidFill>
                  <a:schemeClr val="bg1"/>
                </a:solidFill>
                <a:latin typeface="Roboto" panose="02000000000000000000" pitchFamily="2" charset="0"/>
                <a:ea typeface="Roboto" panose="02000000000000000000" pitchFamily="2" charset="0"/>
                <a:cs typeface="Roboto" panose="02000000000000000000" pitchFamily="2" charset="0"/>
              </a:rPr>
              <a:t>Presentation on 25 April 2024, Global Coalition for Social Protection Floors</a:t>
            </a:r>
          </a:p>
        </p:txBody>
      </p:sp>
    </p:spTree>
    <p:extLst>
      <p:ext uri="{BB962C8B-B14F-4D97-AF65-F5344CB8AC3E}">
        <p14:creationId xmlns:p14="http://schemas.microsoft.com/office/powerpoint/2010/main" val="133305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ndir un rectangle à un seul coin 16">
            <a:extLst>
              <a:ext uri="{FF2B5EF4-FFF2-40B4-BE49-F238E27FC236}">
                <a16:creationId xmlns:a16="http://schemas.microsoft.com/office/drawing/2014/main" id="{B2BB59E4-B52B-C5B3-16F7-2A7B106A9B56}"/>
              </a:ext>
            </a:extLst>
          </p:cNvPr>
          <p:cNvSpPr/>
          <p:nvPr/>
        </p:nvSpPr>
        <p:spPr>
          <a:xfrm>
            <a:off x="-28755" y="-1"/>
            <a:ext cx="3297508" cy="687600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7" name="Title 1">
            <a:extLst>
              <a:ext uri="{FF2B5EF4-FFF2-40B4-BE49-F238E27FC236}">
                <a16:creationId xmlns:a16="http://schemas.microsoft.com/office/drawing/2014/main" id="{85031DD1-5921-4928-93FC-210D4D25A529}"/>
              </a:ext>
            </a:extLst>
          </p:cNvPr>
          <p:cNvSpPr txBox="1">
            <a:spLocks/>
          </p:cNvSpPr>
          <p:nvPr/>
        </p:nvSpPr>
        <p:spPr>
          <a:xfrm>
            <a:off x="263658" y="423531"/>
            <a:ext cx="2606152" cy="5445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en-US" sz="3200" dirty="0">
                <a:solidFill>
                  <a:schemeClr val="bg1"/>
                </a:solidFill>
              </a:rPr>
              <a:t>Contact persons at technical level for engagement in countries</a:t>
            </a:r>
            <a:endParaRPr lang="en-US" sz="3200" dirty="0">
              <a:solidFill>
                <a:schemeClr val="bg1"/>
              </a:solidFill>
              <a:cs typeface="Calibri"/>
            </a:endParaRPr>
          </a:p>
        </p:txBody>
      </p:sp>
      <p:sp>
        <p:nvSpPr>
          <p:cNvPr id="164" name="Rectangle 163"/>
          <p:cNvSpPr/>
          <p:nvPr/>
        </p:nvSpPr>
        <p:spPr>
          <a:xfrm>
            <a:off x="7013888" y="6465974"/>
            <a:ext cx="4442370" cy="246221"/>
          </a:xfrm>
          <a:prstGeom prst="rect">
            <a:avLst/>
          </a:prstGeom>
        </p:spPr>
        <p:txBody>
          <a:bodyPr wrap="square" lIns="0" rIns="0">
            <a:spAutoFit/>
          </a:bodyPr>
          <a:lstStyle/>
          <a:p>
            <a:pPr algn="r"/>
            <a:r>
              <a:rPr lang="en-US" sz="1000" dirty="0">
                <a:solidFill>
                  <a:srgbClr val="7F7F7F"/>
                </a:solidFill>
              </a:rPr>
              <a:t>GLOBAL ACCELERATOR ON JOBS AND SOCIAL PROTECTION FOR JUST TRANSITIONS</a:t>
            </a:r>
          </a:p>
        </p:txBody>
      </p:sp>
      <p:sp>
        <p:nvSpPr>
          <p:cNvPr id="165" name="Slide Number Placeholder 4">
            <a:extLst>
              <a:ext uri="{FF2B5EF4-FFF2-40B4-BE49-F238E27FC236}">
                <a16:creationId xmlns:a16="http://schemas.microsoft.com/office/drawing/2014/main" id="{5157A62A-C8CA-4CA9-8F0C-95A5472DA9ED}"/>
              </a:ext>
            </a:extLst>
          </p:cNvPr>
          <p:cNvSpPr txBox="1">
            <a:spLocks/>
          </p:cNvSpPr>
          <p:nvPr/>
        </p:nvSpPr>
        <p:spPr>
          <a:xfrm>
            <a:off x="11318079" y="6447885"/>
            <a:ext cx="339808" cy="39196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56227C0-AD57-4F9B-BAE3-EEFB0D0EE427}" type="slidenum">
              <a:rPr lang="en-GB" sz="1200" smtClean="0">
                <a:solidFill>
                  <a:srgbClr val="A6A6A6"/>
                </a:solidFill>
              </a:rPr>
              <a:pPr algn="r"/>
              <a:t>10</a:t>
            </a:fld>
            <a:endParaRPr lang="en-GB" sz="1200">
              <a:solidFill>
                <a:srgbClr val="A6A6A6"/>
              </a:solidFill>
            </a:endParaRPr>
          </a:p>
        </p:txBody>
      </p:sp>
      <p:sp>
        <p:nvSpPr>
          <p:cNvPr id="20" name="Title 1">
            <a:extLst>
              <a:ext uri="{FF2B5EF4-FFF2-40B4-BE49-F238E27FC236}">
                <a16:creationId xmlns:a16="http://schemas.microsoft.com/office/drawing/2014/main" id="{D082931E-BF95-15BC-3612-B3530BE6BA1C}"/>
              </a:ext>
            </a:extLst>
          </p:cNvPr>
          <p:cNvSpPr txBox="1">
            <a:spLocks/>
          </p:cNvSpPr>
          <p:nvPr/>
        </p:nvSpPr>
        <p:spPr>
          <a:xfrm>
            <a:off x="177996" y="5084730"/>
            <a:ext cx="2434398" cy="2103889"/>
          </a:xfrm>
          <a:prstGeom prst="rect">
            <a:avLst/>
          </a:prstGeom>
        </p:spPr>
        <p:txBody>
          <a:bodyPr lIns="0" rIns="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cs typeface="Calibri"/>
              </a:rPr>
              <a:t>Do not hesitate to contact focal points in case you/your members wish to be involved in national dialogues on the GA</a:t>
            </a:r>
          </a:p>
        </p:txBody>
      </p:sp>
      <p:graphicFrame>
        <p:nvGraphicFramePr>
          <p:cNvPr id="7" name="Table 7">
            <a:extLst>
              <a:ext uri="{FF2B5EF4-FFF2-40B4-BE49-F238E27FC236}">
                <a16:creationId xmlns:a16="http://schemas.microsoft.com/office/drawing/2014/main" id="{1620B33B-0FC9-F840-712D-7B0ADC3D687B}"/>
              </a:ext>
            </a:extLst>
          </p:cNvPr>
          <p:cNvGraphicFramePr>
            <a:graphicFrameLocks noGrp="1"/>
          </p:cNvGraphicFramePr>
          <p:nvPr>
            <p:extLst>
              <p:ext uri="{D42A27DB-BD31-4B8C-83A1-F6EECF244321}">
                <p14:modId xmlns:p14="http://schemas.microsoft.com/office/powerpoint/2010/main" val="1069989659"/>
              </p:ext>
            </p:extLst>
          </p:nvPr>
        </p:nvGraphicFramePr>
        <p:xfrm>
          <a:off x="3268754" y="18150"/>
          <a:ext cx="8923246" cy="6860088"/>
        </p:xfrm>
        <a:graphic>
          <a:graphicData uri="http://schemas.openxmlformats.org/drawingml/2006/table">
            <a:tbl>
              <a:tblPr firstRow="1" bandRow="1">
                <a:tableStyleId>{9DCAF9ED-07DC-4A11-8D7F-57B35C25682E}</a:tableStyleId>
              </a:tblPr>
              <a:tblGrid>
                <a:gridCol w="2927509">
                  <a:extLst>
                    <a:ext uri="{9D8B030D-6E8A-4147-A177-3AD203B41FA5}">
                      <a16:colId xmlns:a16="http://schemas.microsoft.com/office/drawing/2014/main" val="1433006105"/>
                    </a:ext>
                  </a:extLst>
                </a:gridCol>
                <a:gridCol w="4475278">
                  <a:extLst>
                    <a:ext uri="{9D8B030D-6E8A-4147-A177-3AD203B41FA5}">
                      <a16:colId xmlns:a16="http://schemas.microsoft.com/office/drawing/2014/main" val="2774921045"/>
                    </a:ext>
                  </a:extLst>
                </a:gridCol>
                <a:gridCol w="1520459">
                  <a:extLst>
                    <a:ext uri="{9D8B030D-6E8A-4147-A177-3AD203B41FA5}">
                      <a16:colId xmlns:a16="http://schemas.microsoft.com/office/drawing/2014/main" val="4132710350"/>
                    </a:ext>
                  </a:extLst>
                </a:gridCol>
              </a:tblGrid>
              <a:tr h="349344">
                <a:tc>
                  <a:txBody>
                    <a:bodyPr/>
                    <a:lstStyle/>
                    <a:p>
                      <a:r>
                        <a:rPr lang="fr-CH" sz="1300" b="1" dirty="0"/>
                        <a:t>Country</a:t>
                      </a:r>
                      <a:endParaRPr lang="en-US" sz="1300" b="1" dirty="0"/>
                    </a:p>
                  </a:txBody>
                  <a:tcPr>
                    <a:solidFill>
                      <a:srgbClr val="EA5B28"/>
                    </a:solidFill>
                  </a:tcPr>
                </a:tc>
                <a:tc>
                  <a:txBody>
                    <a:bodyPr/>
                    <a:lstStyle/>
                    <a:p>
                      <a:r>
                        <a:rPr lang="fr-CH" sz="1300" dirty="0"/>
                        <a:t>Contact </a:t>
                      </a:r>
                      <a:r>
                        <a:rPr lang="fr-CH" sz="1300" dirty="0" err="1"/>
                        <a:t>persons</a:t>
                      </a:r>
                      <a:endParaRPr lang="en-US" sz="1300" dirty="0"/>
                    </a:p>
                  </a:txBody>
                  <a:tcPr>
                    <a:solidFill>
                      <a:srgbClr val="EA5B28"/>
                    </a:solidFill>
                  </a:tcPr>
                </a:tc>
                <a:tc>
                  <a:txBody>
                    <a:bodyPr/>
                    <a:lstStyle/>
                    <a:p>
                      <a:endParaRPr lang="en-US" sz="1300" dirty="0">
                        <a:solidFill>
                          <a:schemeClr val="tx1"/>
                        </a:solidFill>
                      </a:endParaRPr>
                    </a:p>
                  </a:txBody>
                  <a:tcPr>
                    <a:solidFill>
                      <a:srgbClr val="EA5B28"/>
                    </a:solidFill>
                  </a:tcPr>
                </a:tc>
                <a:extLst>
                  <a:ext uri="{0D108BD9-81ED-4DB2-BD59-A6C34878D82A}">
                    <a16:rowId xmlns:a16="http://schemas.microsoft.com/office/drawing/2014/main" val="3942624424"/>
                  </a:ext>
                </a:extLst>
              </a:tr>
              <a:tr h="409273">
                <a:tc>
                  <a:txBody>
                    <a:bodyPr/>
                    <a:lstStyle/>
                    <a:p>
                      <a:r>
                        <a:rPr lang="fr-CH" sz="1300" b="1" dirty="0"/>
                        <a:t>Albania</a:t>
                      </a:r>
                      <a:endParaRPr lang="en-US" sz="1300" b="1" dirty="0"/>
                    </a:p>
                  </a:txBody>
                  <a:tcPr/>
                </a:tc>
                <a:tc>
                  <a:txBody>
                    <a:bodyPr/>
                    <a:lstStyle/>
                    <a:p>
                      <a:pPr marL="0" marR="0">
                        <a:lnSpc>
                          <a:spcPct val="107000"/>
                        </a:lnSpc>
                        <a:spcBef>
                          <a:spcPts val="0"/>
                        </a:spcBef>
                        <a:spcAft>
                          <a:spcPts val="0"/>
                        </a:spcAft>
                      </a:pPr>
                      <a:r>
                        <a:rPr lang="es-ES" sz="1300" kern="100" dirty="0">
                          <a:solidFill>
                            <a:srgbClr val="000000"/>
                          </a:solidFill>
                          <a:effectLst/>
                        </a:rPr>
                        <a:t>Zhulieta Harasani, ILO Tirana</a:t>
                      </a:r>
                    </a:p>
                    <a:p>
                      <a:pPr marL="0" marR="0">
                        <a:lnSpc>
                          <a:spcPct val="107000"/>
                        </a:lnSpc>
                        <a:spcBef>
                          <a:spcPts val="0"/>
                        </a:spcBef>
                        <a:spcAft>
                          <a:spcPts val="0"/>
                        </a:spcAft>
                      </a:pPr>
                      <a:r>
                        <a:rPr lang="en-GB" sz="1300" kern="1200" dirty="0">
                          <a:solidFill>
                            <a:schemeClr val="dk1"/>
                          </a:solidFill>
                          <a:effectLst/>
                        </a:rPr>
                        <a:t>Maria Jose Chamorro, ILO Budapest</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harasani@ilo.org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15594410"/>
                  </a:ext>
                </a:extLst>
              </a:tr>
              <a:tr h="349344">
                <a:tc>
                  <a:txBody>
                    <a:bodyPr/>
                    <a:lstStyle/>
                    <a:p>
                      <a:r>
                        <a:rPr lang="fr-CH" sz="1300" b="1" dirty="0"/>
                        <a:t>Cabo Verde</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Fernando Sousa Jr., ILO Praia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sousajr@ilo.org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55662058"/>
                  </a:ext>
                </a:extLst>
              </a:tr>
              <a:tr h="661897">
                <a:tc>
                  <a:txBody>
                    <a:bodyPr/>
                    <a:lstStyle/>
                    <a:p>
                      <a:r>
                        <a:rPr lang="fr-CH" sz="1300" b="1" dirty="0" err="1"/>
                        <a:t>Cambodia</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Oktavianto Pasaribu, Deputy Director, ILO Bangkok</a:t>
                      </a:r>
                    </a:p>
                    <a:p>
                      <a:pPr marL="0" marR="0">
                        <a:lnSpc>
                          <a:spcPct val="107000"/>
                        </a:lnSpc>
                        <a:spcBef>
                          <a:spcPts val="0"/>
                        </a:spcBef>
                        <a:spcAft>
                          <a:spcPts val="0"/>
                        </a:spcAft>
                      </a:pPr>
                      <a:r>
                        <a:rPr lang="en-US" sz="1300" kern="100" dirty="0">
                          <a:effectLst/>
                        </a:rPr>
                        <a:t>Jie Yu Koh, ILO Bangkok</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kern="100" dirty="0">
                          <a:solidFill>
                            <a:srgbClr val="000000"/>
                          </a:solidFill>
                          <a:effectLst/>
                        </a:rPr>
                        <a:t>Giulio Bordon, ILO Bangkok</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indent="0">
                        <a:tabLst>
                          <a:tab pos="168275" algn="l"/>
                        </a:tabLst>
                      </a:pPr>
                      <a:r>
                        <a:rPr lang="en-GB" sz="1300" u="sng" kern="1200" dirty="0">
                          <a:solidFill>
                            <a:schemeClr val="tx1"/>
                          </a:solidFill>
                          <a:effectLst/>
                          <a:hlinkClick r:id="rId2">
                            <a:extLst>
                              <a:ext uri="{A12FA001-AC4F-418D-AE19-62706E023703}">
                                <ahyp:hlinkClr xmlns:ahyp="http://schemas.microsoft.com/office/drawing/2018/hyperlinkcolor" val="tx"/>
                              </a:ext>
                            </a:extLst>
                          </a:hlinkClick>
                        </a:rPr>
                        <a:t>pasaribu@ilo.org</a:t>
                      </a:r>
                      <a:endParaRPr lang="en-GB" sz="1300" u="sng" kern="1200" dirty="0">
                        <a:solidFill>
                          <a:schemeClr val="tx1"/>
                        </a:solidFill>
                        <a:effectLst/>
                      </a:endParaRPr>
                    </a:p>
                    <a:p>
                      <a:r>
                        <a:rPr lang="en-GB" sz="1300" u="sng" kern="1200" dirty="0">
                          <a:solidFill>
                            <a:schemeClr val="tx1"/>
                          </a:solidFill>
                          <a:effectLst/>
                          <a:hlinkClick r:id="rId3">
                            <a:extLst>
                              <a:ext uri="{A12FA001-AC4F-418D-AE19-62706E023703}">
                                <ahyp:hlinkClr xmlns:ahyp="http://schemas.microsoft.com/office/drawing/2018/hyperlinkcolor" val="tx"/>
                              </a:ext>
                            </a:extLst>
                          </a:hlinkClick>
                        </a:rPr>
                        <a:t>koh@ilo.org</a:t>
                      </a:r>
                      <a:endParaRPr lang="en-GB" sz="1300" u="sng" kern="1200" dirty="0">
                        <a:solidFill>
                          <a:schemeClr val="tx1"/>
                        </a:solidFill>
                        <a:effectLst/>
                      </a:endParaRPr>
                    </a:p>
                    <a:p>
                      <a:r>
                        <a:rPr lang="en-GB" sz="1300" u="sng" kern="1200" dirty="0">
                          <a:solidFill>
                            <a:schemeClr val="tx1"/>
                          </a:solidFill>
                          <a:effectLst/>
                        </a:rPr>
                        <a:t>bordon@ilo.org</a:t>
                      </a:r>
                      <a:endParaRPr lang="en-US" sz="1300" dirty="0">
                        <a:solidFill>
                          <a:schemeClr val="tx1"/>
                        </a:solidFill>
                      </a:endParaRPr>
                    </a:p>
                  </a:txBody>
                  <a:tcPr/>
                </a:tc>
                <a:extLst>
                  <a:ext uri="{0D108BD9-81ED-4DB2-BD59-A6C34878D82A}">
                    <a16:rowId xmlns:a16="http://schemas.microsoft.com/office/drawing/2014/main" val="1150621919"/>
                  </a:ext>
                </a:extLst>
              </a:tr>
              <a:tr h="661897">
                <a:tc>
                  <a:txBody>
                    <a:bodyPr/>
                    <a:lstStyle/>
                    <a:p>
                      <a:r>
                        <a:rPr lang="fr-CH" sz="1300" b="1" dirty="0"/>
                        <a:t>Colombia</a:t>
                      </a:r>
                      <a:endParaRPr lang="en-US" sz="1300" b="1" dirty="0"/>
                    </a:p>
                  </a:txBody>
                  <a:tcPr/>
                </a:tc>
                <a:tc>
                  <a:txBody>
                    <a:bodyPr/>
                    <a:lstStyle/>
                    <a:p>
                      <a:pPr marL="0" marR="0">
                        <a:lnSpc>
                          <a:spcPct val="107000"/>
                        </a:lnSpc>
                        <a:spcBef>
                          <a:spcPts val="0"/>
                        </a:spcBef>
                        <a:spcAft>
                          <a:spcPts val="0"/>
                        </a:spcAft>
                      </a:pPr>
                      <a:r>
                        <a:rPr lang="es-ES" sz="1300" kern="100" dirty="0" err="1">
                          <a:solidFill>
                            <a:srgbClr val="000000"/>
                          </a:solidFill>
                          <a:effectLst/>
                        </a:rPr>
                        <a:t>Italo</a:t>
                      </a:r>
                      <a:r>
                        <a:rPr lang="es-ES" sz="1300" kern="100" dirty="0">
                          <a:solidFill>
                            <a:srgbClr val="000000"/>
                          </a:solidFill>
                          <a:effectLst/>
                        </a:rPr>
                        <a:t> Cardona, Director, ILO Lima</a:t>
                      </a:r>
                    </a:p>
                    <a:p>
                      <a:pPr marL="0" marR="0">
                        <a:lnSpc>
                          <a:spcPct val="107000"/>
                        </a:lnSpc>
                        <a:spcBef>
                          <a:spcPts val="0"/>
                        </a:spcBef>
                        <a:spcAft>
                          <a:spcPts val="0"/>
                        </a:spcAft>
                      </a:pPr>
                      <a:r>
                        <a:rPr lang="en-GB" sz="1300" kern="100" dirty="0">
                          <a:solidFill>
                            <a:srgbClr val="000000"/>
                          </a:solidFill>
                          <a:effectLst/>
                        </a:rPr>
                        <a:t>Teresa Torres, ILO Lima</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kern="100" dirty="0">
                          <a:solidFill>
                            <a:srgbClr val="000000"/>
                          </a:solidFill>
                          <a:effectLst/>
                        </a:rPr>
                        <a:t>Diana Carolina Pava, ILO Lima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r>
                        <a:rPr lang="en-GB" sz="1300" u="sng" kern="1200" dirty="0">
                          <a:solidFill>
                            <a:schemeClr val="tx1"/>
                          </a:solidFill>
                          <a:effectLst/>
                        </a:rPr>
                        <a:t>cardona@ilo.org</a:t>
                      </a:r>
                    </a:p>
                    <a:p>
                      <a:r>
                        <a:rPr lang="en-GB" sz="1300" u="sng" kern="1200" dirty="0">
                          <a:solidFill>
                            <a:schemeClr val="tx1"/>
                          </a:solidFill>
                          <a:effectLst/>
                        </a:rPr>
                        <a:t>torrest@ilo.org</a:t>
                      </a:r>
                    </a:p>
                    <a:p>
                      <a:r>
                        <a:rPr lang="en-GB" sz="1300" u="sng" kern="1200" dirty="0">
                          <a:solidFill>
                            <a:schemeClr val="tx1"/>
                          </a:solidFill>
                          <a:effectLst/>
                        </a:rPr>
                        <a:t>pavad@ilo.org</a:t>
                      </a:r>
                      <a:endParaRPr lang="en-US" sz="1300" dirty="0">
                        <a:solidFill>
                          <a:schemeClr val="tx1"/>
                        </a:solidFill>
                      </a:endParaRPr>
                    </a:p>
                  </a:txBody>
                  <a:tcPr/>
                </a:tc>
                <a:extLst>
                  <a:ext uri="{0D108BD9-81ED-4DB2-BD59-A6C34878D82A}">
                    <a16:rowId xmlns:a16="http://schemas.microsoft.com/office/drawing/2014/main" val="796586597"/>
                  </a:ext>
                </a:extLst>
              </a:tr>
              <a:tr h="349344">
                <a:tc>
                  <a:txBody>
                    <a:bodyPr/>
                    <a:lstStyle/>
                    <a:p>
                      <a:r>
                        <a:rPr lang="fr-CH" sz="1300" b="1" dirty="0"/>
                        <a:t>Democratic Republic of the Congo</a:t>
                      </a:r>
                      <a:endParaRPr lang="en-US" sz="1300" b="1" dirty="0"/>
                    </a:p>
                  </a:txBody>
                  <a:tcPr/>
                </a:tc>
                <a:tc>
                  <a:txBody>
                    <a:bodyPr/>
                    <a:lstStyle/>
                    <a:p>
                      <a:pPr marL="0" marR="0">
                        <a:lnSpc>
                          <a:spcPct val="107000"/>
                        </a:lnSpc>
                        <a:spcBef>
                          <a:spcPts val="0"/>
                        </a:spcBef>
                        <a:spcAft>
                          <a:spcPts val="0"/>
                        </a:spcAft>
                      </a:pPr>
                      <a:r>
                        <a:rPr lang="en-GB" sz="1300" kern="1200" dirty="0">
                          <a:solidFill>
                            <a:schemeClr val="dk1"/>
                          </a:solidFill>
                          <a:effectLst/>
                        </a:rPr>
                        <a:t>Dramane Batchabi, ILO Dakar</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indent="0"/>
                      <a:r>
                        <a:rPr lang="en-GB" sz="1300" u="sng" kern="1200" dirty="0">
                          <a:solidFill>
                            <a:schemeClr val="tx1"/>
                          </a:solidFill>
                          <a:effectLst/>
                        </a:rPr>
                        <a:t>batchabi@ilo.org</a:t>
                      </a:r>
                      <a:endParaRPr lang="en-GB" sz="1300" u="sng" kern="1200" dirty="0">
                        <a:solidFill>
                          <a:schemeClr val="tx1"/>
                        </a:solidFill>
                        <a:effectLst/>
                        <a:latin typeface="+mn-lt"/>
                        <a:ea typeface="+mn-ea"/>
                        <a:cs typeface="+mn-cs"/>
                      </a:endParaRPr>
                    </a:p>
                  </a:txBody>
                  <a:tcPr/>
                </a:tc>
                <a:extLst>
                  <a:ext uri="{0D108BD9-81ED-4DB2-BD59-A6C34878D82A}">
                    <a16:rowId xmlns:a16="http://schemas.microsoft.com/office/drawing/2014/main" val="781658711"/>
                  </a:ext>
                </a:extLst>
              </a:tr>
              <a:tr h="409273">
                <a:tc>
                  <a:txBody>
                    <a:bodyPr/>
                    <a:lstStyle/>
                    <a:p>
                      <a:r>
                        <a:rPr lang="fr-CH" sz="1300" b="1" dirty="0"/>
                        <a:t>Indonesia</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Ippei Tsuruga, ILO Jakarta</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kern="100" dirty="0">
                          <a:solidFill>
                            <a:srgbClr val="000000"/>
                          </a:solidFill>
                          <a:effectLst/>
                        </a:rPr>
                        <a:t>Diego Rei, ILO Jakarta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tsuruga@ilo.org</a:t>
                      </a:r>
                      <a:endParaRPr lang="en-GB" sz="1300" u="sng" kern="100" dirty="0">
                        <a:solidFill>
                          <a:schemeClr val="tx1"/>
                        </a:solidFill>
                        <a:effectLst/>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u="sng" kern="100" dirty="0">
                          <a:solidFill>
                            <a:schemeClr val="tx1"/>
                          </a:solidFill>
                          <a:effectLst/>
                        </a:rPr>
                        <a:t>rei@ilo.org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38630361"/>
                  </a:ext>
                </a:extLst>
              </a:tr>
              <a:tr h="349344">
                <a:tc>
                  <a:txBody>
                    <a:bodyPr/>
                    <a:lstStyle/>
                    <a:p>
                      <a:r>
                        <a:rPr lang="fr-CH" sz="1300" b="1" dirty="0"/>
                        <a:t>Malawi</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Patience Matandiko, ILO Lusaka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matandiko@ilo.org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01741403"/>
                  </a:ext>
                </a:extLst>
              </a:tr>
              <a:tr h="409273">
                <a:tc>
                  <a:txBody>
                    <a:bodyPr/>
                    <a:lstStyle/>
                    <a:p>
                      <a:r>
                        <a:rPr lang="fr-CH" sz="1300" b="1" dirty="0"/>
                        <a:t>Namibia</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Adolphus Chinomwe, ILO Harare</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kern="100" dirty="0">
                          <a:solidFill>
                            <a:srgbClr val="000000"/>
                          </a:solidFill>
                          <a:effectLst/>
                        </a:rPr>
                        <a:t>Andrew Allieu, ILO Pretoria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chinomwe@ilo.org</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u="sng" kern="100" dirty="0">
                          <a:solidFill>
                            <a:schemeClr val="tx1"/>
                          </a:solidFill>
                          <a:effectLst/>
                        </a:rPr>
                        <a:t>allieu@ilo.org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32037071"/>
                  </a:ext>
                </a:extLst>
              </a:tr>
              <a:tr h="409273">
                <a:tc>
                  <a:txBody>
                    <a:bodyPr/>
                    <a:lstStyle/>
                    <a:p>
                      <a:r>
                        <a:rPr lang="fr-CH" sz="1300" b="1" dirty="0" err="1"/>
                        <a:t>Nepal</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Andre Bongestabs, ILO Kathmandu</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kern="100" dirty="0">
                          <a:solidFill>
                            <a:srgbClr val="000000"/>
                          </a:solidFill>
                          <a:effectLst/>
                        </a:rPr>
                        <a:t>Kripa Basnyat, ILO Kathmandu</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bongestabsa@ilo.org</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u="sng" kern="100" dirty="0">
                          <a:solidFill>
                            <a:schemeClr val="tx1"/>
                          </a:solidFill>
                          <a:effectLst/>
                        </a:rPr>
                        <a:t>basnyat@ilo.org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35681142"/>
                  </a:ext>
                </a:extLst>
              </a:tr>
              <a:tr h="349344">
                <a:tc>
                  <a:txBody>
                    <a:bodyPr/>
                    <a:lstStyle/>
                    <a:p>
                      <a:r>
                        <a:rPr lang="fr-CH" sz="1300" b="1" dirty="0"/>
                        <a:t>Paraguay</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Gerhard Reinecke, ILO Santiago</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reinecke@ilo.org </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72662994"/>
                  </a:ext>
                </a:extLst>
              </a:tr>
              <a:tr h="409273">
                <a:tc>
                  <a:txBody>
                    <a:bodyPr/>
                    <a:lstStyle/>
                    <a:p>
                      <a:r>
                        <a:rPr lang="fr-CH" sz="1300" b="1" dirty="0"/>
                        <a:t>Philippines</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Khalid Hassan, Director, ILO Manila</a:t>
                      </a:r>
                    </a:p>
                    <a:p>
                      <a:pPr marL="0" marR="0" lvl="0" indent="0" algn="l" defTabSz="914400" rtl="0" eaLnBrk="1" fontAlgn="auto" latinLnBrk="0" hangingPunct="1">
                        <a:lnSpc>
                          <a:spcPct val="107000"/>
                        </a:lnSpc>
                        <a:spcBef>
                          <a:spcPts val="0"/>
                        </a:spcBef>
                        <a:spcAft>
                          <a:spcPts val="0"/>
                        </a:spcAft>
                        <a:buClrTx/>
                        <a:buSzTx/>
                        <a:buFontTx/>
                        <a:buNone/>
                        <a:tabLst/>
                        <a:defRPr/>
                      </a:pPr>
                      <a:r>
                        <a:rPr lang="fr-CH" sz="1300" kern="100" dirty="0">
                          <a:solidFill>
                            <a:srgbClr val="000000"/>
                          </a:solidFill>
                          <a:effectLst/>
                        </a:rPr>
                        <a:t>Ma. Concepcion Sardaña, ILO </a:t>
                      </a:r>
                      <a:r>
                        <a:rPr lang="fr-CH" sz="1300" kern="100" dirty="0" err="1">
                          <a:solidFill>
                            <a:srgbClr val="000000"/>
                          </a:solidFill>
                          <a:effectLst/>
                        </a:rPr>
                        <a:t>Manila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khalid@ilo.org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u="sng" kern="100" dirty="0">
                          <a:solidFill>
                            <a:schemeClr val="tx1"/>
                          </a:solidFill>
                          <a:effectLst/>
                        </a:rPr>
                        <a:t>sardana@ilo.org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26401220"/>
                  </a:ext>
                </a:extLst>
              </a:tr>
              <a:tr h="349344">
                <a:tc>
                  <a:txBody>
                    <a:bodyPr/>
                    <a:lstStyle/>
                    <a:p>
                      <a:r>
                        <a:rPr lang="fr-CH" sz="1300" b="1" dirty="0"/>
                        <a:t>Rwanda</a:t>
                      </a:r>
                      <a:endParaRPr lang="en-US" sz="1300" b="1" dirty="0"/>
                    </a:p>
                  </a:txBody>
                  <a:tcPr/>
                </a:tc>
                <a:tc>
                  <a:txBody>
                    <a:bodyPr/>
                    <a:lstStyle/>
                    <a:p>
                      <a:pPr marL="0" marR="0">
                        <a:lnSpc>
                          <a:spcPct val="107000"/>
                        </a:lnSpc>
                        <a:spcBef>
                          <a:spcPts val="0"/>
                        </a:spcBef>
                        <a:spcAft>
                          <a:spcPts val="0"/>
                        </a:spcAft>
                      </a:pPr>
                      <a:r>
                        <a:rPr lang="fr-FR" sz="1300" kern="100" dirty="0">
                          <a:solidFill>
                            <a:srgbClr val="000000"/>
                          </a:solidFill>
                          <a:effectLst/>
                        </a:rPr>
                        <a:t>Aurélie Klein, ILO Dar es Salaam</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klein@ilo.org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72817039"/>
                  </a:ext>
                </a:extLst>
              </a:tr>
              <a:tr h="409273">
                <a:tc>
                  <a:txBody>
                    <a:bodyPr/>
                    <a:lstStyle/>
                    <a:p>
                      <a:r>
                        <a:rPr lang="fr-CH" sz="1300" b="1" dirty="0" err="1"/>
                        <a:t>Senegal</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Dramane Batchabi, ILO Dakar</a:t>
                      </a:r>
                    </a:p>
                    <a:p>
                      <a:pPr marL="0" marR="0">
                        <a:lnSpc>
                          <a:spcPct val="107000"/>
                        </a:lnSpc>
                        <a:spcBef>
                          <a:spcPts val="0"/>
                        </a:spcBef>
                        <a:spcAft>
                          <a:spcPts val="0"/>
                        </a:spcAft>
                      </a:pPr>
                      <a:r>
                        <a:rPr lang="en-GB" sz="1300" kern="100" dirty="0">
                          <a:solidFill>
                            <a:srgbClr val="000000"/>
                          </a:solidFill>
                          <a:effectLst/>
                        </a:rPr>
                        <a:t>Moussa Dieng, ILO Dakar</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batchabi@ilo.org</a:t>
                      </a:r>
                      <a:endParaRPr lang="en-GB" sz="1300" u="sng" kern="100" dirty="0">
                        <a:solidFill>
                          <a:schemeClr val="tx1"/>
                        </a:solidFill>
                        <a:effectLst/>
                        <a:hlinkClick r:id="rId5">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u="sng" kern="100" dirty="0">
                          <a:solidFill>
                            <a:schemeClr val="tx1"/>
                          </a:solidFill>
                          <a:effectLst/>
                        </a:rPr>
                        <a:t>dieng@ilo.org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70098250"/>
                  </a:ext>
                </a:extLst>
              </a:tr>
              <a:tr h="409273">
                <a:tc>
                  <a:txBody>
                    <a:bodyPr/>
                    <a:lstStyle/>
                    <a:p>
                      <a:r>
                        <a:rPr lang="fr-CH" sz="1300" b="1" dirty="0" err="1"/>
                        <a:t>Uzbekistan</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Nilufarkhon Kamalova, ILO Moscow</a:t>
                      </a:r>
                    </a:p>
                    <a:p>
                      <a:pPr marL="0" marR="0">
                        <a:lnSpc>
                          <a:spcPct val="107000"/>
                        </a:lnSpc>
                        <a:spcBef>
                          <a:spcPts val="0"/>
                        </a:spcBef>
                        <a:spcAft>
                          <a:spcPts val="0"/>
                        </a:spcAft>
                      </a:pPr>
                      <a:r>
                        <a:rPr lang="en-GB" sz="1300" kern="100" dirty="0">
                          <a:solidFill>
                            <a:srgbClr val="000000"/>
                          </a:solidFill>
                          <a:effectLst/>
                        </a:rPr>
                        <a:t>Rim Nour, ILO Geneva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kamalova@ilo.org</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u="sng" kern="100" dirty="0">
                          <a:solidFill>
                            <a:schemeClr val="tx1"/>
                          </a:solidFill>
                          <a:effectLst/>
                        </a:rPr>
                        <a:t>nourr@ilo.org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86531978"/>
                  </a:ext>
                </a:extLst>
              </a:tr>
              <a:tr h="409273">
                <a:tc>
                  <a:txBody>
                    <a:bodyPr/>
                    <a:lstStyle/>
                    <a:p>
                      <a:r>
                        <a:rPr lang="fr-CH" sz="1300" b="1" dirty="0"/>
                        <a:t>Viet Nam</a:t>
                      </a:r>
                      <a:endParaRPr lang="en-US" sz="1300" b="1" dirty="0"/>
                    </a:p>
                  </a:txBody>
                  <a:tcPr/>
                </a:tc>
                <a:tc>
                  <a:txBody>
                    <a:bodyPr/>
                    <a:lstStyle/>
                    <a:p>
                      <a:pPr marL="0" marR="0">
                        <a:lnSpc>
                          <a:spcPct val="107000"/>
                        </a:lnSpc>
                        <a:spcBef>
                          <a:spcPts val="0"/>
                        </a:spcBef>
                        <a:spcAft>
                          <a:spcPts val="0"/>
                        </a:spcAft>
                      </a:pPr>
                      <a:r>
                        <a:rPr lang="en-GB" sz="1300" kern="100" dirty="0">
                          <a:solidFill>
                            <a:srgbClr val="000000"/>
                          </a:solidFill>
                          <a:effectLst/>
                        </a:rPr>
                        <a:t>Ingrid Christensen, Director, ILO Hanoi</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kern="100" dirty="0">
                          <a:solidFill>
                            <a:srgbClr val="000000"/>
                          </a:solidFill>
                          <a:effectLst/>
                        </a:rPr>
                        <a:t>André Gama, ILO Hanoi</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a:lnSpc>
                          <a:spcPct val="107000"/>
                        </a:lnSpc>
                        <a:spcBef>
                          <a:spcPts val="0"/>
                        </a:spcBef>
                        <a:spcAft>
                          <a:spcPts val="0"/>
                        </a:spcAft>
                      </a:pPr>
                      <a:r>
                        <a:rPr lang="en-GB" sz="1300" u="sng" kern="100" dirty="0">
                          <a:solidFill>
                            <a:schemeClr val="tx1"/>
                          </a:solidFill>
                          <a:effectLst/>
                        </a:rPr>
                        <a:t>christensen@ilo.org</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300" u="sng" kern="100" dirty="0">
                          <a:solidFill>
                            <a:schemeClr val="tx1"/>
                          </a:solidFill>
                          <a:effectLst/>
                        </a:rPr>
                        <a:t>dasilvagama@ilo.org</a:t>
                      </a:r>
                      <a:endParaRPr lang="en-US" sz="13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27953343"/>
                  </a:ext>
                </a:extLst>
              </a:tr>
            </a:tbl>
          </a:graphicData>
        </a:graphic>
      </p:graphicFrame>
      <p:pic>
        <p:nvPicPr>
          <p:cNvPr id="8" name="Picture 7" descr="A collage of people smiling&#10;&#10;Description automatically generated">
            <a:extLst>
              <a:ext uri="{FF2B5EF4-FFF2-40B4-BE49-F238E27FC236}">
                <a16:creationId xmlns:a16="http://schemas.microsoft.com/office/drawing/2014/main" id="{B1E09B6D-56E7-C037-D462-6A9350E57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56" y="2777381"/>
            <a:ext cx="3288216" cy="2188158"/>
          </a:xfrm>
          <a:prstGeom prst="rect">
            <a:avLst/>
          </a:prstGeom>
        </p:spPr>
      </p:pic>
    </p:spTree>
    <p:extLst>
      <p:ext uri="{BB962C8B-B14F-4D97-AF65-F5344CB8AC3E}">
        <p14:creationId xmlns:p14="http://schemas.microsoft.com/office/powerpoint/2010/main" val="1888447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ndir un rectangle à un seul coin 16">
            <a:extLst>
              <a:ext uri="{FF2B5EF4-FFF2-40B4-BE49-F238E27FC236}">
                <a16:creationId xmlns:a16="http://schemas.microsoft.com/office/drawing/2014/main" id="{B2BB59E4-B52B-C5B3-16F7-2A7B106A9B56}"/>
              </a:ext>
            </a:extLst>
          </p:cNvPr>
          <p:cNvSpPr/>
          <p:nvPr/>
        </p:nvSpPr>
        <p:spPr>
          <a:xfrm>
            <a:off x="-28755" y="-1"/>
            <a:ext cx="3297508" cy="687600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7" name="Title 1">
            <a:extLst>
              <a:ext uri="{FF2B5EF4-FFF2-40B4-BE49-F238E27FC236}">
                <a16:creationId xmlns:a16="http://schemas.microsoft.com/office/drawing/2014/main" id="{85031DD1-5921-4928-93FC-210D4D25A529}"/>
              </a:ext>
            </a:extLst>
          </p:cNvPr>
          <p:cNvSpPr txBox="1">
            <a:spLocks/>
          </p:cNvSpPr>
          <p:nvPr/>
        </p:nvSpPr>
        <p:spPr>
          <a:xfrm>
            <a:off x="218636" y="423531"/>
            <a:ext cx="2606152" cy="5445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en-US" sz="3200" dirty="0">
                <a:solidFill>
                  <a:schemeClr val="bg1"/>
                </a:solidFill>
              </a:rPr>
              <a:t>A democratic governance structure</a:t>
            </a:r>
            <a:endParaRPr lang="en-US" sz="3200" dirty="0">
              <a:solidFill>
                <a:schemeClr val="bg1"/>
              </a:solidFill>
              <a:cs typeface="Calibri"/>
            </a:endParaRPr>
          </a:p>
        </p:txBody>
      </p:sp>
      <p:sp>
        <p:nvSpPr>
          <p:cNvPr id="164" name="Rectangle 163"/>
          <p:cNvSpPr/>
          <p:nvPr/>
        </p:nvSpPr>
        <p:spPr>
          <a:xfrm>
            <a:off x="7013888" y="6465974"/>
            <a:ext cx="4442370" cy="246221"/>
          </a:xfrm>
          <a:prstGeom prst="rect">
            <a:avLst/>
          </a:prstGeom>
        </p:spPr>
        <p:txBody>
          <a:bodyPr wrap="square" lIns="0" rIns="0">
            <a:spAutoFit/>
          </a:bodyPr>
          <a:lstStyle/>
          <a:p>
            <a:pPr algn="r"/>
            <a:r>
              <a:rPr lang="en-US" sz="1000" dirty="0">
                <a:solidFill>
                  <a:srgbClr val="7F7F7F"/>
                </a:solidFill>
              </a:rPr>
              <a:t>GLOBAL ACCELERATOR ON JOBS AND SOCIAL PROTECTION FOR JUST TRANSITIONS</a:t>
            </a:r>
          </a:p>
        </p:txBody>
      </p:sp>
      <p:sp>
        <p:nvSpPr>
          <p:cNvPr id="165" name="Slide Number Placeholder 4">
            <a:extLst>
              <a:ext uri="{FF2B5EF4-FFF2-40B4-BE49-F238E27FC236}">
                <a16:creationId xmlns:a16="http://schemas.microsoft.com/office/drawing/2014/main" id="{5157A62A-C8CA-4CA9-8F0C-95A5472DA9ED}"/>
              </a:ext>
            </a:extLst>
          </p:cNvPr>
          <p:cNvSpPr txBox="1">
            <a:spLocks/>
          </p:cNvSpPr>
          <p:nvPr/>
        </p:nvSpPr>
        <p:spPr>
          <a:xfrm>
            <a:off x="11318079" y="6447885"/>
            <a:ext cx="339808" cy="39196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56227C0-AD57-4F9B-BAE3-EEFB0D0EE427}" type="slidenum">
              <a:rPr lang="en-GB" sz="1200" smtClean="0">
                <a:solidFill>
                  <a:srgbClr val="A6A6A6"/>
                </a:solidFill>
              </a:rPr>
              <a:pPr algn="r"/>
              <a:t>11</a:t>
            </a:fld>
            <a:endParaRPr lang="en-GB" sz="1200">
              <a:solidFill>
                <a:srgbClr val="A6A6A6"/>
              </a:solidFill>
            </a:endParaRPr>
          </a:p>
        </p:txBody>
      </p:sp>
      <p:sp>
        <p:nvSpPr>
          <p:cNvPr id="5" name="Title 1">
            <a:extLst>
              <a:ext uri="{FF2B5EF4-FFF2-40B4-BE49-F238E27FC236}">
                <a16:creationId xmlns:a16="http://schemas.microsoft.com/office/drawing/2014/main" id="{D29A1C65-43AA-57B6-4379-7002C69DC715}"/>
              </a:ext>
            </a:extLst>
          </p:cNvPr>
          <p:cNvSpPr txBox="1">
            <a:spLocks/>
          </p:cNvSpPr>
          <p:nvPr/>
        </p:nvSpPr>
        <p:spPr>
          <a:xfrm>
            <a:off x="3568330" y="351501"/>
            <a:ext cx="8360012" cy="2351943"/>
          </a:xfrm>
          <a:prstGeom prst="rect">
            <a:avLst/>
          </a:prstGeom>
        </p:spPr>
        <p:txBody>
          <a:bodyPr lIns="0" rIns="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latin typeface="+mn-lt"/>
                <a:cs typeface="Calibri"/>
              </a:rPr>
              <a:t>The GA Steering Group </a:t>
            </a:r>
          </a:p>
          <a:p>
            <a:pPr marL="285750" indent="-285750" algn="l">
              <a:buClr>
                <a:srgbClr val="EA5B28"/>
              </a:buClr>
              <a:buFont typeface="Arial" panose="020B0604020202020204" pitchFamily="34" charset="0"/>
              <a:buChar char="•"/>
            </a:pPr>
            <a:r>
              <a:rPr lang="en-US" sz="1800" dirty="0">
                <a:latin typeface="+mn-lt"/>
                <a:cs typeface="Calibri"/>
              </a:rPr>
              <a:t>provides strategic guidance for the GA; </a:t>
            </a:r>
          </a:p>
          <a:p>
            <a:pPr marL="285750" indent="-285750" algn="l">
              <a:buClr>
                <a:srgbClr val="EA5B28"/>
              </a:buClr>
              <a:buFont typeface="Arial" panose="020B0604020202020204" pitchFamily="34" charset="0"/>
              <a:buChar char="•"/>
            </a:pPr>
            <a:r>
              <a:rPr lang="en-US" sz="1800" dirty="0">
                <a:latin typeface="+mn-lt"/>
                <a:cs typeface="Calibri"/>
              </a:rPr>
              <a:t>monitors progress made; </a:t>
            </a:r>
          </a:p>
          <a:p>
            <a:pPr marL="285750" indent="-285750" algn="l">
              <a:buClr>
                <a:srgbClr val="EA5B28"/>
              </a:buClr>
              <a:buFont typeface="Arial" panose="020B0604020202020204" pitchFamily="34" charset="0"/>
              <a:buChar char="•"/>
            </a:pPr>
            <a:r>
              <a:rPr lang="en-US" sz="1800" dirty="0">
                <a:latin typeface="+mn-lt"/>
                <a:cs typeface="Calibri"/>
              </a:rPr>
              <a:t>contributes to global knowledge sharing and dissemination of results and evidence; </a:t>
            </a:r>
          </a:p>
          <a:p>
            <a:pPr marL="285750" indent="-285750" algn="l">
              <a:buClr>
                <a:srgbClr val="EA5B28"/>
              </a:buClr>
              <a:buFont typeface="Arial" panose="020B0604020202020204" pitchFamily="34" charset="0"/>
              <a:buChar char="•"/>
            </a:pPr>
            <a:r>
              <a:rPr lang="en-US" sz="1800" dirty="0">
                <a:latin typeface="+mn-lt"/>
                <a:cs typeface="Calibri"/>
              </a:rPr>
              <a:t>plays a key role in advocacy and resource mobilization</a:t>
            </a:r>
          </a:p>
        </p:txBody>
      </p:sp>
      <p:grpSp>
        <p:nvGrpSpPr>
          <p:cNvPr id="6" name="Group 5">
            <a:extLst>
              <a:ext uri="{FF2B5EF4-FFF2-40B4-BE49-F238E27FC236}">
                <a16:creationId xmlns:a16="http://schemas.microsoft.com/office/drawing/2014/main" id="{32E7E66C-2CF2-649E-193E-6344852D7672}"/>
              </a:ext>
            </a:extLst>
          </p:cNvPr>
          <p:cNvGrpSpPr/>
          <p:nvPr/>
        </p:nvGrpSpPr>
        <p:grpSpPr>
          <a:xfrm>
            <a:off x="4464967" y="1987826"/>
            <a:ext cx="7762952" cy="3952219"/>
            <a:chOff x="4343773" y="2486621"/>
            <a:chExt cx="7762952" cy="3952219"/>
          </a:xfrm>
        </p:grpSpPr>
        <p:pic>
          <p:nvPicPr>
            <p:cNvPr id="3" name="Picture 2">
              <a:extLst>
                <a:ext uri="{FF2B5EF4-FFF2-40B4-BE49-F238E27FC236}">
                  <a16:creationId xmlns:a16="http://schemas.microsoft.com/office/drawing/2014/main" id="{0E4D3E2F-81A0-7951-6A85-B3988670EE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773" y="2486621"/>
              <a:ext cx="7762952" cy="3952219"/>
            </a:xfrm>
            <a:prstGeom prst="rect">
              <a:avLst/>
            </a:prstGeom>
            <a:ln>
              <a:noFill/>
            </a:ln>
            <a:effectLst>
              <a:outerShdw blurRad="292100" dist="139700" dir="2700000" algn="tl" rotWithShape="0">
                <a:srgbClr val="333333">
                  <a:alpha val="65000"/>
                </a:srgbClr>
              </a:outerShdw>
            </a:effectLst>
          </p:spPr>
        </p:pic>
        <p:sp>
          <p:nvSpPr>
            <p:cNvPr id="2" name="Oval 1">
              <a:extLst>
                <a:ext uri="{FF2B5EF4-FFF2-40B4-BE49-F238E27FC236}">
                  <a16:creationId xmlns:a16="http://schemas.microsoft.com/office/drawing/2014/main" id="{D4DF8476-6F43-5D41-1093-F31E3D8BA5C6}"/>
                </a:ext>
              </a:extLst>
            </p:cNvPr>
            <p:cNvSpPr/>
            <p:nvPr/>
          </p:nvSpPr>
          <p:spPr>
            <a:xfrm>
              <a:off x="6720184" y="3438939"/>
              <a:ext cx="895043" cy="2186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D32A900-22FC-0D54-662C-03CF8A3015C4}"/>
              </a:ext>
            </a:extLst>
          </p:cNvPr>
          <p:cNvSpPr txBox="1"/>
          <p:nvPr/>
        </p:nvSpPr>
        <p:spPr>
          <a:xfrm>
            <a:off x="3468757" y="1987826"/>
            <a:ext cx="2534478" cy="2308324"/>
          </a:xfrm>
          <a:prstGeom prst="rect">
            <a:avLst/>
          </a:prstGeom>
          <a:noFill/>
        </p:spPr>
        <p:txBody>
          <a:bodyPr wrap="square" rtlCol="0">
            <a:spAutoFit/>
          </a:bodyPr>
          <a:lstStyle/>
          <a:p>
            <a:r>
              <a:rPr lang="en-GB" sz="1600" b="1" dirty="0">
                <a:effectLst/>
                <a:latin typeface="Calibri" panose="020F0502020204030204" pitchFamily="34" charset="0"/>
                <a:ea typeface="DengXian" panose="02010600030101010101" pitchFamily="2" charset="-122"/>
                <a:cs typeface="Times New Roman" panose="02020603050405020304" pitchFamily="18" charset="0"/>
              </a:rPr>
              <a:t>GA Steering Group CSO Voting Members: </a:t>
            </a:r>
          </a:p>
          <a:p>
            <a:r>
              <a:rPr lang="en-GB" sz="1600" dirty="0">
                <a:effectLst/>
                <a:latin typeface="Calibri" panose="020F0502020204030204" pitchFamily="34" charset="0"/>
                <a:ea typeface="DengXian" panose="02010600030101010101" pitchFamily="2" charset="-122"/>
                <a:cs typeface="Times New Roman" panose="02020603050405020304" pitchFamily="18" charset="0"/>
              </a:rPr>
              <a:t>Laura Alfers (WIEGO, Markus Kaltenborn (GCSPF individual member)</a:t>
            </a:r>
          </a:p>
          <a:p>
            <a:r>
              <a:rPr lang="en-GB" sz="1600" dirty="0">
                <a:effectLst/>
                <a:latin typeface="Calibri" panose="020F0502020204030204" pitchFamily="34" charset="0"/>
                <a:ea typeface="DengXian" panose="02010600030101010101" pitchFamily="2" charset="-122"/>
                <a:cs typeface="Times New Roman" panose="02020603050405020304" pitchFamily="18" charset="0"/>
              </a:rPr>
              <a:t>Substitutes: </a:t>
            </a:r>
          </a:p>
          <a:p>
            <a:r>
              <a:rPr lang="en-GB" sz="1600" dirty="0" err="1">
                <a:effectLst/>
                <a:latin typeface="Calibri" panose="020F0502020204030204" pitchFamily="34" charset="0"/>
                <a:ea typeface="DengXian" panose="02010600030101010101" pitchFamily="2" charset="-122"/>
                <a:cs typeface="Times New Roman" panose="02020603050405020304" pitchFamily="18" charset="0"/>
              </a:rPr>
              <a:t>Séraphin</a:t>
            </a:r>
            <a:r>
              <a:rPr lang="en-GB" sz="1600" dirty="0">
                <a:effectLst/>
                <a:latin typeface="Calibri" panose="020F0502020204030204" pitchFamily="34" charset="0"/>
                <a:ea typeface="DengXian" panose="02010600030101010101" pitchFamily="2" charset="-122"/>
                <a:cs typeface="Times New Roman" panose="02020603050405020304" pitchFamily="18" charset="0"/>
              </a:rPr>
              <a:t> </a:t>
            </a:r>
            <a:r>
              <a:rPr lang="en-GB" sz="1600" dirty="0" err="1">
                <a:effectLst/>
                <a:latin typeface="Calibri" panose="020F0502020204030204" pitchFamily="34" charset="0"/>
                <a:ea typeface="DengXian" panose="02010600030101010101" pitchFamily="2" charset="-122"/>
                <a:cs typeface="Times New Roman" panose="02020603050405020304" pitchFamily="18" charset="0"/>
              </a:rPr>
              <a:t>Basore</a:t>
            </a:r>
            <a:r>
              <a:rPr lang="en-GB" sz="1600" dirty="0">
                <a:effectLst/>
                <a:latin typeface="Calibri" panose="020F0502020204030204" pitchFamily="34" charset="0"/>
                <a:ea typeface="DengXian" panose="02010600030101010101" pitchFamily="2" charset="-122"/>
                <a:cs typeface="Times New Roman" panose="02020603050405020304" pitchFamily="18" charset="0"/>
              </a:rPr>
              <a:t> (INSP!R Rwanda), Nicola Wiebe (Bread for the World)</a:t>
            </a:r>
            <a:endParaRPr lang="en-US" sz="1600" dirty="0"/>
          </a:p>
        </p:txBody>
      </p:sp>
      <p:sp>
        <p:nvSpPr>
          <p:cNvPr id="8" name="TextBox 7">
            <a:extLst>
              <a:ext uri="{FF2B5EF4-FFF2-40B4-BE49-F238E27FC236}">
                <a16:creationId xmlns:a16="http://schemas.microsoft.com/office/drawing/2014/main" id="{B2B194D3-2C78-D908-8055-2CAD6999C4D1}"/>
              </a:ext>
            </a:extLst>
          </p:cNvPr>
          <p:cNvSpPr txBox="1"/>
          <p:nvPr/>
        </p:nvSpPr>
        <p:spPr>
          <a:xfrm>
            <a:off x="129385" y="4041103"/>
            <a:ext cx="2972629" cy="2031325"/>
          </a:xfrm>
          <a:prstGeom prst="rect">
            <a:avLst/>
          </a:prstGeom>
          <a:noFill/>
        </p:spPr>
        <p:txBody>
          <a:bodyPr wrap="square">
            <a:spAutoFit/>
          </a:bodyPr>
          <a:lstStyle/>
          <a:p>
            <a:r>
              <a:rPr lang="en-GB" b="1" dirty="0">
                <a:solidFill>
                  <a:schemeClr val="bg1"/>
                </a:solidFill>
                <a:latin typeface="+mj-lt"/>
                <a:ea typeface="+mj-ea"/>
                <a:cs typeface="Calibri"/>
              </a:rPr>
              <a:t>CSOs can have their say by participating in the governance of the GA; they can also participate technically in the Hub of experts and as independent reviewers of UNJPs.</a:t>
            </a:r>
          </a:p>
        </p:txBody>
      </p:sp>
      <p:pic>
        <p:nvPicPr>
          <p:cNvPr id="11" name="Picture 10" descr="A group of people on a video conference&#10;&#10;Description automatically generated">
            <a:extLst>
              <a:ext uri="{FF2B5EF4-FFF2-40B4-BE49-F238E27FC236}">
                <a16:creationId xmlns:a16="http://schemas.microsoft.com/office/drawing/2014/main" id="{E203E58F-39AE-54E2-441A-389611DA6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2" y="2347387"/>
            <a:ext cx="3295735" cy="1518558"/>
          </a:xfrm>
          <a:prstGeom prst="rect">
            <a:avLst/>
          </a:prstGeom>
        </p:spPr>
      </p:pic>
    </p:spTree>
    <p:extLst>
      <p:ext uri="{BB962C8B-B14F-4D97-AF65-F5344CB8AC3E}">
        <p14:creationId xmlns:p14="http://schemas.microsoft.com/office/powerpoint/2010/main" val="894066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ndir un rectangle à un seul coin 16">
            <a:extLst>
              <a:ext uri="{FF2B5EF4-FFF2-40B4-BE49-F238E27FC236}">
                <a16:creationId xmlns:a16="http://schemas.microsoft.com/office/drawing/2014/main" id="{18A84413-D7BA-94EF-C864-C3956732B9B9}"/>
              </a:ext>
            </a:extLst>
          </p:cNvPr>
          <p:cNvSpPr/>
          <p:nvPr/>
        </p:nvSpPr>
        <p:spPr>
          <a:xfrm>
            <a:off x="-28755" y="-1"/>
            <a:ext cx="3297508" cy="6876000"/>
          </a:xfrm>
          <a:prstGeom prst="round1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le 1">
            <a:extLst>
              <a:ext uri="{FF2B5EF4-FFF2-40B4-BE49-F238E27FC236}">
                <a16:creationId xmlns:a16="http://schemas.microsoft.com/office/drawing/2014/main" id="{84A73DF3-7EA0-624D-8533-FAC1656F39E5}"/>
              </a:ext>
            </a:extLst>
          </p:cNvPr>
          <p:cNvSpPr txBox="1">
            <a:spLocks/>
          </p:cNvSpPr>
          <p:nvPr/>
        </p:nvSpPr>
        <p:spPr>
          <a:xfrm>
            <a:off x="263658" y="423531"/>
            <a:ext cx="2606152" cy="5445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CH" sz="3200" dirty="0">
                <a:solidFill>
                  <a:schemeClr val="tx1"/>
                </a:solidFill>
                <a:cs typeface="Calibri"/>
              </a:rPr>
              <a:t>Next </a:t>
            </a:r>
            <a:r>
              <a:rPr lang="fr-CH" sz="3200" dirty="0" err="1">
                <a:solidFill>
                  <a:schemeClr val="tx1"/>
                </a:solidFill>
                <a:cs typeface="Calibri"/>
              </a:rPr>
              <a:t>steps</a:t>
            </a:r>
            <a:endParaRPr lang="en-US" sz="3200" dirty="0">
              <a:solidFill>
                <a:schemeClr val="tx1"/>
              </a:solidFill>
              <a:cs typeface="Calibri"/>
            </a:endParaRPr>
          </a:p>
        </p:txBody>
      </p:sp>
      <p:sp>
        <p:nvSpPr>
          <p:cNvPr id="8" name="Content Placeholder 7">
            <a:extLst>
              <a:ext uri="{FF2B5EF4-FFF2-40B4-BE49-F238E27FC236}">
                <a16:creationId xmlns:a16="http://schemas.microsoft.com/office/drawing/2014/main" id="{AE92EAB8-80CF-9AE1-6F3F-95377E53FEBE}"/>
              </a:ext>
            </a:extLst>
          </p:cNvPr>
          <p:cNvSpPr txBox="1">
            <a:spLocks/>
          </p:cNvSpPr>
          <p:nvPr/>
        </p:nvSpPr>
        <p:spPr>
          <a:xfrm>
            <a:off x="3893127" y="968046"/>
            <a:ext cx="7851633" cy="2544900"/>
          </a:xfrm>
          <a:prstGeom prst="rect">
            <a:avLst/>
          </a:prstGeom>
        </p:spPr>
        <p:txBody>
          <a:bodyPr lIns="0" tIns="0" rIns="0" bIns="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lnSpc>
                <a:spcPct val="110000"/>
              </a:lnSpc>
              <a:spcBef>
                <a:spcPts val="480"/>
              </a:spcBef>
              <a:buClr>
                <a:srgbClr val="EA5B28"/>
              </a:buClr>
              <a:buSzPct val="100000"/>
              <a:buBlip>
                <a:blip r:embed="rId3"/>
              </a:buBlip>
            </a:pPr>
            <a:r>
              <a:rPr lang="fr-FR" b="1" dirty="0">
                <a:latin typeface="Calibri"/>
                <a:cs typeface="Calibri Light"/>
              </a:rPr>
              <a:t>April – June 2024: </a:t>
            </a:r>
            <a:r>
              <a:rPr lang="fr-FR" dirty="0" err="1">
                <a:latin typeface="Calibri"/>
                <a:cs typeface="Calibri Light"/>
              </a:rPr>
              <a:t>Development</a:t>
            </a:r>
            <a:r>
              <a:rPr lang="fr-FR" dirty="0">
                <a:latin typeface="Calibri"/>
                <a:cs typeface="Calibri Light"/>
              </a:rPr>
              <a:t> of UN joint </a:t>
            </a:r>
            <a:r>
              <a:rPr lang="fr-FR" dirty="0" err="1">
                <a:latin typeface="Calibri"/>
                <a:cs typeface="Calibri Light"/>
              </a:rPr>
              <a:t>proposals</a:t>
            </a:r>
            <a:r>
              <a:rPr lang="fr-FR" dirty="0">
                <a:latin typeface="Calibri"/>
                <a:cs typeface="Calibri Light"/>
              </a:rPr>
              <a:t> to support GA design and </a:t>
            </a:r>
            <a:r>
              <a:rPr lang="fr-FR" dirty="0" err="1">
                <a:latin typeface="Calibri"/>
                <a:cs typeface="Calibri Light"/>
              </a:rPr>
              <a:t>implementation</a:t>
            </a:r>
            <a:r>
              <a:rPr lang="fr-FR" dirty="0">
                <a:latin typeface="Calibri"/>
                <a:cs typeface="Calibri Light"/>
              </a:rPr>
              <a:t> in 14 </a:t>
            </a:r>
            <a:r>
              <a:rPr lang="fr-FR" dirty="0" err="1">
                <a:latin typeface="Calibri"/>
                <a:cs typeface="Calibri Light"/>
              </a:rPr>
              <a:t>pathfinder</a:t>
            </a:r>
            <a:r>
              <a:rPr lang="fr-FR" dirty="0">
                <a:latin typeface="Calibri"/>
                <a:cs typeface="Calibri Light"/>
              </a:rPr>
              <a:t> countries </a:t>
            </a:r>
          </a:p>
          <a:p>
            <a:pPr marL="800100" lvl="4" indent="-342900">
              <a:lnSpc>
                <a:spcPct val="110000"/>
              </a:lnSpc>
              <a:spcBef>
                <a:spcPts val="480"/>
              </a:spcBef>
              <a:buClr>
                <a:srgbClr val="EA5B28"/>
              </a:buClr>
              <a:buSzPct val="100000"/>
              <a:buBlip>
                <a:blip r:embed="rId3"/>
              </a:buBlip>
            </a:pPr>
            <a:r>
              <a:rPr lang="en-US" dirty="0">
                <a:cs typeface="Calibri Light"/>
              </a:rPr>
              <a:t>Albania*, </a:t>
            </a:r>
            <a:r>
              <a:rPr lang="en-US" dirty="0">
                <a:latin typeface="Calibri"/>
                <a:cs typeface="Calibri Light"/>
              </a:rPr>
              <a:t>Cabo Verde, </a:t>
            </a:r>
            <a:r>
              <a:rPr lang="en-US" dirty="0">
                <a:cs typeface="Calibri Light"/>
              </a:rPr>
              <a:t>Cambodia*, </a:t>
            </a:r>
            <a:r>
              <a:rPr lang="en-US" dirty="0">
                <a:latin typeface="Calibri"/>
                <a:cs typeface="Calibri Light"/>
              </a:rPr>
              <a:t>Colombia, </a:t>
            </a:r>
            <a:r>
              <a:rPr lang="en-US" dirty="0">
                <a:cs typeface="Calibri Light"/>
              </a:rPr>
              <a:t>Indonesia*, Malawi*, Namibia*, </a:t>
            </a:r>
            <a:r>
              <a:rPr lang="en-US" dirty="0">
                <a:latin typeface="Calibri"/>
                <a:cs typeface="Calibri Light"/>
              </a:rPr>
              <a:t>Nepal, Paraguay, Philippines, Rwanda, Senegal, </a:t>
            </a:r>
            <a:r>
              <a:rPr lang="en-US" dirty="0">
                <a:cs typeface="Calibri Light"/>
              </a:rPr>
              <a:t>Uzbekistan*, </a:t>
            </a:r>
            <a:r>
              <a:rPr lang="en-US" dirty="0">
                <a:latin typeface="Calibri"/>
                <a:cs typeface="Calibri Light"/>
              </a:rPr>
              <a:t>Viet Nam (with * : advanced stage)</a:t>
            </a:r>
          </a:p>
          <a:p>
            <a:pPr marL="800100" lvl="4" indent="-342900">
              <a:lnSpc>
                <a:spcPct val="110000"/>
              </a:lnSpc>
              <a:spcBef>
                <a:spcPts val="480"/>
              </a:spcBef>
              <a:buClr>
                <a:srgbClr val="EA5B28"/>
              </a:buClr>
              <a:buSzPct val="100000"/>
              <a:buBlip>
                <a:blip r:embed="rId3"/>
              </a:buBlip>
            </a:pPr>
            <a:r>
              <a:rPr lang="en-US" dirty="0">
                <a:latin typeface="Calibri"/>
                <a:cs typeface="Calibri Light"/>
              </a:rPr>
              <a:t>UN collaboration ; UN/WB collaboration through dedicated “M-GA”</a:t>
            </a:r>
          </a:p>
          <a:p>
            <a:pPr marL="342900" lvl="3" indent="-342900">
              <a:lnSpc>
                <a:spcPct val="110000"/>
              </a:lnSpc>
              <a:spcBef>
                <a:spcPts val="480"/>
              </a:spcBef>
              <a:buClr>
                <a:srgbClr val="EA5B28"/>
              </a:buClr>
              <a:buSzPct val="100000"/>
              <a:buBlip>
                <a:blip r:embed="rId3"/>
              </a:buBlip>
            </a:pPr>
            <a:r>
              <a:rPr lang="en-US" b="1" dirty="0">
                <a:latin typeface="Calibri"/>
                <a:cs typeface="Calibri Light"/>
              </a:rPr>
              <a:t>May-June 2024: </a:t>
            </a:r>
            <a:r>
              <a:rPr lang="en-US" dirty="0">
                <a:latin typeface="Calibri"/>
                <a:cs typeface="Calibri Light"/>
              </a:rPr>
              <a:t>Independent review of UN joint proposals (possibility of CSOs to participate if they are member of USP2030)</a:t>
            </a:r>
          </a:p>
          <a:p>
            <a:pPr marL="342900" lvl="3" indent="-342900">
              <a:lnSpc>
                <a:spcPct val="110000"/>
              </a:lnSpc>
              <a:spcBef>
                <a:spcPts val="480"/>
              </a:spcBef>
              <a:buClr>
                <a:srgbClr val="EA5B28"/>
              </a:buClr>
              <a:buSzPct val="100000"/>
              <a:buBlip>
                <a:blip r:embed="rId3"/>
              </a:buBlip>
            </a:pPr>
            <a:r>
              <a:rPr lang="en-US" b="1" dirty="0">
                <a:latin typeface="Calibri"/>
                <a:cs typeface="Calibri Light"/>
              </a:rPr>
              <a:t>Mid-May 2024 and July 2024:</a:t>
            </a:r>
            <a:r>
              <a:rPr lang="en-US" dirty="0">
                <a:latin typeface="Calibri"/>
                <a:cs typeface="Calibri Light"/>
              </a:rPr>
              <a:t> GA Steering Group meetings to provide guidance, plus an additional meeting to discuss the common results framework and work under the financing pillar</a:t>
            </a:r>
          </a:p>
          <a:p>
            <a:pPr marL="342900" lvl="3" indent="-342900">
              <a:lnSpc>
                <a:spcPct val="110000"/>
              </a:lnSpc>
              <a:spcBef>
                <a:spcPts val="480"/>
              </a:spcBef>
              <a:buClr>
                <a:srgbClr val="EA5B28"/>
              </a:buClr>
              <a:buSzPct val="100000"/>
              <a:buBlip>
                <a:blip r:embed="rId3"/>
              </a:buBlip>
            </a:pPr>
            <a:r>
              <a:rPr lang="en-US" b="1" dirty="0">
                <a:cs typeface="Calibri Light"/>
              </a:rPr>
              <a:t>June-July 2024: </a:t>
            </a:r>
            <a:r>
              <a:rPr lang="en-US" dirty="0">
                <a:cs typeface="Calibri Light"/>
              </a:rPr>
              <a:t>Kick start implementation in early-stage pathfinder countries</a:t>
            </a:r>
          </a:p>
          <a:p>
            <a:pPr marL="0" lvl="3" indent="0">
              <a:lnSpc>
                <a:spcPct val="110000"/>
              </a:lnSpc>
              <a:spcBef>
                <a:spcPts val="480"/>
              </a:spcBef>
              <a:buClr>
                <a:srgbClr val="EA5B28"/>
              </a:buClr>
              <a:buSzPct val="100000"/>
              <a:buNone/>
            </a:pPr>
            <a:endParaRPr lang="en-US" dirty="0">
              <a:latin typeface="Calibri"/>
              <a:cs typeface="Calibri Light"/>
            </a:endParaRPr>
          </a:p>
        </p:txBody>
      </p:sp>
      <p:pic>
        <p:nvPicPr>
          <p:cNvPr id="1028" name="Picture 4" descr="Footsteps Foundation: Celebrity Supporters - Look to the Stars">
            <a:extLst>
              <a:ext uri="{FF2B5EF4-FFF2-40B4-BE49-F238E27FC236}">
                <a16:creationId xmlns:a16="http://schemas.microsoft.com/office/drawing/2014/main" id="{D698EF49-E00D-5EB1-B0D0-84B4FD8C1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58" y="1434767"/>
            <a:ext cx="2667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E0F12B-0E60-0859-ED67-492CC930E191}"/>
              </a:ext>
            </a:extLst>
          </p:cNvPr>
          <p:cNvSpPr txBox="1">
            <a:spLocks/>
          </p:cNvSpPr>
          <p:nvPr/>
        </p:nvSpPr>
        <p:spPr>
          <a:xfrm>
            <a:off x="5367109" y="5976602"/>
            <a:ext cx="6377651" cy="5445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CH" sz="3200" dirty="0">
                <a:solidFill>
                  <a:schemeClr val="tx1"/>
                </a:solidFill>
                <a:cs typeface="Calibri"/>
                <a:hlinkClick r:id="rId5"/>
              </a:rPr>
              <a:t>https://www.unglobalaccelerator.org/</a:t>
            </a:r>
            <a:r>
              <a:rPr lang="fr-CH" sz="3200" dirty="0">
                <a:solidFill>
                  <a:schemeClr val="tx1"/>
                </a:solidFill>
                <a:cs typeface="Calibri"/>
              </a:rPr>
              <a:t> </a:t>
            </a:r>
            <a:endParaRPr lang="en-US" sz="3200" dirty="0">
              <a:solidFill>
                <a:schemeClr val="tx1"/>
              </a:solidFill>
              <a:cs typeface="Calibri"/>
            </a:endParaRPr>
          </a:p>
        </p:txBody>
      </p:sp>
    </p:spTree>
    <p:extLst>
      <p:ext uri="{BB962C8B-B14F-4D97-AF65-F5344CB8AC3E}">
        <p14:creationId xmlns:p14="http://schemas.microsoft.com/office/powerpoint/2010/main" val="460969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A3A497-658A-67FF-C626-29702AD32359}"/>
              </a:ext>
            </a:extLst>
          </p:cNvPr>
          <p:cNvSpPr txBox="1"/>
          <p:nvPr/>
        </p:nvSpPr>
        <p:spPr>
          <a:xfrm>
            <a:off x="3410684" y="831458"/>
            <a:ext cx="7097831" cy="1016560"/>
          </a:xfrm>
          <a:prstGeom prst="rect">
            <a:avLst/>
          </a:prstGeom>
          <a:noFill/>
        </p:spPr>
        <p:txBody>
          <a:bodyPr wrap="square">
            <a:spAutoFit/>
          </a:bodyPr>
          <a:lstStyle/>
          <a:p>
            <a:pPr marL="0" marR="0" lvl="3" indent="0" algn="l" defTabSz="914400" rtl="0" eaLnBrk="1" fontAlgn="auto" latinLnBrk="0" hangingPunct="1">
              <a:lnSpc>
                <a:spcPct val="110000"/>
              </a:lnSpc>
              <a:spcBef>
                <a:spcPts val="480"/>
              </a:spcBef>
              <a:spcAft>
                <a:spcPts val="0"/>
              </a:spcAft>
              <a:buClr>
                <a:srgbClr val="EA5B28"/>
              </a:buClr>
              <a:buSzPct val="100000"/>
              <a:buFontTx/>
              <a:buNone/>
              <a:tabLst/>
              <a:defRPr/>
            </a:pPr>
            <a:r>
              <a:rPr lang="fr-CH" sz="2800" b="1" dirty="0">
                <a:solidFill>
                  <a:srgbClr val="3D89B2"/>
                </a:solidFill>
                <a:latin typeface="Calibri"/>
              </a:rPr>
              <a:t>F</a:t>
            </a:r>
            <a:r>
              <a:rPr lang="en-GB" sz="2800" b="1" dirty="0">
                <a:solidFill>
                  <a:srgbClr val="3D89B2"/>
                </a:solidFill>
                <a:latin typeface="Calibri"/>
              </a:rPr>
              <a:t>rom the COVID 19 crisis response to one of the 6 UN transitions to accelerate the SDGs</a:t>
            </a:r>
            <a:endParaRPr lang="en-US" sz="2800" b="1" dirty="0">
              <a:solidFill>
                <a:srgbClr val="3D89B2"/>
              </a:solidFill>
              <a:latin typeface="Calibri"/>
            </a:endParaRPr>
          </a:p>
        </p:txBody>
      </p:sp>
      <p:sp>
        <p:nvSpPr>
          <p:cNvPr id="28" name="Title 1">
            <a:extLst>
              <a:ext uri="{FF2B5EF4-FFF2-40B4-BE49-F238E27FC236}">
                <a16:creationId xmlns:a16="http://schemas.microsoft.com/office/drawing/2014/main" id="{85031DD1-5921-4928-93FC-210D4D25A529}"/>
              </a:ext>
            </a:extLst>
          </p:cNvPr>
          <p:cNvSpPr txBox="1">
            <a:spLocks/>
          </p:cNvSpPr>
          <p:nvPr/>
        </p:nvSpPr>
        <p:spPr>
          <a:xfrm>
            <a:off x="502809" y="577318"/>
            <a:ext cx="2189591" cy="9974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a:solidFill>
                  <a:srgbClr val="FFFFFF"/>
                </a:solidFill>
              </a:rPr>
              <a:t>Vision &amp; ambition</a:t>
            </a:r>
            <a:endParaRPr lang="en-GB" sz="3200">
              <a:solidFill>
                <a:srgbClr val="FFFFFF"/>
              </a:solidFill>
            </a:endParaRPr>
          </a:p>
        </p:txBody>
      </p:sp>
      <p:sp>
        <p:nvSpPr>
          <p:cNvPr id="16" name="Content Placeholder 7">
            <a:extLst>
              <a:ext uri="{FF2B5EF4-FFF2-40B4-BE49-F238E27FC236}">
                <a16:creationId xmlns:a16="http://schemas.microsoft.com/office/drawing/2014/main" id="{42AA03DB-2E73-4BC8-9752-6BAF952A3C02}"/>
              </a:ext>
            </a:extLst>
          </p:cNvPr>
          <p:cNvSpPr txBox="1">
            <a:spLocks/>
          </p:cNvSpPr>
          <p:nvPr/>
        </p:nvSpPr>
        <p:spPr>
          <a:xfrm>
            <a:off x="3410683" y="2001674"/>
            <a:ext cx="8365037" cy="2544900"/>
          </a:xfrm>
          <a:prstGeom prst="rect">
            <a:avLst/>
          </a:prstGeom>
        </p:spPr>
        <p:txBody>
          <a:bodyPr lIns="0" tIns="0" rIns="0" bIns="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lnSpc>
                <a:spcPct val="110000"/>
              </a:lnSpc>
              <a:spcBef>
                <a:spcPts val="480"/>
              </a:spcBef>
              <a:buClr>
                <a:srgbClr val="EA5B28"/>
              </a:buClr>
              <a:buSzPct val="100000"/>
              <a:buBlip>
                <a:blip r:embed="rId3"/>
              </a:buBlip>
            </a:pPr>
            <a:r>
              <a:rPr lang="en-GB" dirty="0">
                <a:latin typeface="Calibri"/>
                <a:cs typeface="Calibri Light"/>
              </a:rPr>
              <a:t>Launched in 2021 to support countries in overcoming </a:t>
            </a:r>
            <a:r>
              <a:rPr lang="en-GB" b="1" dirty="0">
                <a:latin typeface="Calibri"/>
                <a:cs typeface="Calibri Light"/>
              </a:rPr>
              <a:t>the COVID 19 crisis</a:t>
            </a:r>
            <a:r>
              <a:rPr lang="en-GB" dirty="0">
                <a:latin typeface="Calibri"/>
                <a:cs typeface="Calibri Light"/>
              </a:rPr>
              <a:t>; is today </a:t>
            </a:r>
            <a:r>
              <a:rPr lang="en-GB" b="1" dirty="0">
                <a:latin typeface="Calibri"/>
                <a:cs typeface="Calibri Light"/>
              </a:rPr>
              <a:t>one of the 6 UN transitions </a:t>
            </a:r>
            <a:r>
              <a:rPr lang="en-GB" dirty="0">
                <a:latin typeface="Calibri"/>
                <a:cs typeface="Calibri Light"/>
              </a:rPr>
              <a:t>to accelerate the SDGs</a:t>
            </a:r>
          </a:p>
          <a:p>
            <a:pPr marL="342900" lvl="3" indent="-342900">
              <a:lnSpc>
                <a:spcPct val="110000"/>
              </a:lnSpc>
              <a:spcBef>
                <a:spcPts val="480"/>
              </a:spcBef>
              <a:buClr>
                <a:srgbClr val="EA5B28"/>
              </a:buClr>
              <a:buSzPct val="100000"/>
              <a:buBlip>
                <a:blip r:embed="rId3"/>
              </a:buBlip>
            </a:pPr>
            <a:r>
              <a:rPr lang="en-GB" dirty="0">
                <a:latin typeface="Calibri"/>
                <a:cs typeface="Calibri Light"/>
              </a:rPr>
              <a:t>It promotes "</a:t>
            </a:r>
            <a:r>
              <a:rPr lang="en-GB" b="1" dirty="0">
                <a:latin typeface="Calibri"/>
                <a:cs typeface="Calibri Light"/>
              </a:rPr>
              <a:t>social investments</a:t>
            </a:r>
            <a:r>
              <a:rPr lang="en-GB" dirty="0">
                <a:latin typeface="Calibri"/>
                <a:cs typeface="Calibri Light"/>
              </a:rPr>
              <a:t>" (in USP, decent employment, formalization) at the heart of economic development to 1) overcome poverty, inequality, informality; 2) to facilitate demographic, economic and ecological transitions (make them </a:t>
            </a:r>
            <a:r>
              <a:rPr lang="en-GB" b="1" dirty="0">
                <a:latin typeface="Calibri"/>
                <a:cs typeface="Calibri Light"/>
              </a:rPr>
              <a:t>just for the people</a:t>
            </a:r>
            <a:r>
              <a:rPr lang="en-GB" dirty="0">
                <a:latin typeface="Calibri"/>
                <a:cs typeface="Calibri Light"/>
              </a:rPr>
              <a:t>)</a:t>
            </a:r>
          </a:p>
          <a:p>
            <a:pPr marL="342900" lvl="3" indent="-342900">
              <a:lnSpc>
                <a:spcPct val="110000"/>
              </a:lnSpc>
              <a:spcBef>
                <a:spcPts val="480"/>
              </a:spcBef>
              <a:buClr>
                <a:srgbClr val="EA5B28"/>
              </a:buClr>
              <a:buSzPct val="100000"/>
              <a:buBlip>
                <a:blip r:embed="rId3"/>
              </a:buBlip>
            </a:pPr>
            <a:r>
              <a:rPr lang="en-GB" dirty="0">
                <a:latin typeface="Calibri"/>
                <a:cs typeface="Calibri Light"/>
              </a:rPr>
              <a:t>Endorsement by </a:t>
            </a:r>
            <a:r>
              <a:rPr lang="en-GB" b="1" dirty="0">
                <a:latin typeface="Calibri"/>
                <a:cs typeface="Calibri Light"/>
              </a:rPr>
              <a:t>G20, G7, EU </a:t>
            </a:r>
            <a:r>
              <a:rPr lang="en-GB" dirty="0">
                <a:latin typeface="Calibri"/>
                <a:cs typeface="Calibri Light"/>
              </a:rPr>
              <a:t>conclusions on triple transition</a:t>
            </a:r>
          </a:p>
          <a:p>
            <a:pPr marL="342900" lvl="3" indent="-342900">
              <a:lnSpc>
                <a:spcPct val="110000"/>
              </a:lnSpc>
              <a:spcBef>
                <a:spcPts val="480"/>
              </a:spcBef>
              <a:buClr>
                <a:srgbClr val="EA5B28"/>
              </a:buClr>
              <a:buSzPct val="100000"/>
              <a:buBlip>
                <a:blip r:embed="rId3"/>
              </a:buBlip>
            </a:pPr>
            <a:r>
              <a:rPr lang="en-GB" dirty="0">
                <a:latin typeface="Calibri"/>
                <a:cs typeface="Calibri Light"/>
              </a:rPr>
              <a:t>High level commitment from </a:t>
            </a:r>
            <a:r>
              <a:rPr lang="en-GB" b="1" dirty="0">
                <a:latin typeface="Calibri"/>
                <a:cs typeface="Calibri Light"/>
              </a:rPr>
              <a:t>16 pathfinder countries</a:t>
            </a:r>
          </a:p>
          <a:p>
            <a:pPr marL="342900" lvl="3" indent="-342900">
              <a:lnSpc>
                <a:spcPct val="110000"/>
              </a:lnSpc>
              <a:spcBef>
                <a:spcPts val="480"/>
              </a:spcBef>
              <a:buClr>
                <a:srgbClr val="EA5B28"/>
              </a:buClr>
              <a:buSzPct val="100000"/>
              <a:buBlip>
                <a:blip r:embed="rId3"/>
              </a:buBlip>
            </a:pPr>
            <a:r>
              <a:rPr lang="en-GB" dirty="0">
                <a:latin typeface="Calibri"/>
                <a:cs typeface="Calibri Light"/>
              </a:rPr>
              <a:t>A </a:t>
            </a:r>
            <a:r>
              <a:rPr lang="en-GB" b="1" dirty="0">
                <a:latin typeface="Calibri"/>
                <a:cs typeface="Calibri Light"/>
              </a:rPr>
              <a:t>technical support facility </a:t>
            </a:r>
            <a:r>
              <a:rPr lang="en-GB" dirty="0">
                <a:latin typeface="Calibri"/>
                <a:cs typeface="Calibri Light"/>
              </a:rPr>
              <a:t>provides support to 16 UNRCs/UNCTs </a:t>
            </a:r>
          </a:p>
          <a:p>
            <a:pPr marL="342900" lvl="3" indent="-342900">
              <a:lnSpc>
                <a:spcPct val="110000"/>
              </a:lnSpc>
              <a:spcBef>
                <a:spcPts val="480"/>
              </a:spcBef>
              <a:buClr>
                <a:srgbClr val="EA5B28"/>
              </a:buClr>
              <a:buSzPct val="100000"/>
              <a:buBlip>
                <a:blip r:embed="rId3"/>
              </a:buBlip>
            </a:pPr>
            <a:r>
              <a:rPr lang="en-GB" b="1" dirty="0">
                <a:latin typeface="Calibri"/>
                <a:cs typeface="Calibri Light"/>
              </a:rPr>
              <a:t>20+ Public Development Banks </a:t>
            </a:r>
            <a:r>
              <a:rPr lang="en-GB" dirty="0">
                <a:latin typeface="Calibri"/>
                <a:cs typeface="Calibri Light"/>
              </a:rPr>
              <a:t>part of the GA through a FICS working group</a:t>
            </a:r>
          </a:p>
          <a:p>
            <a:pPr marL="342900" lvl="3" indent="-342900">
              <a:lnSpc>
                <a:spcPct val="110000"/>
              </a:lnSpc>
              <a:spcBef>
                <a:spcPts val="480"/>
              </a:spcBef>
              <a:buClr>
                <a:srgbClr val="EA5B28"/>
              </a:buClr>
              <a:buSzPct val="100000"/>
              <a:buBlip>
                <a:blip r:embed="rId3"/>
              </a:buBlip>
            </a:pPr>
            <a:r>
              <a:rPr lang="en-GB" b="1" dirty="0">
                <a:latin typeface="Calibri"/>
                <a:cs typeface="Calibri Light"/>
              </a:rPr>
              <a:t>UN-World Bank </a:t>
            </a:r>
            <a:r>
              <a:rPr lang="en-GB" dirty="0">
                <a:latin typeface="Calibri"/>
                <a:cs typeface="Calibri Light"/>
              </a:rPr>
              <a:t>collaboration through “M-GA” partnership</a:t>
            </a:r>
          </a:p>
          <a:p>
            <a:pPr marL="342900" lvl="3" indent="-342900">
              <a:lnSpc>
                <a:spcPct val="110000"/>
              </a:lnSpc>
              <a:spcBef>
                <a:spcPts val="480"/>
              </a:spcBef>
              <a:buClr>
                <a:srgbClr val="EA5B28"/>
              </a:buClr>
              <a:buSzPct val="100000"/>
              <a:buBlip>
                <a:blip r:embed="rId3"/>
              </a:buBlip>
            </a:pPr>
            <a:r>
              <a:rPr lang="en-GB" dirty="0">
                <a:latin typeface="Calibri"/>
                <a:cs typeface="Calibri Light"/>
              </a:rPr>
              <a:t>20 million Euros mobilized for UN through </a:t>
            </a:r>
            <a:r>
              <a:rPr lang="en-GB" b="1" dirty="0">
                <a:latin typeface="Calibri"/>
                <a:cs typeface="Calibri Light"/>
              </a:rPr>
              <a:t>UN Joint SDG Fund</a:t>
            </a:r>
            <a:endParaRPr lang="en-GB" dirty="0">
              <a:latin typeface="Calibri"/>
              <a:cs typeface="Calibri Light"/>
            </a:endParaRPr>
          </a:p>
          <a:p>
            <a:pPr marL="457200" lvl="4" indent="0">
              <a:lnSpc>
                <a:spcPct val="110000"/>
              </a:lnSpc>
              <a:spcBef>
                <a:spcPts val="480"/>
              </a:spcBef>
              <a:buClr>
                <a:srgbClr val="EA5B28"/>
              </a:buClr>
              <a:buSzPct val="100000"/>
              <a:buNone/>
            </a:pPr>
            <a:endParaRPr lang="en-GB" b="1" dirty="0">
              <a:latin typeface="Calibri"/>
              <a:cs typeface="Calibri Light"/>
            </a:endParaRPr>
          </a:p>
          <a:p>
            <a:pPr marL="342900" lvl="3" indent="-342900">
              <a:lnSpc>
                <a:spcPct val="110000"/>
              </a:lnSpc>
              <a:spcBef>
                <a:spcPts val="480"/>
              </a:spcBef>
              <a:buClr>
                <a:srgbClr val="EA5B28"/>
              </a:buClr>
              <a:buSzPct val="100000"/>
              <a:buBlip>
                <a:blip r:embed="rId3"/>
              </a:buBlip>
            </a:pPr>
            <a:endParaRPr lang="en-GB" b="1" dirty="0">
              <a:latin typeface="Calibri"/>
              <a:cs typeface="Calibri Light"/>
            </a:endParaRPr>
          </a:p>
          <a:p>
            <a:pPr marL="342900" lvl="3" indent="-342900">
              <a:lnSpc>
                <a:spcPct val="110000"/>
              </a:lnSpc>
              <a:spcBef>
                <a:spcPts val="480"/>
              </a:spcBef>
              <a:buClr>
                <a:srgbClr val="EA5B28"/>
              </a:buClr>
              <a:buSzPct val="100000"/>
              <a:buBlip>
                <a:blip r:embed="rId3"/>
              </a:buBlip>
            </a:pPr>
            <a:endParaRPr lang="en-GB" b="1" dirty="0">
              <a:latin typeface="Calibri"/>
              <a:cs typeface="Calibri Light"/>
            </a:endParaRPr>
          </a:p>
          <a:p>
            <a:pPr marL="0" lvl="3" indent="0">
              <a:lnSpc>
                <a:spcPct val="110000"/>
              </a:lnSpc>
              <a:spcBef>
                <a:spcPts val="480"/>
              </a:spcBef>
              <a:buClr>
                <a:srgbClr val="EA5B28"/>
              </a:buClr>
              <a:buSzPct val="100000"/>
              <a:buNone/>
            </a:pPr>
            <a:endParaRPr lang="en-GB" b="1" dirty="0">
              <a:latin typeface="Calibri"/>
              <a:cs typeface="Calibri Light"/>
            </a:endParaRPr>
          </a:p>
        </p:txBody>
      </p:sp>
      <p:pic>
        <p:nvPicPr>
          <p:cNvPr id="21" name="Image 20" descr="LOGO GLOBAL ACCELERATOR-PICTOGRAMM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4700" y="495718"/>
            <a:ext cx="531020" cy="528674"/>
          </a:xfrm>
          <a:prstGeom prst="rect">
            <a:avLst/>
          </a:prstGeom>
        </p:spPr>
      </p:pic>
      <p:sp>
        <p:nvSpPr>
          <p:cNvPr id="2" name="ZoneTexte 1"/>
          <p:cNvSpPr txBox="1"/>
          <p:nvPr/>
        </p:nvSpPr>
        <p:spPr>
          <a:xfrm>
            <a:off x="6959600" y="1231900"/>
            <a:ext cx="184666" cy="369332"/>
          </a:xfrm>
          <a:prstGeom prst="rect">
            <a:avLst/>
          </a:prstGeom>
          <a:noFill/>
        </p:spPr>
        <p:txBody>
          <a:bodyPr wrap="none" rtlCol="0">
            <a:spAutoFit/>
          </a:bodyPr>
          <a:lstStyle/>
          <a:p>
            <a:endParaRPr lang="fr-FR"/>
          </a:p>
        </p:txBody>
      </p:sp>
      <p:sp>
        <p:nvSpPr>
          <p:cNvPr id="24" name="Slide Number Placeholder 4">
            <a:extLst>
              <a:ext uri="{FF2B5EF4-FFF2-40B4-BE49-F238E27FC236}">
                <a16:creationId xmlns:a16="http://schemas.microsoft.com/office/drawing/2014/main" id="{5157A62A-C8CA-4CA9-8F0C-95A5472DA9ED}"/>
              </a:ext>
            </a:extLst>
          </p:cNvPr>
          <p:cNvSpPr txBox="1">
            <a:spLocks/>
          </p:cNvSpPr>
          <p:nvPr/>
        </p:nvSpPr>
        <p:spPr>
          <a:xfrm>
            <a:off x="11318079" y="6447885"/>
            <a:ext cx="339808" cy="39196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56227C0-AD57-4F9B-BAE3-EEFB0D0EE427}" type="slidenum">
              <a:rPr lang="en-GB" sz="1200" smtClean="0">
                <a:solidFill>
                  <a:srgbClr val="A6A6A6"/>
                </a:solidFill>
              </a:rPr>
              <a:pPr algn="r"/>
              <a:t>2</a:t>
            </a:fld>
            <a:endParaRPr lang="en-GB" sz="1200">
              <a:solidFill>
                <a:srgbClr val="A6A6A6"/>
              </a:solidFill>
            </a:endParaRPr>
          </a:p>
        </p:txBody>
      </p:sp>
      <p:sp>
        <p:nvSpPr>
          <p:cNvPr id="7" name="Arrondir un rectangle à un seul coin 16">
            <a:extLst>
              <a:ext uri="{FF2B5EF4-FFF2-40B4-BE49-F238E27FC236}">
                <a16:creationId xmlns:a16="http://schemas.microsoft.com/office/drawing/2014/main" id="{95A9E589-6386-79CB-1157-95838F04C818}"/>
              </a:ext>
            </a:extLst>
          </p:cNvPr>
          <p:cNvSpPr/>
          <p:nvPr/>
        </p:nvSpPr>
        <p:spPr>
          <a:xfrm>
            <a:off x="0" y="0"/>
            <a:ext cx="3086683" cy="685800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11" descr="A person looking at the camera&#10;&#10;Description automatically generated with medium confidence">
            <a:extLst>
              <a:ext uri="{FF2B5EF4-FFF2-40B4-BE49-F238E27FC236}">
                <a16:creationId xmlns:a16="http://schemas.microsoft.com/office/drawing/2014/main" id="{A17CC090-9C09-DB5F-025E-484B5A7C96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513" t="15448" r="1" b="6412"/>
          <a:stretch/>
        </p:blipFill>
        <p:spPr>
          <a:xfrm>
            <a:off x="0" y="2001674"/>
            <a:ext cx="3086683" cy="2103889"/>
          </a:xfrm>
          <a:prstGeom prst="rect">
            <a:avLst/>
          </a:prstGeom>
        </p:spPr>
      </p:pic>
      <p:sp>
        <p:nvSpPr>
          <p:cNvPr id="9" name="Title 1">
            <a:extLst>
              <a:ext uri="{FF2B5EF4-FFF2-40B4-BE49-F238E27FC236}">
                <a16:creationId xmlns:a16="http://schemas.microsoft.com/office/drawing/2014/main" id="{622FF793-3C3E-44D1-D704-5BB0C52998BC}"/>
              </a:ext>
            </a:extLst>
          </p:cNvPr>
          <p:cNvSpPr txBox="1">
            <a:spLocks/>
          </p:cNvSpPr>
          <p:nvPr/>
        </p:nvSpPr>
        <p:spPr>
          <a:xfrm>
            <a:off x="177997" y="4279998"/>
            <a:ext cx="2684474" cy="2103889"/>
          </a:xfrm>
          <a:prstGeom prst="rect">
            <a:avLst/>
          </a:prstGeom>
        </p:spPr>
        <p:txBody>
          <a:bodyPr lIns="0" rIns="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cs typeface="Calibri"/>
              </a:rPr>
              <a:t>António Guterres, UNSG has launched the Global Accelerator in Sept 2021</a:t>
            </a:r>
          </a:p>
        </p:txBody>
      </p:sp>
      <p:sp>
        <p:nvSpPr>
          <p:cNvPr id="5" name="Title 1">
            <a:extLst>
              <a:ext uri="{FF2B5EF4-FFF2-40B4-BE49-F238E27FC236}">
                <a16:creationId xmlns:a16="http://schemas.microsoft.com/office/drawing/2014/main" id="{917897E2-3C05-152A-9B7D-4B2A6950FBC2}"/>
              </a:ext>
            </a:extLst>
          </p:cNvPr>
          <p:cNvSpPr txBox="1">
            <a:spLocks/>
          </p:cNvSpPr>
          <p:nvPr/>
        </p:nvSpPr>
        <p:spPr>
          <a:xfrm>
            <a:off x="258394" y="534186"/>
            <a:ext cx="2439186" cy="7053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dirty="0">
                <a:solidFill>
                  <a:srgbClr val="FFFFFF"/>
                </a:solidFill>
              </a:rPr>
              <a:t>A UN initiative </a:t>
            </a:r>
            <a:r>
              <a:rPr lang="fr-FR" sz="3200" dirty="0" err="1">
                <a:solidFill>
                  <a:srgbClr val="FFFFFF"/>
                </a:solidFill>
              </a:rPr>
              <a:t>coordinated</a:t>
            </a:r>
            <a:r>
              <a:rPr lang="fr-FR" sz="3200" dirty="0">
                <a:solidFill>
                  <a:srgbClr val="FFFFFF"/>
                </a:solidFill>
              </a:rPr>
              <a:t> by the ILO</a:t>
            </a:r>
            <a:endParaRPr lang="en-GB" sz="3200" dirty="0">
              <a:solidFill>
                <a:srgbClr val="FFFFFF"/>
              </a:solidFill>
            </a:endParaRPr>
          </a:p>
        </p:txBody>
      </p:sp>
      <p:sp>
        <p:nvSpPr>
          <p:cNvPr id="3" name="Title 1">
            <a:extLst>
              <a:ext uri="{FF2B5EF4-FFF2-40B4-BE49-F238E27FC236}">
                <a16:creationId xmlns:a16="http://schemas.microsoft.com/office/drawing/2014/main" id="{87C88718-CC66-1041-08C5-E281C71BB0C6}"/>
              </a:ext>
            </a:extLst>
          </p:cNvPr>
          <p:cNvSpPr txBox="1">
            <a:spLocks/>
          </p:cNvSpPr>
          <p:nvPr/>
        </p:nvSpPr>
        <p:spPr>
          <a:xfrm>
            <a:off x="177997" y="5228737"/>
            <a:ext cx="2684474" cy="2103889"/>
          </a:xfrm>
          <a:prstGeom prst="rect">
            <a:avLst/>
          </a:prstGeom>
        </p:spPr>
        <p:txBody>
          <a:bodyPr lIns="0" rIns="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cs typeface="Calibri"/>
              </a:rPr>
              <a:t>Today it is one of the 6 UN transitions (energy, climate, education, agrifood systems, digital)</a:t>
            </a:r>
          </a:p>
        </p:txBody>
      </p:sp>
    </p:spTree>
    <p:extLst>
      <p:ext uri="{BB962C8B-B14F-4D97-AF65-F5344CB8AC3E}">
        <p14:creationId xmlns:p14="http://schemas.microsoft.com/office/powerpoint/2010/main" val="137660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ndir un rectangle à un seul coin 5"/>
          <p:cNvSpPr/>
          <p:nvPr/>
        </p:nvSpPr>
        <p:spPr>
          <a:xfrm>
            <a:off x="-70128" y="0"/>
            <a:ext cx="3086597" cy="687600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Slide Number Placeholder 4">
            <a:extLst>
              <a:ext uri="{FF2B5EF4-FFF2-40B4-BE49-F238E27FC236}">
                <a16:creationId xmlns:a16="http://schemas.microsoft.com/office/drawing/2014/main" id="{5157A62A-C8CA-4CA9-8F0C-95A5472DA9ED}"/>
              </a:ext>
            </a:extLst>
          </p:cNvPr>
          <p:cNvSpPr txBox="1">
            <a:spLocks/>
          </p:cNvSpPr>
          <p:nvPr/>
        </p:nvSpPr>
        <p:spPr>
          <a:xfrm>
            <a:off x="11374952" y="5834972"/>
            <a:ext cx="339808" cy="39196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GB" sz="1200">
              <a:solidFill>
                <a:srgbClr val="A6A6A6"/>
              </a:solidFill>
            </a:endParaRPr>
          </a:p>
        </p:txBody>
      </p:sp>
      <p:grpSp>
        <p:nvGrpSpPr>
          <p:cNvPr id="8" name="Group 7">
            <a:extLst>
              <a:ext uri="{FF2B5EF4-FFF2-40B4-BE49-F238E27FC236}">
                <a16:creationId xmlns:a16="http://schemas.microsoft.com/office/drawing/2014/main" id="{EC915FFC-5855-AC47-A35A-7AB42C030B5C}"/>
              </a:ext>
            </a:extLst>
          </p:cNvPr>
          <p:cNvGrpSpPr/>
          <p:nvPr/>
        </p:nvGrpSpPr>
        <p:grpSpPr>
          <a:xfrm>
            <a:off x="3430766" y="858212"/>
            <a:ext cx="8218471" cy="5368725"/>
            <a:chOff x="3659765" y="845801"/>
            <a:chExt cx="8218471" cy="5368725"/>
          </a:xfrm>
        </p:grpSpPr>
        <p:sp>
          <p:nvSpPr>
            <p:cNvPr id="37" name="Arrondir un rectangle avec un coin du même côté 162">
              <a:extLst>
                <a:ext uri="{FF2B5EF4-FFF2-40B4-BE49-F238E27FC236}">
                  <a16:creationId xmlns:a16="http://schemas.microsoft.com/office/drawing/2014/main" id="{FB281F05-E8C2-091D-3BD9-2CFEBB121919}"/>
                </a:ext>
              </a:extLst>
            </p:cNvPr>
            <p:cNvSpPr/>
            <p:nvPr/>
          </p:nvSpPr>
          <p:spPr>
            <a:xfrm flipV="1">
              <a:off x="6493372" y="3617959"/>
              <a:ext cx="2588715" cy="1638300"/>
            </a:xfrm>
            <a:prstGeom prst="round2SameRect">
              <a:avLst/>
            </a:prstGeom>
            <a:solidFill>
              <a:srgbClr val="FF66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8" name="Straight Arrow Connector 59">
              <a:extLst>
                <a:ext uri="{FF2B5EF4-FFF2-40B4-BE49-F238E27FC236}">
                  <a16:creationId xmlns:a16="http://schemas.microsoft.com/office/drawing/2014/main" id="{AE3C1476-4409-8041-295D-11BFFB8E9D9D}"/>
                </a:ext>
              </a:extLst>
            </p:cNvPr>
            <p:cNvCxnSpPr>
              <a:cxnSpLocks/>
            </p:cNvCxnSpPr>
            <p:nvPr/>
          </p:nvCxnSpPr>
          <p:spPr>
            <a:xfrm>
              <a:off x="5959406" y="5631349"/>
              <a:ext cx="3789459" cy="0"/>
            </a:xfrm>
            <a:prstGeom prst="straightConnector1">
              <a:avLst/>
            </a:prstGeom>
            <a:ln w="76200">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Arrondir un rectangle à un seul coin 139">
              <a:extLst>
                <a:ext uri="{FF2B5EF4-FFF2-40B4-BE49-F238E27FC236}">
                  <a16:creationId xmlns:a16="http://schemas.microsoft.com/office/drawing/2014/main" id="{30E0D3FA-2B07-9F67-B869-69F3771536CC}"/>
                </a:ext>
              </a:extLst>
            </p:cNvPr>
            <p:cNvSpPr/>
            <p:nvPr/>
          </p:nvSpPr>
          <p:spPr>
            <a:xfrm flipH="1">
              <a:off x="3679290" y="1884527"/>
              <a:ext cx="2267304" cy="3604309"/>
            </a:xfrm>
            <a:prstGeom prst="round1Rect">
              <a:avLst/>
            </a:prstGeom>
            <a:solidFill>
              <a:srgbClr val="3D89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Arrondir un rectangle à un seul coin 140">
              <a:extLst>
                <a:ext uri="{FF2B5EF4-FFF2-40B4-BE49-F238E27FC236}">
                  <a16:creationId xmlns:a16="http://schemas.microsoft.com/office/drawing/2014/main" id="{D2276E7C-28A9-48B7-838C-0AB0E33D15C4}"/>
                </a:ext>
              </a:extLst>
            </p:cNvPr>
            <p:cNvSpPr/>
            <p:nvPr/>
          </p:nvSpPr>
          <p:spPr>
            <a:xfrm>
              <a:off x="9608970" y="1900133"/>
              <a:ext cx="2269266" cy="3431781"/>
            </a:xfrm>
            <a:prstGeom prst="round1Rect">
              <a:avLst/>
            </a:prstGeom>
            <a:solidFill>
              <a:srgbClr val="B4B9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Arrondir un rectangle avec un coin du même côté 141">
              <a:extLst>
                <a:ext uri="{FF2B5EF4-FFF2-40B4-BE49-F238E27FC236}">
                  <a16:creationId xmlns:a16="http://schemas.microsoft.com/office/drawing/2014/main" id="{A9D5E1B2-C5B2-5505-CE3C-F39C189DF948}"/>
                </a:ext>
              </a:extLst>
            </p:cNvPr>
            <p:cNvSpPr/>
            <p:nvPr/>
          </p:nvSpPr>
          <p:spPr>
            <a:xfrm>
              <a:off x="6502017" y="851119"/>
              <a:ext cx="2588715" cy="2768599"/>
            </a:xfrm>
            <a:prstGeom prst="round2SameRect">
              <a:avLst>
                <a:gd name="adj1" fmla="val 16667"/>
                <a:gd name="adj2" fmla="val 0"/>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TextBox 33">
              <a:extLst>
                <a:ext uri="{FF2B5EF4-FFF2-40B4-BE49-F238E27FC236}">
                  <a16:creationId xmlns:a16="http://schemas.microsoft.com/office/drawing/2014/main" id="{94C62C7A-DD86-FEE3-8E47-9BBD30918D16}"/>
                </a:ext>
              </a:extLst>
            </p:cNvPr>
            <p:cNvSpPr txBox="1"/>
            <p:nvPr/>
          </p:nvSpPr>
          <p:spPr>
            <a:xfrm>
              <a:off x="5277631" y="5870052"/>
              <a:ext cx="5153007" cy="3444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rgbClr val="FF6600"/>
                  </a:solidFill>
                  <a:effectLst/>
                  <a:uLnTx/>
                  <a:uFillTx/>
                  <a:latin typeface="Calibri"/>
                  <a:cs typeface="Calibri"/>
                </a:rPr>
                <a:t>Align international financial and technical assistance</a:t>
              </a:r>
            </a:p>
          </p:txBody>
        </p:sp>
        <p:sp>
          <p:nvSpPr>
            <p:cNvPr id="46" name="TextBox 85">
              <a:extLst>
                <a:ext uri="{FF2B5EF4-FFF2-40B4-BE49-F238E27FC236}">
                  <a16:creationId xmlns:a16="http://schemas.microsoft.com/office/drawing/2014/main" id="{82A336BB-A13D-8EB1-3225-E9E75DA7AAD4}"/>
                </a:ext>
              </a:extLst>
            </p:cNvPr>
            <p:cNvSpPr txBox="1"/>
            <p:nvPr/>
          </p:nvSpPr>
          <p:spPr>
            <a:xfrm>
              <a:off x="3691682" y="2030096"/>
              <a:ext cx="7247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Arial" panose="020B0604020202020204"/>
                  <a:sym typeface="Wingdings" panose="05000000000000000000" pitchFamily="2" charset="2"/>
                </a:rPr>
                <a:t></a:t>
              </a:r>
              <a:endParaRPr kumimoji="0" lang="en-GB" sz="3200" b="1" i="0" u="none" strike="noStrike" kern="1200" cap="none" spc="0" normalizeH="0" baseline="0" noProof="0">
                <a:ln>
                  <a:noFill/>
                </a:ln>
                <a:solidFill>
                  <a:srgbClr val="FFFFFF"/>
                </a:solidFill>
                <a:effectLst/>
                <a:uLnTx/>
                <a:uFillTx/>
                <a:latin typeface="Arial" panose="020B0604020202020204"/>
              </a:endParaRPr>
            </a:p>
          </p:txBody>
        </p:sp>
        <p:sp>
          <p:nvSpPr>
            <p:cNvPr id="47" name="TextBox 86">
              <a:extLst>
                <a:ext uri="{FF2B5EF4-FFF2-40B4-BE49-F238E27FC236}">
                  <a16:creationId xmlns:a16="http://schemas.microsoft.com/office/drawing/2014/main" id="{3EE37714-C75A-A5A2-2405-CC61A7E9B298}"/>
                </a:ext>
              </a:extLst>
            </p:cNvPr>
            <p:cNvSpPr txBox="1"/>
            <p:nvPr/>
          </p:nvSpPr>
          <p:spPr>
            <a:xfrm>
              <a:off x="11109434" y="1989155"/>
              <a:ext cx="550551"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Arial" panose="020B0604020202020204"/>
                  <a:sym typeface="Wingdings" panose="05000000000000000000" pitchFamily="2" charset="2"/>
                </a:rPr>
                <a:t></a:t>
              </a:r>
              <a:endParaRPr kumimoji="0" lang="en-GB" sz="3200" b="1" i="0" u="none" strike="noStrike" kern="1200" cap="none" spc="0" normalizeH="0" baseline="0" noProof="0">
                <a:ln>
                  <a:noFill/>
                </a:ln>
                <a:solidFill>
                  <a:schemeClr val="bg1"/>
                </a:solidFill>
                <a:effectLst/>
                <a:uLnTx/>
                <a:uFillTx/>
                <a:latin typeface="Arial" panose="020B0604020202020204"/>
              </a:endParaRPr>
            </a:p>
          </p:txBody>
        </p:sp>
        <p:sp>
          <p:nvSpPr>
            <p:cNvPr id="48" name="Rectangle 47">
              <a:extLst>
                <a:ext uri="{FF2B5EF4-FFF2-40B4-BE49-F238E27FC236}">
                  <a16:creationId xmlns:a16="http://schemas.microsoft.com/office/drawing/2014/main" id="{F4E872E9-5555-86E5-D08F-B9BE16410DB0}"/>
                </a:ext>
              </a:extLst>
            </p:cNvPr>
            <p:cNvSpPr/>
            <p:nvPr/>
          </p:nvSpPr>
          <p:spPr>
            <a:xfrm flipH="1">
              <a:off x="4237465" y="1982268"/>
              <a:ext cx="1567751" cy="978729"/>
            </a:xfrm>
            <a:prstGeom prst="rect">
              <a:avLst/>
            </a:prstGeom>
          </p:spPr>
          <p:txBody>
            <a:bodyPr wrap="square">
              <a:spAutoFit/>
            </a:bodyPr>
            <a:lstStyle/>
            <a:p>
              <a:pPr lvl="0" algn="r">
                <a:lnSpc>
                  <a:spcPct val="90000"/>
                </a:lnSpc>
                <a:defRPr/>
              </a:pPr>
              <a:r>
                <a:rPr lang="en-GB" sz="1600" b="1" dirty="0">
                  <a:solidFill>
                    <a:schemeClr val="bg1"/>
                  </a:solidFill>
                  <a:latin typeface="Calibri"/>
                  <a:cs typeface="Calibri"/>
                </a:rPr>
                <a:t>INTEGRATED NATIONAL STRATEGIES </a:t>
              </a:r>
              <a:br>
                <a:rPr lang="en-GB" sz="1600" b="1" dirty="0">
                  <a:solidFill>
                    <a:schemeClr val="bg1"/>
                  </a:solidFill>
                  <a:latin typeface="Calibri"/>
                  <a:cs typeface="Calibri"/>
                </a:rPr>
              </a:br>
              <a:r>
                <a:rPr lang="en-GB" sz="1600" b="1" dirty="0">
                  <a:solidFill>
                    <a:schemeClr val="bg1"/>
                  </a:solidFill>
                  <a:latin typeface="Calibri"/>
                  <a:cs typeface="Calibri"/>
                </a:rPr>
                <a:t>AND POLICIES</a:t>
              </a:r>
            </a:p>
          </p:txBody>
        </p:sp>
        <p:sp>
          <p:nvSpPr>
            <p:cNvPr id="49" name="Rectangle 48">
              <a:extLst>
                <a:ext uri="{FF2B5EF4-FFF2-40B4-BE49-F238E27FC236}">
                  <a16:creationId xmlns:a16="http://schemas.microsoft.com/office/drawing/2014/main" id="{7AE7B9BB-27EC-4419-DC14-8DCBEA615E52}"/>
                </a:ext>
              </a:extLst>
            </p:cNvPr>
            <p:cNvSpPr/>
            <p:nvPr/>
          </p:nvSpPr>
          <p:spPr>
            <a:xfrm flipH="1">
              <a:off x="3659765" y="2999308"/>
              <a:ext cx="2285999" cy="2300566"/>
            </a:xfrm>
            <a:prstGeom prst="rect">
              <a:avLst/>
            </a:prstGeom>
          </p:spPr>
          <p:txBody>
            <a:bodyPr wrap="square">
              <a:spAutoFit/>
            </a:bodyPr>
            <a:lstStyle/>
            <a:p>
              <a:pPr algn="r">
                <a:lnSpc>
                  <a:spcPts val="1400"/>
                </a:lnSpc>
                <a:spcAft>
                  <a:spcPts val="600"/>
                </a:spcAft>
                <a:defRPr/>
              </a:pPr>
              <a:r>
                <a:rPr lang="en-GB" sz="1400" dirty="0">
                  <a:solidFill>
                    <a:srgbClr val="FFFFFF"/>
                  </a:solidFill>
                  <a:cs typeface="Calibri"/>
                </a:rPr>
                <a:t>Integrated strategies </a:t>
              </a:r>
              <a:br>
                <a:rPr lang="en-GB" sz="1400" dirty="0">
                  <a:solidFill>
                    <a:srgbClr val="FFFFFF"/>
                  </a:solidFill>
                  <a:cs typeface="Calibri"/>
                </a:rPr>
              </a:br>
              <a:r>
                <a:rPr lang="en-GB" sz="1400" dirty="0">
                  <a:solidFill>
                    <a:srgbClr val="FFFFFF"/>
                  </a:solidFill>
                  <a:cs typeface="Calibri"/>
                </a:rPr>
                <a:t>&amp; policies (jobs,</a:t>
              </a:r>
              <a:br>
                <a:rPr lang="en-GB" sz="1400" dirty="0">
                  <a:solidFill>
                    <a:srgbClr val="FFFFFF"/>
                  </a:solidFill>
                  <a:cs typeface="Calibri"/>
                </a:rPr>
              </a:br>
              <a:r>
                <a:rPr lang="en-GB" sz="1400" dirty="0">
                  <a:solidFill>
                    <a:srgbClr val="FFFFFF"/>
                  </a:solidFill>
                  <a:cs typeface="Calibri"/>
                </a:rPr>
                <a:t> universal social protection, </a:t>
              </a:r>
              <a:br>
                <a:rPr lang="en-GB" sz="1400" dirty="0">
                  <a:solidFill>
                    <a:srgbClr val="FFFFFF"/>
                  </a:solidFill>
                  <a:cs typeface="Calibri"/>
                </a:rPr>
              </a:br>
              <a:r>
                <a:rPr lang="en-GB" sz="1400" dirty="0">
                  <a:solidFill>
                    <a:srgbClr val="FFFFFF"/>
                  </a:solidFill>
                  <a:cs typeface="Calibri"/>
                </a:rPr>
                <a:t>just transition)</a:t>
              </a:r>
              <a:endParaRPr lang="en-GB" sz="800" dirty="0">
                <a:solidFill>
                  <a:srgbClr val="FFFFFF"/>
                </a:solidFill>
                <a:cs typeface="Calibri"/>
              </a:endParaRPr>
            </a:p>
            <a:p>
              <a:pPr lvl="0" algn="r">
                <a:lnSpc>
                  <a:spcPts val="1400"/>
                </a:lnSpc>
                <a:spcAft>
                  <a:spcPts val="600"/>
                </a:spcAft>
                <a:defRPr/>
              </a:pPr>
              <a:r>
                <a:rPr lang="en-GB" sz="1400" dirty="0">
                  <a:solidFill>
                    <a:srgbClr val="FFFFFF"/>
                  </a:solidFill>
                  <a:latin typeface="Calibri"/>
                  <a:cs typeface="Calibri"/>
                </a:rPr>
                <a:t>Assessment of policy </a:t>
              </a:r>
              <a:br>
                <a:rPr lang="en-GB" sz="1400" dirty="0">
                  <a:solidFill>
                    <a:srgbClr val="FFFFFF"/>
                  </a:solidFill>
                  <a:latin typeface="Calibri"/>
                  <a:cs typeface="Calibri"/>
                </a:rPr>
              </a:br>
              <a:r>
                <a:rPr lang="en-GB" sz="1400" dirty="0">
                  <a:solidFill>
                    <a:srgbClr val="FFFFFF"/>
                  </a:solidFill>
                  <a:latin typeface="Calibri"/>
                  <a:cs typeface="Calibri"/>
                </a:rPr>
                <a:t>and financing needs </a:t>
              </a:r>
              <a:br>
                <a:rPr lang="en-GB" sz="1400" dirty="0">
                  <a:solidFill>
                    <a:srgbClr val="FFFFFF"/>
                  </a:solidFill>
                  <a:latin typeface="Calibri"/>
                  <a:cs typeface="Calibri"/>
                </a:rPr>
              </a:br>
              <a:r>
                <a:rPr lang="en-GB" sz="1400" dirty="0">
                  <a:solidFill>
                    <a:srgbClr val="FFFFFF"/>
                  </a:solidFill>
                  <a:latin typeface="Calibri"/>
                  <a:cs typeface="Calibri"/>
                </a:rPr>
                <a:t>through national</a:t>
              </a:r>
              <a:br>
                <a:rPr lang="en-GB" sz="1400" dirty="0">
                  <a:solidFill>
                    <a:srgbClr val="FFFFFF"/>
                  </a:solidFill>
                  <a:latin typeface="Calibri"/>
                  <a:cs typeface="Calibri"/>
                </a:rPr>
              </a:br>
              <a:r>
                <a:rPr lang="en-GB" sz="1400" dirty="0">
                  <a:solidFill>
                    <a:srgbClr val="FFFFFF"/>
                  </a:solidFill>
                  <a:latin typeface="Calibri"/>
                  <a:cs typeface="Calibri"/>
                </a:rPr>
                <a:t> dialogue</a:t>
              </a:r>
            </a:p>
            <a:p>
              <a:pPr algn="r">
                <a:lnSpc>
                  <a:spcPts val="1400"/>
                </a:lnSpc>
                <a:spcAft>
                  <a:spcPts val="600"/>
                </a:spcAft>
                <a:defRPr/>
              </a:pPr>
              <a:r>
                <a:rPr lang="en-GB" sz="1400" dirty="0">
                  <a:solidFill>
                    <a:srgbClr val="FFFFFF"/>
                  </a:solidFill>
                  <a:latin typeface="Calibri"/>
                  <a:cs typeface="Calibri"/>
                </a:rPr>
                <a:t>Financing options </a:t>
              </a:r>
              <a:br>
                <a:rPr lang="en-GB" sz="1400" dirty="0">
                  <a:solidFill>
                    <a:srgbClr val="FFFFFF"/>
                  </a:solidFill>
                  <a:latin typeface="Calibri"/>
                  <a:cs typeface="Calibri"/>
                </a:rPr>
              </a:br>
              <a:r>
                <a:rPr lang="en-GB" sz="1400" dirty="0">
                  <a:solidFill>
                    <a:srgbClr val="FFFFFF"/>
                  </a:solidFill>
                  <a:latin typeface="Calibri"/>
                  <a:cs typeface="Calibri"/>
                </a:rPr>
                <a:t>discussed through INFFs</a:t>
              </a:r>
            </a:p>
            <a:p>
              <a:pPr algn="r">
                <a:lnSpc>
                  <a:spcPts val="1400"/>
                </a:lnSpc>
                <a:spcAft>
                  <a:spcPts val="600"/>
                </a:spcAft>
                <a:defRPr/>
              </a:pPr>
              <a:r>
                <a:rPr lang="en-GB" sz="1400" dirty="0">
                  <a:solidFill>
                    <a:srgbClr val="FFFFFF"/>
                  </a:solidFill>
                  <a:latin typeface="Calibri"/>
                  <a:cs typeface="Calibri"/>
                </a:rPr>
                <a:t>SDG reporting</a:t>
              </a:r>
            </a:p>
          </p:txBody>
        </p:sp>
        <p:sp>
          <p:nvSpPr>
            <p:cNvPr id="50" name="Rectangle 49">
              <a:extLst>
                <a:ext uri="{FF2B5EF4-FFF2-40B4-BE49-F238E27FC236}">
                  <a16:creationId xmlns:a16="http://schemas.microsoft.com/office/drawing/2014/main" id="{E98C242C-C114-BE78-7662-348236194EEE}"/>
                </a:ext>
              </a:extLst>
            </p:cNvPr>
            <p:cNvSpPr/>
            <p:nvPr/>
          </p:nvSpPr>
          <p:spPr>
            <a:xfrm>
              <a:off x="6505418" y="1178283"/>
              <a:ext cx="2585314" cy="535531"/>
            </a:xfrm>
            <a:prstGeom prst="rect">
              <a:avLst/>
            </a:prstGeom>
          </p:spPr>
          <p:txBody>
            <a:bodyPr wrap="square">
              <a:spAutoFit/>
            </a:bodyPr>
            <a:lstStyle/>
            <a:p>
              <a:pPr lvl="0" algn="ctr">
                <a:lnSpc>
                  <a:spcPct val="90000"/>
                </a:lnSpc>
                <a:defRPr/>
              </a:pPr>
              <a:r>
                <a:rPr lang="de-DE" sz="1600" b="1">
                  <a:solidFill>
                    <a:schemeClr val="bg1"/>
                  </a:solidFill>
                  <a:latin typeface="Calibri"/>
                  <a:cs typeface="Calibri"/>
                </a:rPr>
                <a:t>ENHANCED MULTILATERAL</a:t>
              </a:r>
            </a:p>
            <a:p>
              <a:pPr lvl="0" algn="ctr">
                <a:lnSpc>
                  <a:spcPct val="90000"/>
                </a:lnSpc>
                <a:defRPr/>
              </a:pPr>
              <a:r>
                <a:rPr lang="de-DE" sz="1600" b="1">
                  <a:solidFill>
                    <a:schemeClr val="bg1"/>
                  </a:solidFill>
                  <a:latin typeface="Calibri"/>
                  <a:cs typeface="Calibri"/>
                </a:rPr>
                <a:t>COOPERATION</a:t>
              </a:r>
            </a:p>
          </p:txBody>
        </p:sp>
        <p:sp>
          <p:nvSpPr>
            <p:cNvPr id="51" name="Rectangle 50">
              <a:extLst>
                <a:ext uri="{FF2B5EF4-FFF2-40B4-BE49-F238E27FC236}">
                  <a16:creationId xmlns:a16="http://schemas.microsoft.com/office/drawing/2014/main" id="{80F88F2E-0F08-BEB2-9869-657757BA6E76}"/>
                </a:ext>
              </a:extLst>
            </p:cNvPr>
            <p:cNvSpPr/>
            <p:nvPr/>
          </p:nvSpPr>
          <p:spPr>
            <a:xfrm>
              <a:off x="6490822" y="1704009"/>
              <a:ext cx="2596428" cy="1838901"/>
            </a:xfrm>
            <a:prstGeom prst="rect">
              <a:avLst/>
            </a:prstGeom>
          </p:spPr>
          <p:txBody>
            <a:bodyPr wrap="square">
              <a:spAutoFit/>
            </a:bodyPr>
            <a:lstStyle/>
            <a:p>
              <a:pPr algn="ctr">
                <a:lnSpc>
                  <a:spcPts val="1400"/>
                </a:lnSpc>
                <a:spcAft>
                  <a:spcPts val="600"/>
                </a:spcAft>
                <a:defRPr/>
              </a:pPr>
              <a:r>
                <a:rPr lang="en-US" sz="1400">
                  <a:solidFill>
                    <a:srgbClr val="FFFFFF"/>
                  </a:solidFill>
                  <a:latin typeface="Calibri"/>
                  <a:cs typeface="Calibri"/>
                </a:rPr>
                <a:t>High-ambition coalition </a:t>
              </a:r>
              <a:br>
                <a:rPr lang="en-US" sz="1400">
                  <a:solidFill>
                    <a:srgbClr val="FFFFFF"/>
                  </a:solidFill>
                  <a:latin typeface="Calibri"/>
                  <a:cs typeface="Calibri"/>
                </a:rPr>
              </a:br>
              <a:r>
                <a:rPr lang="en-US" sz="1400">
                  <a:solidFill>
                    <a:srgbClr val="FFFFFF"/>
                  </a:solidFill>
                  <a:latin typeface="Calibri"/>
                  <a:cs typeface="Calibri"/>
                </a:rPr>
                <a:t>of ministers</a:t>
              </a:r>
            </a:p>
            <a:p>
              <a:pPr algn="ctr">
                <a:lnSpc>
                  <a:spcPts val="1400"/>
                </a:lnSpc>
                <a:spcAft>
                  <a:spcPts val="600"/>
                </a:spcAft>
                <a:defRPr/>
              </a:pPr>
              <a:r>
                <a:rPr lang="en-US" sz="1400">
                  <a:solidFill>
                    <a:srgbClr val="FFFFFF"/>
                  </a:solidFill>
                  <a:latin typeface="Calibri"/>
                  <a:cs typeface="Calibri"/>
                </a:rPr>
                <a:t>Policy coherence and common roadmap</a:t>
              </a:r>
            </a:p>
            <a:p>
              <a:pPr algn="ctr">
                <a:lnSpc>
                  <a:spcPts val="1400"/>
                </a:lnSpc>
                <a:spcAft>
                  <a:spcPts val="600"/>
                </a:spcAft>
                <a:defRPr/>
              </a:pPr>
              <a:r>
                <a:rPr lang="en-US" sz="1400">
                  <a:solidFill>
                    <a:srgbClr val="FFFFFF"/>
                  </a:solidFill>
                  <a:latin typeface="Calibri"/>
                  <a:cs typeface="Calibri"/>
                </a:rPr>
                <a:t>Coordinated and coherent technical/financial support</a:t>
              </a:r>
            </a:p>
            <a:p>
              <a:pPr algn="ctr">
                <a:lnSpc>
                  <a:spcPts val="1400"/>
                </a:lnSpc>
                <a:spcAft>
                  <a:spcPts val="600"/>
                </a:spcAft>
                <a:defRPr/>
              </a:pPr>
              <a:r>
                <a:rPr lang="hr-HR" sz="1400" err="1">
                  <a:solidFill>
                    <a:srgbClr val="FFFFFF"/>
                  </a:solidFill>
                  <a:latin typeface="Calibri"/>
                  <a:cs typeface="Calibri"/>
                </a:rPr>
                <a:t>Multilateral</a:t>
              </a:r>
              <a:r>
                <a:rPr lang="hr-HR" sz="1400">
                  <a:solidFill>
                    <a:srgbClr val="FFFFFF"/>
                  </a:solidFill>
                  <a:latin typeface="Calibri"/>
                  <a:cs typeface="Calibri"/>
                </a:rPr>
                <a:t> forum </a:t>
              </a:r>
            </a:p>
            <a:p>
              <a:pPr algn="ctr">
                <a:lnSpc>
                  <a:spcPts val="1400"/>
                </a:lnSpc>
                <a:spcAft>
                  <a:spcPts val="600"/>
                </a:spcAft>
                <a:defRPr/>
              </a:pPr>
              <a:r>
                <a:rPr lang="hr-HR" sz="1400">
                  <a:solidFill>
                    <a:srgbClr val="FFFFFF"/>
                  </a:solidFill>
                  <a:latin typeface="Calibri"/>
                  <a:cs typeface="Calibri"/>
                </a:rPr>
                <a:t>&amp; </a:t>
              </a:r>
              <a:r>
                <a:rPr lang="hr-HR" sz="1400" err="1">
                  <a:solidFill>
                    <a:srgbClr val="FFFFFF"/>
                  </a:solidFill>
                  <a:latin typeface="Calibri"/>
                  <a:cs typeface="Calibri"/>
                </a:rPr>
                <a:t>social</a:t>
              </a:r>
              <a:r>
                <a:rPr lang="hr-HR" sz="1400">
                  <a:solidFill>
                    <a:srgbClr val="FFFFFF"/>
                  </a:solidFill>
                  <a:latin typeface="Calibri"/>
                  <a:cs typeface="Calibri"/>
                </a:rPr>
                <a:t> summit</a:t>
              </a:r>
              <a:endParaRPr lang="en-US" sz="1400">
                <a:solidFill>
                  <a:srgbClr val="FFFFFF"/>
                </a:solidFill>
                <a:latin typeface="Calibri"/>
                <a:cs typeface="Calibri"/>
              </a:endParaRPr>
            </a:p>
          </p:txBody>
        </p:sp>
        <p:sp>
          <p:nvSpPr>
            <p:cNvPr id="52" name="Rectangle 51">
              <a:extLst>
                <a:ext uri="{FF2B5EF4-FFF2-40B4-BE49-F238E27FC236}">
                  <a16:creationId xmlns:a16="http://schemas.microsoft.com/office/drawing/2014/main" id="{6F6901CE-75D3-BBBB-64A7-E47968BFFE4A}"/>
                </a:ext>
              </a:extLst>
            </p:cNvPr>
            <p:cNvSpPr/>
            <p:nvPr/>
          </p:nvSpPr>
          <p:spPr>
            <a:xfrm>
              <a:off x="9702687" y="2096824"/>
              <a:ext cx="1682022" cy="978729"/>
            </a:xfrm>
            <a:prstGeom prst="rect">
              <a:avLst/>
            </a:prstGeom>
          </p:spPr>
          <p:txBody>
            <a:bodyPr wrap="square">
              <a:spAutoFit/>
            </a:bodyPr>
            <a:lstStyle/>
            <a:p>
              <a:pPr lvl="0">
                <a:lnSpc>
                  <a:spcPct val="90000"/>
                </a:lnSpc>
                <a:defRPr/>
              </a:pPr>
              <a:r>
                <a:rPr lang="en-US" sz="1600" b="1">
                  <a:solidFill>
                    <a:schemeClr val="bg1"/>
                  </a:solidFill>
                  <a:latin typeface="Calibri"/>
                  <a:cs typeface="Calibri"/>
                </a:rPr>
                <a:t>INTEGRATED FINANCING (DOMESTIC &amp; INTERNATIONAL)</a:t>
              </a:r>
            </a:p>
          </p:txBody>
        </p:sp>
        <p:sp>
          <p:nvSpPr>
            <p:cNvPr id="53" name="Rectangle 52">
              <a:extLst>
                <a:ext uri="{FF2B5EF4-FFF2-40B4-BE49-F238E27FC236}">
                  <a16:creationId xmlns:a16="http://schemas.microsoft.com/office/drawing/2014/main" id="{CEB3CD27-B9DB-D841-C083-F9E24E254508}"/>
                </a:ext>
              </a:extLst>
            </p:cNvPr>
            <p:cNvSpPr/>
            <p:nvPr/>
          </p:nvSpPr>
          <p:spPr>
            <a:xfrm>
              <a:off x="9732099" y="3183222"/>
              <a:ext cx="1927886" cy="1944977"/>
            </a:xfrm>
            <a:prstGeom prst="rect">
              <a:avLst/>
            </a:prstGeom>
          </p:spPr>
          <p:txBody>
            <a:bodyPr wrap="square">
              <a:spAutoFit/>
            </a:bodyPr>
            <a:lstStyle/>
            <a:p>
              <a:pPr>
                <a:lnSpc>
                  <a:spcPts val="1400"/>
                </a:lnSpc>
                <a:spcAft>
                  <a:spcPts val="600"/>
                </a:spcAft>
                <a:defRPr/>
              </a:pPr>
              <a:r>
                <a:rPr lang="en-US" sz="1400">
                  <a:solidFill>
                    <a:srgbClr val="FFFFFF"/>
                  </a:solidFill>
                  <a:latin typeface="Calibri"/>
                  <a:cs typeface="Calibri"/>
                </a:rPr>
                <a:t>Domestic resources mobilization</a:t>
              </a:r>
            </a:p>
            <a:p>
              <a:pPr>
                <a:lnSpc>
                  <a:spcPts val="1400"/>
                </a:lnSpc>
                <a:spcAft>
                  <a:spcPts val="600"/>
                </a:spcAft>
                <a:defRPr/>
              </a:pPr>
              <a:r>
                <a:rPr lang="en-US" sz="1400">
                  <a:solidFill>
                    <a:srgbClr val="FFFFFF"/>
                  </a:solidFill>
                  <a:latin typeface="Calibri"/>
                  <a:cs typeface="Calibri"/>
                </a:rPr>
                <a:t>Complementary international financial support</a:t>
              </a:r>
            </a:p>
            <a:p>
              <a:pPr>
                <a:lnSpc>
                  <a:spcPts val="1400"/>
                </a:lnSpc>
                <a:spcAft>
                  <a:spcPts val="600"/>
                </a:spcAft>
                <a:defRPr/>
              </a:pPr>
              <a:r>
                <a:rPr lang="en-US" sz="1400">
                  <a:solidFill>
                    <a:srgbClr val="FFFFFF"/>
                  </a:solidFill>
                  <a:latin typeface="Calibri"/>
                  <a:cs typeface="Calibri"/>
                </a:rPr>
                <a:t>Enabling environment conducive to domestic investments</a:t>
              </a:r>
            </a:p>
            <a:p>
              <a:pPr>
                <a:lnSpc>
                  <a:spcPts val="1400"/>
                </a:lnSpc>
                <a:spcAft>
                  <a:spcPts val="600"/>
                </a:spcAft>
                <a:defRPr/>
              </a:pPr>
              <a:r>
                <a:rPr lang="en-US" sz="1400">
                  <a:solidFill>
                    <a:srgbClr val="FFFFFF"/>
                  </a:solidFill>
                  <a:latin typeface="Calibri"/>
                  <a:cs typeface="Calibri"/>
                </a:rPr>
                <a:t>Return on investment</a:t>
              </a:r>
            </a:p>
          </p:txBody>
        </p:sp>
        <p:cxnSp>
          <p:nvCxnSpPr>
            <p:cNvPr id="55" name="Straight Arrow Connector 52">
              <a:extLst>
                <a:ext uri="{FF2B5EF4-FFF2-40B4-BE49-F238E27FC236}">
                  <a16:creationId xmlns:a16="http://schemas.microsoft.com/office/drawing/2014/main" id="{1C0A43B4-1069-258E-7E92-9DEF8ED272FB}"/>
                </a:ext>
              </a:extLst>
            </p:cNvPr>
            <p:cNvCxnSpPr>
              <a:cxnSpLocks/>
            </p:cNvCxnSpPr>
            <p:nvPr/>
          </p:nvCxnSpPr>
          <p:spPr>
            <a:xfrm>
              <a:off x="9305136" y="1188691"/>
              <a:ext cx="578618" cy="442189"/>
            </a:xfrm>
            <a:prstGeom prst="straightConnector1">
              <a:avLst/>
            </a:prstGeom>
            <a:ln w="76200">
              <a:solidFill>
                <a:srgbClr val="B4B95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DB1DAE0-B575-F04F-9A0C-DB2A64421524}"/>
                </a:ext>
              </a:extLst>
            </p:cNvPr>
            <p:cNvSpPr/>
            <p:nvPr/>
          </p:nvSpPr>
          <p:spPr>
            <a:xfrm>
              <a:off x="6523309" y="3644066"/>
              <a:ext cx="2385650" cy="535531"/>
            </a:xfrm>
            <a:prstGeom prst="rect">
              <a:avLst/>
            </a:prstGeom>
          </p:spPr>
          <p:txBody>
            <a:bodyPr wrap="square">
              <a:spAutoFit/>
            </a:bodyPr>
            <a:lstStyle/>
            <a:p>
              <a:pPr lvl="0" algn="ctr">
                <a:lnSpc>
                  <a:spcPct val="90000"/>
                </a:lnSpc>
                <a:defRPr/>
              </a:pPr>
              <a:r>
                <a:rPr lang="en-US" sz="1600" b="1">
                  <a:solidFill>
                    <a:srgbClr val="230050"/>
                  </a:solidFill>
                  <a:latin typeface="Calibri"/>
                  <a:cs typeface="Calibri"/>
                </a:rPr>
                <a:t>System-wide </a:t>
              </a:r>
              <a:br>
                <a:rPr lang="en-US" sz="1600" b="1">
                  <a:solidFill>
                    <a:srgbClr val="230050"/>
                  </a:solidFill>
                  <a:latin typeface="Calibri"/>
                  <a:cs typeface="Calibri"/>
                </a:rPr>
              </a:br>
              <a:r>
                <a:rPr lang="en-US" sz="1600" b="1">
                  <a:solidFill>
                    <a:srgbClr val="230050"/>
                  </a:solidFill>
                  <a:latin typeface="Calibri"/>
                  <a:cs typeface="Calibri"/>
                </a:rPr>
                <a:t>Technical Support Facility </a:t>
              </a:r>
            </a:p>
          </p:txBody>
        </p:sp>
        <p:sp>
          <p:nvSpPr>
            <p:cNvPr id="57" name="Rectangle 56">
              <a:extLst>
                <a:ext uri="{FF2B5EF4-FFF2-40B4-BE49-F238E27FC236}">
                  <a16:creationId xmlns:a16="http://schemas.microsoft.com/office/drawing/2014/main" id="{3AF70241-AE91-8E8C-D7CC-10F902A510EA}"/>
                </a:ext>
              </a:extLst>
            </p:cNvPr>
            <p:cNvSpPr/>
            <p:nvPr/>
          </p:nvSpPr>
          <p:spPr>
            <a:xfrm>
              <a:off x="6527832" y="4161063"/>
              <a:ext cx="2564292" cy="1019766"/>
            </a:xfrm>
            <a:prstGeom prst="rect">
              <a:avLst/>
            </a:prstGeom>
          </p:spPr>
          <p:txBody>
            <a:bodyPr wrap="square" lIns="91440" tIns="45720" rIns="91440" bIns="45720" anchor="t">
              <a:spAutoFit/>
            </a:bodyPr>
            <a:lstStyle/>
            <a:p>
              <a:pPr algn="ctr">
                <a:lnSpc>
                  <a:spcPct val="80000"/>
                </a:lnSpc>
                <a:spcAft>
                  <a:spcPts val="600"/>
                </a:spcAft>
                <a:defRPr/>
              </a:pPr>
              <a:r>
                <a:rPr lang="en-US" sz="1400">
                  <a:latin typeface="Calibri"/>
                  <a:cs typeface="Calibri"/>
                </a:rPr>
                <a:t>Technical support</a:t>
              </a:r>
            </a:p>
            <a:p>
              <a:pPr lvl="0" algn="ctr">
                <a:lnSpc>
                  <a:spcPct val="80000"/>
                </a:lnSpc>
                <a:spcAft>
                  <a:spcPts val="600"/>
                </a:spcAft>
                <a:defRPr/>
              </a:pPr>
              <a:r>
                <a:rPr lang="en-GB" sz="1400">
                  <a:latin typeface="Roboto-Regular"/>
                </a:rPr>
                <a:t>Capacity building</a:t>
              </a:r>
              <a:endParaRPr lang="en-GB" sz="1400"/>
            </a:p>
            <a:p>
              <a:pPr lvl="0" algn="ctr">
                <a:lnSpc>
                  <a:spcPct val="80000"/>
                </a:lnSpc>
                <a:spcAft>
                  <a:spcPts val="600"/>
                </a:spcAft>
                <a:defRPr/>
              </a:pPr>
              <a:r>
                <a:rPr lang="en-GB" sz="1400">
                  <a:latin typeface="Roboto-Regular"/>
                </a:rPr>
                <a:t>Data collection, knowledge</a:t>
              </a:r>
            </a:p>
            <a:p>
              <a:pPr lvl="0" algn="ctr">
                <a:lnSpc>
                  <a:spcPct val="80000"/>
                </a:lnSpc>
                <a:spcAft>
                  <a:spcPts val="600"/>
                </a:spcAft>
                <a:defRPr/>
              </a:pPr>
              <a:r>
                <a:rPr lang="en-US" sz="1400">
                  <a:latin typeface="Roboto-Regular"/>
                </a:rPr>
                <a:t>Results monitoring</a:t>
              </a:r>
            </a:p>
          </p:txBody>
        </p:sp>
        <p:cxnSp>
          <p:nvCxnSpPr>
            <p:cNvPr id="58" name="Straight Arrow Connector 52">
              <a:extLst>
                <a:ext uri="{FF2B5EF4-FFF2-40B4-BE49-F238E27FC236}">
                  <a16:creationId xmlns:a16="http://schemas.microsoft.com/office/drawing/2014/main" id="{F255863C-04A5-63E5-DD63-3D5E961C97E3}"/>
                </a:ext>
              </a:extLst>
            </p:cNvPr>
            <p:cNvCxnSpPr>
              <a:cxnSpLocks/>
            </p:cNvCxnSpPr>
            <p:nvPr/>
          </p:nvCxnSpPr>
          <p:spPr>
            <a:xfrm flipH="1">
              <a:off x="5645492" y="1190007"/>
              <a:ext cx="627829" cy="404837"/>
            </a:xfrm>
            <a:prstGeom prst="straightConnector1">
              <a:avLst/>
            </a:prstGeom>
            <a:ln w="76200">
              <a:solidFill>
                <a:srgbClr val="3D89B2"/>
              </a:solidFill>
              <a:tailEnd type="triangle"/>
            </a:ln>
          </p:spPr>
          <p:style>
            <a:lnRef idx="1">
              <a:schemeClr val="accent1"/>
            </a:lnRef>
            <a:fillRef idx="0">
              <a:schemeClr val="accent1"/>
            </a:fillRef>
            <a:effectRef idx="0">
              <a:schemeClr val="accent1"/>
            </a:effectRef>
            <a:fontRef idx="minor">
              <a:schemeClr val="tx1"/>
            </a:fontRef>
          </p:style>
        </p:cxnSp>
        <p:pic>
          <p:nvPicPr>
            <p:cNvPr id="59" name="Graphic 58" descr="Badge 3 with solid fill">
              <a:extLst>
                <a:ext uri="{FF2B5EF4-FFF2-40B4-BE49-F238E27FC236}">
                  <a16:creationId xmlns:a16="http://schemas.microsoft.com/office/drawing/2014/main" id="{D10FDA99-AE48-B2F9-BCD9-FB6CA22417D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10884" y="845801"/>
              <a:ext cx="370979" cy="370979"/>
            </a:xfrm>
            <a:prstGeom prst="rect">
              <a:avLst/>
            </a:prstGeom>
          </p:spPr>
        </p:pic>
      </p:grpSp>
      <p:pic>
        <p:nvPicPr>
          <p:cNvPr id="7" name="Image 20" descr="LOGO GLOBAL ACCELERATOR-PICTOGRAMME.png">
            <a:extLst>
              <a:ext uri="{FF2B5EF4-FFF2-40B4-BE49-F238E27FC236}">
                <a16:creationId xmlns:a16="http://schemas.microsoft.com/office/drawing/2014/main" id="{DAA64F5A-2A60-F921-59FE-68AA940C7B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6860" y="179416"/>
            <a:ext cx="531020" cy="528674"/>
          </a:xfrm>
          <a:prstGeom prst="rect">
            <a:avLst/>
          </a:prstGeom>
        </p:spPr>
      </p:pic>
      <p:sp>
        <p:nvSpPr>
          <p:cNvPr id="2" name="Title 1">
            <a:extLst>
              <a:ext uri="{FF2B5EF4-FFF2-40B4-BE49-F238E27FC236}">
                <a16:creationId xmlns:a16="http://schemas.microsoft.com/office/drawing/2014/main" id="{2F27691B-48CF-9517-516A-890EBB9BFCED}"/>
              </a:ext>
            </a:extLst>
          </p:cNvPr>
          <p:cNvSpPr txBox="1">
            <a:spLocks/>
          </p:cNvSpPr>
          <p:nvPr/>
        </p:nvSpPr>
        <p:spPr>
          <a:xfrm>
            <a:off x="258394" y="534186"/>
            <a:ext cx="2439186" cy="7053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dirty="0" err="1">
                <a:solidFill>
                  <a:srgbClr val="FFFFFF"/>
                </a:solidFill>
              </a:rPr>
              <a:t>Three</a:t>
            </a:r>
            <a:r>
              <a:rPr lang="fr-FR" sz="3200" dirty="0">
                <a:solidFill>
                  <a:srgbClr val="FFFFFF"/>
                </a:solidFill>
              </a:rPr>
              <a:t> </a:t>
            </a:r>
            <a:r>
              <a:rPr lang="fr-FR" sz="3200" dirty="0" err="1">
                <a:solidFill>
                  <a:srgbClr val="FFFFFF"/>
                </a:solidFill>
              </a:rPr>
              <a:t>pillars</a:t>
            </a:r>
            <a:r>
              <a:rPr lang="fr-FR" sz="3200" dirty="0">
                <a:solidFill>
                  <a:srgbClr val="FFFFFF"/>
                </a:solidFill>
              </a:rPr>
              <a:t> of action</a:t>
            </a:r>
            <a:endParaRPr lang="en-GB" sz="3200" dirty="0">
              <a:solidFill>
                <a:srgbClr val="FFFFFF"/>
              </a:solidFill>
            </a:endParaRPr>
          </a:p>
        </p:txBody>
      </p:sp>
      <p:sp>
        <p:nvSpPr>
          <p:cNvPr id="9" name="Title 1">
            <a:extLst>
              <a:ext uri="{FF2B5EF4-FFF2-40B4-BE49-F238E27FC236}">
                <a16:creationId xmlns:a16="http://schemas.microsoft.com/office/drawing/2014/main" id="{5981433E-4684-55BD-981C-07EE372FE86B}"/>
              </a:ext>
            </a:extLst>
          </p:cNvPr>
          <p:cNvSpPr txBox="1">
            <a:spLocks/>
          </p:cNvSpPr>
          <p:nvPr/>
        </p:nvSpPr>
        <p:spPr>
          <a:xfrm>
            <a:off x="177997" y="4127598"/>
            <a:ext cx="2684474" cy="2103889"/>
          </a:xfrm>
          <a:prstGeom prst="rect">
            <a:avLst/>
          </a:prstGeom>
        </p:spPr>
        <p:txBody>
          <a:bodyPr lIns="0" r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cs typeface="Calibri"/>
              </a:rPr>
              <a:t>Need for a H-L commitment, to bring along several ministries, link policy and financing, mobilize international technical/financial support, and identify key entry points where transitions need to be “just”</a:t>
            </a:r>
          </a:p>
        </p:txBody>
      </p:sp>
      <p:pic>
        <p:nvPicPr>
          <p:cNvPr id="10" name="Image 23" descr="A couple of men looking at a computer&#10;&#10;Description automatically generated">
            <a:extLst>
              <a:ext uri="{FF2B5EF4-FFF2-40B4-BE49-F238E27FC236}">
                <a16:creationId xmlns:a16="http://schemas.microsoft.com/office/drawing/2014/main" id="{53764547-014B-7C9D-9E8B-1412FE5B1A45}"/>
              </a:ext>
            </a:extLst>
          </p:cNvPr>
          <p:cNvPicPr>
            <a:picLocks noChangeAspect="1"/>
          </p:cNvPicPr>
          <p:nvPr/>
        </p:nvPicPr>
        <p:blipFill rotWithShape="1">
          <a:blip r:embed="rId6"/>
          <a:srcRect l="12187" t="7849" r="8883" b="7849"/>
          <a:stretch/>
        </p:blipFill>
        <p:spPr>
          <a:xfrm>
            <a:off x="-84120" y="1737815"/>
            <a:ext cx="3108495" cy="2213399"/>
          </a:xfrm>
          <a:prstGeom prst="round1Rect">
            <a:avLst/>
          </a:prstGeom>
          <a:blipFill rotWithShape="1">
            <a:blip r:embed="rId7"/>
            <a:stretch>
              <a:fillRect/>
            </a:stretch>
          </a:blipFill>
        </p:spPr>
      </p:pic>
      <p:sp>
        <p:nvSpPr>
          <p:cNvPr id="3" name="TextBox 64">
            <a:extLst>
              <a:ext uri="{FF2B5EF4-FFF2-40B4-BE49-F238E27FC236}">
                <a16:creationId xmlns:a16="http://schemas.microsoft.com/office/drawing/2014/main" id="{CBB11160-AD60-235C-B3F2-5EC95E222EA0}"/>
              </a:ext>
            </a:extLst>
          </p:cNvPr>
          <p:cNvSpPr txBox="1"/>
          <p:nvPr/>
        </p:nvSpPr>
        <p:spPr>
          <a:xfrm>
            <a:off x="2924447" y="2548617"/>
            <a:ext cx="90334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230050"/>
                </a:solidFill>
                <a:effectLst/>
                <a:uLnTx/>
                <a:uFillTx/>
                <a:latin typeface="Arial" panose="020B0604020202020204"/>
                <a:ea typeface="+mn-ea"/>
                <a:cs typeface="+mn-cs"/>
                <a:sym typeface="Webdings" panose="05030102010509060703" pitchFamily="18" charset="2"/>
              </a:rPr>
              <a:t></a:t>
            </a:r>
            <a:endParaRPr kumimoji="0" lang="en-GB" sz="6600" b="1" i="0" u="none" strike="noStrike" kern="1200" cap="none" spc="0" normalizeH="0" baseline="0" noProof="0" dirty="0">
              <a:ln>
                <a:noFill/>
              </a:ln>
              <a:solidFill>
                <a:srgbClr val="23005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12F68F1-2988-6F15-B88A-B61F9073C5E9}"/>
              </a:ext>
            </a:extLst>
          </p:cNvPr>
          <p:cNvSpPr txBox="1"/>
          <p:nvPr/>
        </p:nvSpPr>
        <p:spPr>
          <a:xfrm>
            <a:off x="3024375" y="2484043"/>
            <a:ext cx="1163059" cy="600164"/>
          </a:xfrm>
          <a:prstGeom prst="rect">
            <a:avLst/>
          </a:prstGeom>
          <a:noFill/>
        </p:spPr>
        <p:txBody>
          <a:bodyPr wrap="square" rtlCol="0">
            <a:spAutoFit/>
          </a:bodyPr>
          <a:lstStyle/>
          <a:p>
            <a:r>
              <a:rPr lang="fr-CH" sz="1100" dirty="0"/>
              <a:t>International Labour Standards</a:t>
            </a:r>
            <a:endParaRPr lang="en-US" sz="1100" dirty="0"/>
          </a:p>
        </p:txBody>
      </p:sp>
    </p:spTree>
    <p:extLst>
      <p:ext uri="{BB962C8B-B14F-4D97-AF65-F5344CB8AC3E}">
        <p14:creationId xmlns:p14="http://schemas.microsoft.com/office/powerpoint/2010/main" val="1984311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ndir un rectangle à un seul coin 5">
            <a:extLst>
              <a:ext uri="{FF2B5EF4-FFF2-40B4-BE49-F238E27FC236}">
                <a16:creationId xmlns:a16="http://schemas.microsoft.com/office/drawing/2014/main" id="{3F7EB1C7-AC33-5D65-9D74-B08ED04650C8}"/>
              </a:ext>
            </a:extLst>
          </p:cNvPr>
          <p:cNvSpPr/>
          <p:nvPr/>
        </p:nvSpPr>
        <p:spPr>
          <a:xfrm>
            <a:off x="-70128" y="0"/>
            <a:ext cx="3086597" cy="687600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Picture 1">
            <a:extLst>
              <a:ext uri="{FF2B5EF4-FFF2-40B4-BE49-F238E27FC236}">
                <a16:creationId xmlns:a16="http://schemas.microsoft.com/office/drawing/2014/main" id="{3E7CB9C2-09F1-9C19-0556-1A8AC9FD7C35}"/>
              </a:ext>
            </a:extLst>
          </p:cNvPr>
          <p:cNvPicPr>
            <a:picLocks noChangeAspect="1"/>
          </p:cNvPicPr>
          <p:nvPr/>
        </p:nvPicPr>
        <p:blipFill>
          <a:blip r:embed="rId3"/>
          <a:stretch>
            <a:fillRect/>
          </a:stretch>
        </p:blipFill>
        <p:spPr>
          <a:xfrm>
            <a:off x="5069953" y="299142"/>
            <a:ext cx="4482185" cy="2922594"/>
          </a:xfrm>
          <a:prstGeom prst="rect">
            <a:avLst/>
          </a:prstGeom>
        </p:spPr>
      </p:pic>
      <p:sp>
        <p:nvSpPr>
          <p:cNvPr id="4" name="Title 1">
            <a:extLst>
              <a:ext uri="{FF2B5EF4-FFF2-40B4-BE49-F238E27FC236}">
                <a16:creationId xmlns:a16="http://schemas.microsoft.com/office/drawing/2014/main" id="{782DD94A-BBA7-9F64-AF44-04550BE7B18E}"/>
              </a:ext>
            </a:extLst>
          </p:cNvPr>
          <p:cNvSpPr txBox="1">
            <a:spLocks/>
          </p:cNvSpPr>
          <p:nvPr/>
        </p:nvSpPr>
        <p:spPr>
          <a:xfrm>
            <a:off x="258394" y="534186"/>
            <a:ext cx="2439186" cy="7053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dirty="0" err="1">
                <a:solidFill>
                  <a:srgbClr val="FFFFFF"/>
                </a:solidFill>
              </a:rPr>
              <a:t>Financing</a:t>
            </a:r>
            <a:r>
              <a:rPr lang="fr-FR" sz="3200" dirty="0">
                <a:solidFill>
                  <a:srgbClr val="FFFFFF"/>
                </a:solidFill>
              </a:rPr>
              <a:t> gaps for social protection</a:t>
            </a:r>
            <a:endParaRPr lang="en-GB" sz="3200" dirty="0">
              <a:solidFill>
                <a:srgbClr val="FFFFFF"/>
              </a:solidFill>
            </a:endParaRPr>
          </a:p>
        </p:txBody>
      </p:sp>
      <p:sp>
        <p:nvSpPr>
          <p:cNvPr id="5" name="TextBox 4">
            <a:extLst>
              <a:ext uri="{FF2B5EF4-FFF2-40B4-BE49-F238E27FC236}">
                <a16:creationId xmlns:a16="http://schemas.microsoft.com/office/drawing/2014/main" id="{72971C98-946D-3DF6-0162-0F95BE9889FA}"/>
              </a:ext>
            </a:extLst>
          </p:cNvPr>
          <p:cNvSpPr txBox="1"/>
          <p:nvPr/>
        </p:nvSpPr>
        <p:spPr>
          <a:xfrm>
            <a:off x="187986" y="4440068"/>
            <a:ext cx="2570150" cy="2031325"/>
          </a:xfrm>
          <a:prstGeom prst="rect">
            <a:avLst/>
          </a:prstGeom>
          <a:noFill/>
        </p:spPr>
        <p:txBody>
          <a:bodyPr wrap="square" rtlCol="0">
            <a:spAutoFit/>
          </a:bodyPr>
          <a:lstStyle/>
          <a:p>
            <a:r>
              <a:rPr lang="en-US" sz="1800" b="1" i="0" u="none" strike="noStrike" baseline="0" dirty="0">
                <a:solidFill>
                  <a:schemeClr val="bg1"/>
                </a:solidFill>
              </a:rPr>
              <a:t>In low- and middle-income countries, the financing gap to achieve USP equals 3.3 per cent of GDP annually or an additional US$1.4 trillion per year.</a:t>
            </a:r>
            <a:endParaRPr lang="en-GB" b="1" dirty="0">
              <a:solidFill>
                <a:schemeClr val="bg1"/>
              </a:solidFill>
            </a:endParaRPr>
          </a:p>
        </p:txBody>
      </p:sp>
      <p:pic>
        <p:nvPicPr>
          <p:cNvPr id="7" name="Picture 6" descr="A cover of a book&#10;&#10;Description automatically generated">
            <a:extLst>
              <a:ext uri="{FF2B5EF4-FFF2-40B4-BE49-F238E27FC236}">
                <a16:creationId xmlns:a16="http://schemas.microsoft.com/office/drawing/2014/main" id="{452DA452-B236-9F8B-7904-20F48F29F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394" y="1967703"/>
            <a:ext cx="1719871" cy="2344758"/>
          </a:xfrm>
          <a:prstGeom prst="rect">
            <a:avLst/>
          </a:prstGeom>
        </p:spPr>
      </p:pic>
      <p:sp>
        <p:nvSpPr>
          <p:cNvPr id="10" name="Content Placeholder 7">
            <a:extLst>
              <a:ext uri="{FF2B5EF4-FFF2-40B4-BE49-F238E27FC236}">
                <a16:creationId xmlns:a16="http://schemas.microsoft.com/office/drawing/2014/main" id="{C069E970-5264-5396-80C4-485D4133A162}"/>
              </a:ext>
            </a:extLst>
          </p:cNvPr>
          <p:cNvSpPr txBox="1">
            <a:spLocks/>
          </p:cNvSpPr>
          <p:nvPr/>
        </p:nvSpPr>
        <p:spPr>
          <a:xfrm>
            <a:off x="3410683" y="3428138"/>
            <a:ext cx="8365037" cy="2544900"/>
          </a:xfrm>
          <a:prstGeom prst="rect">
            <a:avLst/>
          </a:prstGeom>
        </p:spPr>
        <p:txBody>
          <a:bodyPr lIns="0" tIns="0" rIns="0" bIns="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lnSpc>
                <a:spcPct val="110000"/>
              </a:lnSpc>
              <a:spcBef>
                <a:spcPts val="480"/>
              </a:spcBef>
              <a:buClr>
                <a:srgbClr val="EA5B28"/>
              </a:buClr>
              <a:buSzPct val="100000"/>
              <a:buBlip>
                <a:blip r:embed="rId5"/>
              </a:buBlip>
            </a:pPr>
            <a:r>
              <a:rPr lang="en-GB" dirty="0">
                <a:latin typeface="Calibri"/>
                <a:cs typeface="Calibri Light"/>
              </a:rPr>
              <a:t>The </a:t>
            </a:r>
            <a:r>
              <a:rPr lang="en-GB" b="1" dirty="0">
                <a:latin typeface="Calibri"/>
                <a:cs typeface="Calibri Light"/>
              </a:rPr>
              <a:t>three pillars </a:t>
            </a:r>
            <a:r>
              <a:rPr lang="en-GB" dirty="0">
                <a:latin typeface="Calibri"/>
                <a:cs typeface="Calibri Light"/>
              </a:rPr>
              <a:t>of the GA contribute to reducing the financing gaps</a:t>
            </a:r>
          </a:p>
          <a:p>
            <a:pPr marL="342900" lvl="3" indent="-342900">
              <a:lnSpc>
                <a:spcPct val="110000"/>
              </a:lnSpc>
              <a:spcBef>
                <a:spcPts val="480"/>
              </a:spcBef>
              <a:buClr>
                <a:srgbClr val="EA5B28"/>
              </a:buClr>
              <a:buSzPct val="100000"/>
              <a:buBlip>
                <a:blip r:embed="rId5"/>
              </a:buBlip>
            </a:pPr>
            <a:r>
              <a:rPr lang="en-GB" dirty="0">
                <a:latin typeface="Calibri"/>
                <a:cs typeface="Calibri Light"/>
              </a:rPr>
              <a:t>Integrated policy pillar: formalization of employment and enterprises, extension of </a:t>
            </a:r>
            <a:r>
              <a:rPr lang="en-GB" b="1" dirty="0">
                <a:latin typeface="Calibri"/>
                <a:cs typeface="Calibri Light"/>
              </a:rPr>
              <a:t>social insurance</a:t>
            </a:r>
            <a:r>
              <a:rPr lang="en-GB" dirty="0">
                <a:latin typeface="Calibri"/>
                <a:cs typeface="Calibri Light"/>
              </a:rPr>
              <a:t>, broadening the </a:t>
            </a:r>
            <a:r>
              <a:rPr lang="en-GB" b="1" dirty="0">
                <a:latin typeface="Calibri"/>
                <a:cs typeface="Calibri Light"/>
              </a:rPr>
              <a:t>tax base</a:t>
            </a:r>
          </a:p>
          <a:p>
            <a:pPr marL="342900" lvl="3" indent="-342900">
              <a:lnSpc>
                <a:spcPct val="110000"/>
              </a:lnSpc>
              <a:spcBef>
                <a:spcPts val="480"/>
              </a:spcBef>
              <a:buClr>
                <a:srgbClr val="EA5B28"/>
              </a:buClr>
              <a:buSzPct val="100000"/>
              <a:buBlip>
                <a:blip r:embed="rId5"/>
              </a:buBlip>
            </a:pPr>
            <a:r>
              <a:rPr lang="en-GB" dirty="0">
                <a:latin typeface="Calibri"/>
                <a:cs typeface="Calibri Light"/>
              </a:rPr>
              <a:t>Financing pillar: </a:t>
            </a:r>
            <a:r>
              <a:rPr lang="en-GB" b="1" dirty="0">
                <a:cs typeface="Calibri Light"/>
              </a:rPr>
              <a:t>Min of Economy </a:t>
            </a:r>
            <a:r>
              <a:rPr lang="en-GB" dirty="0">
                <a:cs typeface="Calibri Light"/>
              </a:rPr>
              <a:t>and Finance on board, WB-UN collaboration, </a:t>
            </a:r>
            <a:r>
              <a:rPr lang="en-GB" b="1" dirty="0">
                <a:cs typeface="Calibri Light"/>
              </a:rPr>
              <a:t>PDB</a:t>
            </a:r>
            <a:r>
              <a:rPr lang="en-GB" dirty="0">
                <a:cs typeface="Calibri Light"/>
              </a:rPr>
              <a:t> working group, linkages with </a:t>
            </a:r>
            <a:r>
              <a:rPr lang="en-GB" b="1" dirty="0">
                <a:cs typeface="Calibri Light"/>
              </a:rPr>
              <a:t>existing funds </a:t>
            </a:r>
            <a:r>
              <a:rPr lang="en-GB" dirty="0">
                <a:cs typeface="Calibri Light"/>
              </a:rPr>
              <a:t>(global shied, Loss and damage, GFATMs...), ODA/philanthropy, debt swaps, wealth tax?</a:t>
            </a:r>
            <a:endParaRPr lang="en-GB" dirty="0">
              <a:latin typeface="Calibri"/>
              <a:cs typeface="Calibri Light"/>
            </a:endParaRPr>
          </a:p>
          <a:p>
            <a:pPr marL="342900" lvl="3" indent="-342900">
              <a:lnSpc>
                <a:spcPct val="110000"/>
              </a:lnSpc>
              <a:spcBef>
                <a:spcPts val="480"/>
              </a:spcBef>
              <a:buClr>
                <a:srgbClr val="EA5B28"/>
              </a:buClr>
              <a:buSzPct val="100000"/>
              <a:buBlip>
                <a:blip r:embed="rId5"/>
              </a:buBlip>
            </a:pPr>
            <a:r>
              <a:rPr lang="en-GB" dirty="0">
                <a:latin typeface="Calibri"/>
                <a:cs typeface="Calibri Light"/>
              </a:rPr>
              <a:t>Multilateral cooperation pillar makes the first two possible</a:t>
            </a:r>
          </a:p>
          <a:p>
            <a:pPr marL="342900" lvl="3" indent="-342900">
              <a:lnSpc>
                <a:spcPct val="110000"/>
              </a:lnSpc>
              <a:spcBef>
                <a:spcPts val="480"/>
              </a:spcBef>
              <a:buClr>
                <a:srgbClr val="EA5B28"/>
              </a:buClr>
              <a:buSzPct val="100000"/>
              <a:buBlip>
                <a:blip r:embed="rId5"/>
              </a:buBlip>
            </a:pPr>
            <a:r>
              <a:rPr lang="en-GB" dirty="0">
                <a:latin typeface="Calibri"/>
                <a:cs typeface="Calibri Light"/>
              </a:rPr>
              <a:t>Technical support facility: to support institution building, similar to the “facility branch” proposed by O de Schutter in the GFSPF design</a:t>
            </a:r>
            <a:endParaRPr lang="en-GB" dirty="0">
              <a:cs typeface="Calibri Light"/>
            </a:endParaRPr>
          </a:p>
          <a:p>
            <a:pPr marL="342900" lvl="3" indent="-342900">
              <a:lnSpc>
                <a:spcPct val="110000"/>
              </a:lnSpc>
              <a:spcBef>
                <a:spcPts val="480"/>
              </a:spcBef>
              <a:buClr>
                <a:srgbClr val="EA5B28"/>
              </a:buClr>
              <a:buSzPct val="100000"/>
              <a:buBlip>
                <a:blip r:embed="rId5"/>
              </a:buBlip>
            </a:pPr>
            <a:endParaRPr lang="en-GB" dirty="0">
              <a:latin typeface="Calibri"/>
              <a:cs typeface="Calibri Light"/>
            </a:endParaRPr>
          </a:p>
          <a:p>
            <a:pPr marL="0" lvl="3" indent="0">
              <a:lnSpc>
                <a:spcPct val="110000"/>
              </a:lnSpc>
              <a:spcBef>
                <a:spcPts val="480"/>
              </a:spcBef>
              <a:buClr>
                <a:srgbClr val="EA5B28"/>
              </a:buClr>
              <a:buSzPct val="100000"/>
              <a:buNone/>
            </a:pPr>
            <a:endParaRPr lang="en-GB" b="1" dirty="0">
              <a:latin typeface="Calibri"/>
              <a:cs typeface="Calibri Light"/>
            </a:endParaRPr>
          </a:p>
        </p:txBody>
      </p:sp>
    </p:spTree>
    <p:extLst>
      <p:ext uri="{BB962C8B-B14F-4D97-AF65-F5344CB8AC3E}">
        <p14:creationId xmlns:p14="http://schemas.microsoft.com/office/powerpoint/2010/main" val="44994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9F185-B8FA-CA09-8EB3-F883AE343E8E}"/>
              </a:ext>
            </a:extLst>
          </p:cNvPr>
          <p:cNvGrpSpPr/>
          <p:nvPr/>
        </p:nvGrpSpPr>
        <p:grpSpPr>
          <a:xfrm>
            <a:off x="3030041" y="561808"/>
            <a:ext cx="9117306" cy="4420304"/>
            <a:chOff x="3030041" y="561808"/>
            <a:chExt cx="9117306" cy="4420304"/>
          </a:xfrm>
        </p:grpSpPr>
        <p:pic>
          <p:nvPicPr>
            <p:cNvPr id="11" name="Picture 10">
              <a:extLst>
                <a:ext uri="{FF2B5EF4-FFF2-40B4-BE49-F238E27FC236}">
                  <a16:creationId xmlns:a16="http://schemas.microsoft.com/office/drawing/2014/main" id="{41B9AFEA-ACC2-BBE7-913C-8AF8A3A09A91}"/>
                </a:ext>
              </a:extLst>
            </p:cNvPr>
            <p:cNvPicPr>
              <a:picLocks noChangeAspect="1"/>
            </p:cNvPicPr>
            <p:nvPr/>
          </p:nvPicPr>
          <p:blipFill rotWithShape="1">
            <a:blip r:embed="rId3"/>
            <a:srcRect t="10327"/>
            <a:stretch/>
          </p:blipFill>
          <p:spPr>
            <a:xfrm>
              <a:off x="3030041" y="561808"/>
              <a:ext cx="9117306" cy="4420304"/>
            </a:xfrm>
            <a:prstGeom prst="rect">
              <a:avLst/>
            </a:prstGeom>
          </p:spPr>
        </p:pic>
        <p:sp>
          <p:nvSpPr>
            <p:cNvPr id="3" name="Oval 2">
              <a:extLst>
                <a:ext uri="{FF2B5EF4-FFF2-40B4-BE49-F238E27FC236}">
                  <a16:creationId xmlns:a16="http://schemas.microsoft.com/office/drawing/2014/main" id="{C3891E58-8AE2-3AE4-1FA3-EDEEDBED2FF9}"/>
                </a:ext>
              </a:extLst>
            </p:cNvPr>
            <p:cNvSpPr/>
            <p:nvPr/>
          </p:nvSpPr>
          <p:spPr>
            <a:xfrm>
              <a:off x="8839199" y="3017520"/>
              <a:ext cx="142241" cy="1422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Arrondir un rectangle à un seul coin 16">
            <a:extLst>
              <a:ext uri="{FF2B5EF4-FFF2-40B4-BE49-F238E27FC236}">
                <a16:creationId xmlns:a16="http://schemas.microsoft.com/office/drawing/2014/main" id="{4E00CF75-861E-6BD3-8219-453CC724FA70}"/>
              </a:ext>
            </a:extLst>
          </p:cNvPr>
          <p:cNvSpPr/>
          <p:nvPr/>
        </p:nvSpPr>
        <p:spPr>
          <a:xfrm>
            <a:off x="-23108" y="-18150"/>
            <a:ext cx="3086683" cy="687615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Title 1">
            <a:extLst>
              <a:ext uri="{FF2B5EF4-FFF2-40B4-BE49-F238E27FC236}">
                <a16:creationId xmlns:a16="http://schemas.microsoft.com/office/drawing/2014/main" id="{85031DD1-5921-4928-93FC-210D4D25A529}"/>
              </a:ext>
            </a:extLst>
          </p:cNvPr>
          <p:cNvSpPr txBox="1">
            <a:spLocks/>
          </p:cNvSpPr>
          <p:nvPr/>
        </p:nvSpPr>
        <p:spPr>
          <a:xfrm>
            <a:off x="235150" y="459571"/>
            <a:ext cx="2213365" cy="7444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endParaRPr lang="en-US" sz="4400" dirty="0">
              <a:solidFill>
                <a:srgbClr val="FFFFFF"/>
              </a:solidFill>
              <a:ea typeface="Calibri"/>
              <a:cs typeface="Calibri"/>
            </a:endParaRPr>
          </a:p>
        </p:txBody>
      </p:sp>
      <p:sp>
        <p:nvSpPr>
          <p:cNvPr id="41" name="Slide Number Placeholder 4">
            <a:extLst>
              <a:ext uri="{FF2B5EF4-FFF2-40B4-BE49-F238E27FC236}">
                <a16:creationId xmlns:a16="http://schemas.microsoft.com/office/drawing/2014/main" id="{5157A62A-C8CA-4CA9-8F0C-95A5472DA9ED}"/>
              </a:ext>
            </a:extLst>
          </p:cNvPr>
          <p:cNvSpPr txBox="1">
            <a:spLocks/>
          </p:cNvSpPr>
          <p:nvPr/>
        </p:nvSpPr>
        <p:spPr>
          <a:xfrm>
            <a:off x="11305379" y="6206585"/>
            <a:ext cx="339808" cy="39196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56227C0-AD57-4F9B-BAE3-EEFB0D0EE427}" type="slidenum">
              <a:rPr lang="en-GB" sz="1200" dirty="0" smtClean="0">
                <a:solidFill>
                  <a:srgbClr val="A6A6A6"/>
                </a:solidFill>
              </a:rPr>
              <a:pPr algn="r"/>
              <a:t>5</a:t>
            </a:fld>
            <a:endParaRPr lang="en-GB" sz="1200">
              <a:solidFill>
                <a:srgbClr val="A6A6A6"/>
              </a:solidFill>
            </a:endParaRPr>
          </a:p>
        </p:txBody>
      </p:sp>
      <p:pic>
        <p:nvPicPr>
          <p:cNvPr id="5" name="Picture 4" descr="A person carrying a basket of green leaves&#10;&#10;Description automatically generated">
            <a:extLst>
              <a:ext uri="{FF2B5EF4-FFF2-40B4-BE49-F238E27FC236}">
                <a16:creationId xmlns:a16="http://schemas.microsoft.com/office/drawing/2014/main" id="{85D4084C-19CD-C9C0-80A4-FA313888C0C6}"/>
              </a:ext>
            </a:extLst>
          </p:cNvPr>
          <p:cNvPicPr>
            <a:picLocks noChangeAspect="1"/>
          </p:cNvPicPr>
          <p:nvPr/>
        </p:nvPicPr>
        <p:blipFill rotWithShape="1">
          <a:blip r:embed="rId4"/>
          <a:srcRect l="1479" t="1307" r="2958" b="2495"/>
          <a:stretch/>
        </p:blipFill>
        <p:spPr>
          <a:xfrm>
            <a:off x="160790" y="2014790"/>
            <a:ext cx="2225148" cy="3026255"/>
          </a:xfrm>
          <a:prstGeom prst="rect">
            <a:avLst/>
          </a:prstGeom>
        </p:spPr>
      </p:pic>
      <p:sp>
        <p:nvSpPr>
          <p:cNvPr id="19" name="Content Placeholder 7">
            <a:extLst>
              <a:ext uri="{FF2B5EF4-FFF2-40B4-BE49-F238E27FC236}">
                <a16:creationId xmlns:a16="http://schemas.microsoft.com/office/drawing/2014/main" id="{8C049C7B-4F4C-19B1-BFDB-67672F753250}"/>
              </a:ext>
            </a:extLst>
          </p:cNvPr>
          <p:cNvSpPr txBox="1">
            <a:spLocks/>
          </p:cNvSpPr>
          <p:nvPr/>
        </p:nvSpPr>
        <p:spPr>
          <a:xfrm>
            <a:off x="2994306" y="4982112"/>
            <a:ext cx="8870031" cy="321179"/>
          </a:xfrm>
          <a:prstGeom prst="rect">
            <a:avLst/>
          </a:prstGeom>
        </p:spPr>
        <p:txBody>
          <a:bodyPr lIns="0" tIns="0" rIns="0" bIns="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lgn="ctr">
              <a:lnSpc>
                <a:spcPct val="110000"/>
              </a:lnSpc>
              <a:buNone/>
            </a:pPr>
            <a:r>
              <a:rPr lang="fr-CH" sz="1200" b="1" dirty="0" err="1">
                <a:ea typeface="Roboto" panose="02000000000000000000" pitchFamily="2" charset="0"/>
                <a:cs typeface="Roboto" panose="02000000000000000000" pitchFamily="2" charset="0"/>
              </a:rPr>
              <a:t>Pathfinder</a:t>
            </a:r>
            <a:r>
              <a:rPr lang="fr-CH" sz="1200" b="1" dirty="0">
                <a:ea typeface="Roboto" panose="02000000000000000000" pitchFamily="2" charset="0"/>
                <a:cs typeface="Roboto" panose="02000000000000000000" pitchFamily="2" charset="0"/>
              </a:rPr>
              <a:t> countries </a:t>
            </a:r>
            <a:r>
              <a:rPr lang="fr-CH" sz="1200" b="1" dirty="0" err="1">
                <a:ea typeface="Roboto" panose="02000000000000000000" pitchFamily="2" charset="0"/>
                <a:cs typeface="Roboto" panose="02000000000000000000" pitchFamily="2" charset="0"/>
              </a:rPr>
              <a:t>dashboard</a:t>
            </a:r>
            <a:r>
              <a:rPr lang="fr-CH" sz="1200" b="1" dirty="0">
                <a:ea typeface="Roboto" panose="02000000000000000000" pitchFamily="2" charset="0"/>
                <a:cs typeface="Roboto" panose="02000000000000000000" pitchFamily="2" charset="0"/>
              </a:rPr>
              <a:t> </a:t>
            </a:r>
            <a:r>
              <a:rPr lang="it-IT" sz="1200" dirty="0">
                <a:ea typeface="Calibri Light"/>
                <a:cs typeface="Calibri Light"/>
              </a:rPr>
              <a:t>https://www.unglobalaccelerator.org/pathfinder-countries</a:t>
            </a:r>
          </a:p>
          <a:p>
            <a:pPr marL="0" lvl="2" indent="0" algn="ctr">
              <a:lnSpc>
                <a:spcPct val="110000"/>
              </a:lnSpc>
              <a:buNone/>
            </a:pPr>
            <a:endParaRPr lang="it-IT" sz="1200" b="1" dirty="0">
              <a:solidFill>
                <a:srgbClr val="3D89B2"/>
              </a:solidFill>
              <a:ea typeface="Calibri Light"/>
              <a:cs typeface="Calibri Light"/>
            </a:endParaRPr>
          </a:p>
          <a:p>
            <a:pPr marL="0" lvl="2" indent="0" algn="ctr">
              <a:lnSpc>
                <a:spcPct val="110000"/>
              </a:lnSpc>
              <a:spcBef>
                <a:spcPts val="0"/>
              </a:spcBef>
              <a:buNone/>
            </a:pPr>
            <a:endParaRPr lang="it-IT" sz="1200" dirty="0">
              <a:ea typeface="Calibri Light"/>
              <a:cs typeface="Calibri Light"/>
            </a:endParaRPr>
          </a:p>
        </p:txBody>
      </p:sp>
      <p:sp>
        <p:nvSpPr>
          <p:cNvPr id="20" name="Content Placeholder 7">
            <a:extLst>
              <a:ext uri="{FF2B5EF4-FFF2-40B4-BE49-F238E27FC236}">
                <a16:creationId xmlns:a16="http://schemas.microsoft.com/office/drawing/2014/main" id="{664148A2-BAE9-2F14-3358-132CAD02319F}"/>
              </a:ext>
            </a:extLst>
          </p:cNvPr>
          <p:cNvSpPr txBox="1">
            <a:spLocks/>
          </p:cNvSpPr>
          <p:nvPr/>
        </p:nvSpPr>
        <p:spPr>
          <a:xfrm>
            <a:off x="3063575" y="5271646"/>
            <a:ext cx="8870031" cy="1586354"/>
          </a:xfrm>
          <a:prstGeom prst="rect">
            <a:avLst/>
          </a:prstGeom>
          <a:solidFill>
            <a:schemeClr val="accent2">
              <a:lumMod val="20000"/>
              <a:lumOff val="80000"/>
            </a:schemeClr>
          </a:solidFill>
        </p:spPr>
        <p:txBody>
          <a:bodyPr lIns="0" tIns="0" rIns="0" bIns="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lgn="ctr">
              <a:lnSpc>
                <a:spcPct val="110000"/>
              </a:lnSpc>
              <a:buNone/>
            </a:pPr>
            <a:r>
              <a:rPr lang="en-US" sz="1600" b="1" dirty="0">
                <a:solidFill>
                  <a:srgbClr val="3D89B2"/>
                </a:solidFill>
                <a:ea typeface="Roboto" panose="02000000000000000000" pitchFamily="2" charset="0"/>
                <a:cs typeface="Roboto" panose="02000000000000000000" pitchFamily="2" charset="0"/>
              </a:rPr>
              <a:t>10 early-stage pathfinder countries: </a:t>
            </a:r>
          </a:p>
          <a:p>
            <a:pPr marL="0" lvl="2" indent="0" algn="ctr">
              <a:lnSpc>
                <a:spcPct val="110000"/>
              </a:lnSpc>
              <a:buNone/>
            </a:pPr>
            <a:r>
              <a:rPr lang="en-US" sz="1600" dirty="0">
                <a:ea typeface="Roboto" panose="02000000000000000000" pitchFamily="2" charset="0"/>
                <a:cs typeface="Roboto" panose="02000000000000000000" pitchFamily="2" charset="0"/>
              </a:rPr>
              <a:t>Cabo Verde, Colombia, Democratic Republic of Congo, Kenya, Nepal, Paraguay, Philippines, </a:t>
            </a:r>
          </a:p>
          <a:p>
            <a:pPr marL="0" lvl="2" indent="0" algn="ctr">
              <a:lnSpc>
                <a:spcPct val="110000"/>
              </a:lnSpc>
              <a:buNone/>
            </a:pPr>
            <a:r>
              <a:rPr lang="en-US" sz="1600" dirty="0">
                <a:ea typeface="Roboto" panose="02000000000000000000" pitchFamily="2" charset="0"/>
                <a:cs typeface="Roboto" panose="02000000000000000000" pitchFamily="2" charset="0"/>
              </a:rPr>
              <a:t>Rwanda, Senegal, Viet Nam</a:t>
            </a:r>
          </a:p>
          <a:p>
            <a:pPr marL="0" lvl="2" indent="0" algn="ctr">
              <a:lnSpc>
                <a:spcPct val="110000"/>
              </a:lnSpc>
              <a:buNone/>
            </a:pPr>
            <a:r>
              <a:rPr lang="en-US" sz="1600" b="1" dirty="0">
                <a:solidFill>
                  <a:srgbClr val="3D89B2"/>
                </a:solidFill>
                <a:ea typeface="Roboto" panose="02000000000000000000" pitchFamily="2" charset="0"/>
                <a:cs typeface="Roboto" panose="02000000000000000000" pitchFamily="2" charset="0"/>
              </a:rPr>
              <a:t>6 advanced-stage pathfinder countries: </a:t>
            </a:r>
          </a:p>
          <a:p>
            <a:pPr marL="0" lvl="2" indent="0" algn="ctr">
              <a:lnSpc>
                <a:spcPct val="110000"/>
              </a:lnSpc>
              <a:buNone/>
            </a:pPr>
            <a:r>
              <a:rPr lang="it-IT" sz="1600" dirty="0">
                <a:cs typeface="Calibri Light"/>
              </a:rPr>
              <a:t>Albania, Cambodia, Indonesia, Malawi, Namibia, Uzbekistan</a:t>
            </a:r>
          </a:p>
          <a:p>
            <a:pPr marL="0" lvl="2" indent="0" algn="ctr">
              <a:lnSpc>
                <a:spcPct val="110000"/>
              </a:lnSpc>
              <a:buNone/>
            </a:pPr>
            <a:endParaRPr lang="en-US" sz="1600" b="1" dirty="0">
              <a:ea typeface="Roboto" panose="02000000000000000000" pitchFamily="2" charset="0"/>
              <a:cs typeface="Roboto" panose="02000000000000000000" pitchFamily="2" charset="0"/>
            </a:endParaRPr>
          </a:p>
          <a:p>
            <a:pPr marL="0" lvl="2" indent="0" algn="ctr">
              <a:lnSpc>
                <a:spcPct val="110000"/>
              </a:lnSpc>
              <a:buNone/>
            </a:pPr>
            <a:endParaRPr lang="it-IT" sz="1600" dirty="0">
              <a:cs typeface="Calibri Light"/>
            </a:endParaRPr>
          </a:p>
          <a:p>
            <a:pPr marL="0" lvl="2" indent="0" algn="ctr">
              <a:lnSpc>
                <a:spcPct val="110000"/>
              </a:lnSpc>
              <a:buNone/>
            </a:pPr>
            <a:r>
              <a:rPr lang="it-IT" sz="1600" dirty="0">
                <a:cs typeface="Calibri Light"/>
              </a:rPr>
              <a:t> </a:t>
            </a:r>
            <a:endParaRPr lang="it-IT" sz="1600" dirty="0"/>
          </a:p>
          <a:p>
            <a:pPr marL="0" lvl="2" indent="0" algn="ctr">
              <a:lnSpc>
                <a:spcPct val="110000"/>
              </a:lnSpc>
              <a:spcBef>
                <a:spcPts val="0"/>
              </a:spcBef>
              <a:buNone/>
            </a:pPr>
            <a:endParaRPr lang="it-IT" sz="1600" dirty="0">
              <a:ea typeface="Calibri Light"/>
              <a:cs typeface="Calibri Light"/>
            </a:endParaRPr>
          </a:p>
          <a:p>
            <a:pPr marL="0" lvl="2" indent="0" algn="ctr">
              <a:lnSpc>
                <a:spcPct val="110000"/>
              </a:lnSpc>
              <a:buNone/>
            </a:pPr>
            <a:endParaRPr lang="it-IT" sz="1600" b="1" dirty="0">
              <a:solidFill>
                <a:srgbClr val="3D89B2"/>
              </a:solidFill>
              <a:ea typeface="Calibri Light"/>
              <a:cs typeface="Calibri Light"/>
            </a:endParaRPr>
          </a:p>
          <a:p>
            <a:pPr marL="0" lvl="2" indent="0" algn="ctr">
              <a:lnSpc>
                <a:spcPct val="110000"/>
              </a:lnSpc>
              <a:spcBef>
                <a:spcPts val="0"/>
              </a:spcBef>
              <a:buNone/>
            </a:pPr>
            <a:endParaRPr lang="it-IT" sz="1600" dirty="0">
              <a:ea typeface="Calibri Light"/>
              <a:cs typeface="Calibri Light"/>
            </a:endParaRPr>
          </a:p>
        </p:txBody>
      </p:sp>
      <p:sp>
        <p:nvSpPr>
          <p:cNvPr id="9" name="Title 1">
            <a:extLst>
              <a:ext uri="{FF2B5EF4-FFF2-40B4-BE49-F238E27FC236}">
                <a16:creationId xmlns:a16="http://schemas.microsoft.com/office/drawing/2014/main" id="{19C6636C-0A0B-B7D9-5D92-151CCFB69737}"/>
              </a:ext>
            </a:extLst>
          </p:cNvPr>
          <p:cNvSpPr txBox="1">
            <a:spLocks/>
          </p:cNvSpPr>
          <p:nvPr/>
        </p:nvSpPr>
        <p:spPr>
          <a:xfrm>
            <a:off x="258394" y="534186"/>
            <a:ext cx="2439186" cy="7053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dirty="0">
                <a:solidFill>
                  <a:srgbClr val="FFFFFF"/>
                </a:solidFill>
              </a:rPr>
              <a:t>The GA on the </a:t>
            </a:r>
            <a:r>
              <a:rPr lang="fr-FR" sz="3200" dirty="0" err="1">
                <a:solidFill>
                  <a:srgbClr val="FFFFFF"/>
                </a:solidFill>
              </a:rPr>
              <a:t>ground</a:t>
            </a:r>
            <a:endParaRPr lang="en-GB" sz="3200" dirty="0">
              <a:solidFill>
                <a:srgbClr val="FFFFFF"/>
              </a:solidFill>
            </a:endParaRPr>
          </a:p>
        </p:txBody>
      </p:sp>
      <p:sp>
        <p:nvSpPr>
          <p:cNvPr id="6" name="TextBox 5">
            <a:extLst>
              <a:ext uri="{FF2B5EF4-FFF2-40B4-BE49-F238E27FC236}">
                <a16:creationId xmlns:a16="http://schemas.microsoft.com/office/drawing/2014/main" id="{8757E9E4-DB0B-08F6-5E1A-C3BD2FC1E2D2}"/>
              </a:ext>
            </a:extLst>
          </p:cNvPr>
          <p:cNvSpPr txBox="1"/>
          <p:nvPr/>
        </p:nvSpPr>
        <p:spPr>
          <a:xfrm>
            <a:off x="160790" y="5271646"/>
            <a:ext cx="2570150" cy="923330"/>
          </a:xfrm>
          <a:prstGeom prst="rect">
            <a:avLst/>
          </a:prstGeom>
          <a:noFill/>
        </p:spPr>
        <p:txBody>
          <a:bodyPr wrap="square" rtlCol="0">
            <a:spAutoFit/>
          </a:bodyPr>
          <a:lstStyle/>
          <a:p>
            <a:r>
              <a:rPr lang="en-US" b="1" dirty="0">
                <a:solidFill>
                  <a:schemeClr val="bg1"/>
                </a:solidFill>
              </a:rPr>
              <a:t>16 countries have shared high level commitments to join the GA</a:t>
            </a:r>
            <a:endParaRPr lang="en-GB" b="1" dirty="0">
              <a:solidFill>
                <a:schemeClr val="bg1"/>
              </a:solidFill>
            </a:endParaRPr>
          </a:p>
        </p:txBody>
      </p:sp>
    </p:spTree>
    <p:extLst>
      <p:ext uri="{BB962C8B-B14F-4D97-AF65-F5344CB8AC3E}">
        <p14:creationId xmlns:p14="http://schemas.microsoft.com/office/powerpoint/2010/main" val="381739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9F185-B8FA-CA09-8EB3-F883AE343E8E}"/>
              </a:ext>
            </a:extLst>
          </p:cNvPr>
          <p:cNvGrpSpPr/>
          <p:nvPr/>
        </p:nvGrpSpPr>
        <p:grpSpPr>
          <a:xfrm>
            <a:off x="3030041" y="1638768"/>
            <a:ext cx="9117306" cy="4420304"/>
            <a:chOff x="3030041" y="561808"/>
            <a:chExt cx="9117306" cy="4420304"/>
          </a:xfrm>
        </p:grpSpPr>
        <p:pic>
          <p:nvPicPr>
            <p:cNvPr id="11" name="Picture 10">
              <a:extLst>
                <a:ext uri="{FF2B5EF4-FFF2-40B4-BE49-F238E27FC236}">
                  <a16:creationId xmlns:a16="http://schemas.microsoft.com/office/drawing/2014/main" id="{41B9AFEA-ACC2-BBE7-913C-8AF8A3A09A91}"/>
                </a:ext>
              </a:extLst>
            </p:cNvPr>
            <p:cNvPicPr>
              <a:picLocks noChangeAspect="1"/>
            </p:cNvPicPr>
            <p:nvPr/>
          </p:nvPicPr>
          <p:blipFill rotWithShape="1">
            <a:blip r:embed="rId3"/>
            <a:srcRect t="10327"/>
            <a:stretch/>
          </p:blipFill>
          <p:spPr>
            <a:xfrm>
              <a:off x="3030041" y="561808"/>
              <a:ext cx="9117306" cy="4420304"/>
            </a:xfrm>
            <a:prstGeom prst="rect">
              <a:avLst/>
            </a:prstGeom>
          </p:spPr>
        </p:pic>
        <p:sp>
          <p:nvSpPr>
            <p:cNvPr id="3" name="Oval 2">
              <a:extLst>
                <a:ext uri="{FF2B5EF4-FFF2-40B4-BE49-F238E27FC236}">
                  <a16:creationId xmlns:a16="http://schemas.microsoft.com/office/drawing/2014/main" id="{C3891E58-8AE2-3AE4-1FA3-EDEEDBED2FF9}"/>
                </a:ext>
              </a:extLst>
            </p:cNvPr>
            <p:cNvSpPr/>
            <p:nvPr/>
          </p:nvSpPr>
          <p:spPr>
            <a:xfrm>
              <a:off x="8839199" y="3017520"/>
              <a:ext cx="142241" cy="1422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Arrondir un rectangle à un seul coin 16">
            <a:extLst>
              <a:ext uri="{FF2B5EF4-FFF2-40B4-BE49-F238E27FC236}">
                <a16:creationId xmlns:a16="http://schemas.microsoft.com/office/drawing/2014/main" id="{4E00CF75-861E-6BD3-8219-453CC724FA70}"/>
              </a:ext>
            </a:extLst>
          </p:cNvPr>
          <p:cNvSpPr/>
          <p:nvPr/>
        </p:nvSpPr>
        <p:spPr>
          <a:xfrm>
            <a:off x="-23108" y="-18150"/>
            <a:ext cx="3086683" cy="687615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Title 1">
            <a:extLst>
              <a:ext uri="{FF2B5EF4-FFF2-40B4-BE49-F238E27FC236}">
                <a16:creationId xmlns:a16="http://schemas.microsoft.com/office/drawing/2014/main" id="{85031DD1-5921-4928-93FC-210D4D25A529}"/>
              </a:ext>
            </a:extLst>
          </p:cNvPr>
          <p:cNvSpPr txBox="1">
            <a:spLocks/>
          </p:cNvSpPr>
          <p:nvPr/>
        </p:nvSpPr>
        <p:spPr>
          <a:xfrm>
            <a:off x="235150" y="459571"/>
            <a:ext cx="2213365" cy="7444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endParaRPr lang="en-US" sz="4400" dirty="0">
              <a:solidFill>
                <a:srgbClr val="FFFFFF"/>
              </a:solidFill>
              <a:ea typeface="Calibri"/>
              <a:cs typeface="Calibri"/>
            </a:endParaRPr>
          </a:p>
        </p:txBody>
      </p:sp>
      <p:sp>
        <p:nvSpPr>
          <p:cNvPr id="41" name="Slide Number Placeholder 4">
            <a:extLst>
              <a:ext uri="{FF2B5EF4-FFF2-40B4-BE49-F238E27FC236}">
                <a16:creationId xmlns:a16="http://schemas.microsoft.com/office/drawing/2014/main" id="{5157A62A-C8CA-4CA9-8F0C-95A5472DA9ED}"/>
              </a:ext>
            </a:extLst>
          </p:cNvPr>
          <p:cNvSpPr txBox="1">
            <a:spLocks/>
          </p:cNvSpPr>
          <p:nvPr/>
        </p:nvSpPr>
        <p:spPr>
          <a:xfrm>
            <a:off x="11305379" y="6206585"/>
            <a:ext cx="339808" cy="39196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56227C0-AD57-4F9B-BAE3-EEFB0D0EE427}" type="slidenum">
              <a:rPr lang="en-GB" sz="1200" dirty="0" smtClean="0">
                <a:solidFill>
                  <a:srgbClr val="A6A6A6"/>
                </a:solidFill>
              </a:rPr>
              <a:pPr algn="r"/>
              <a:t>6</a:t>
            </a:fld>
            <a:endParaRPr lang="en-GB" sz="1200">
              <a:solidFill>
                <a:srgbClr val="A6A6A6"/>
              </a:solidFill>
            </a:endParaRPr>
          </a:p>
        </p:txBody>
      </p:sp>
      <p:sp>
        <p:nvSpPr>
          <p:cNvPr id="9" name="Title 1">
            <a:extLst>
              <a:ext uri="{FF2B5EF4-FFF2-40B4-BE49-F238E27FC236}">
                <a16:creationId xmlns:a16="http://schemas.microsoft.com/office/drawing/2014/main" id="{19C6636C-0A0B-B7D9-5D92-151CCFB69737}"/>
              </a:ext>
            </a:extLst>
          </p:cNvPr>
          <p:cNvSpPr txBox="1">
            <a:spLocks/>
          </p:cNvSpPr>
          <p:nvPr/>
        </p:nvSpPr>
        <p:spPr>
          <a:xfrm>
            <a:off x="258394" y="534186"/>
            <a:ext cx="2439186" cy="7053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dirty="0">
                <a:solidFill>
                  <a:srgbClr val="FFFFFF"/>
                </a:solidFill>
              </a:rPr>
              <a:t>Draft entry points of national roadmaps</a:t>
            </a:r>
            <a:endParaRPr lang="en-GB" sz="3200" dirty="0">
              <a:solidFill>
                <a:srgbClr val="FFFFFF"/>
              </a:solidFill>
            </a:endParaRPr>
          </a:p>
        </p:txBody>
      </p:sp>
      <p:sp>
        <p:nvSpPr>
          <p:cNvPr id="10" name="Title 1">
            <a:extLst>
              <a:ext uri="{FF2B5EF4-FFF2-40B4-BE49-F238E27FC236}">
                <a16:creationId xmlns:a16="http://schemas.microsoft.com/office/drawing/2014/main" id="{07BC24B1-C465-0F2A-BBD9-F6E4AC64A2FF}"/>
              </a:ext>
            </a:extLst>
          </p:cNvPr>
          <p:cNvSpPr txBox="1">
            <a:spLocks/>
          </p:cNvSpPr>
          <p:nvPr/>
        </p:nvSpPr>
        <p:spPr>
          <a:xfrm>
            <a:off x="235150" y="4812509"/>
            <a:ext cx="2434398" cy="2103889"/>
          </a:xfrm>
          <a:prstGeom prst="rect">
            <a:avLst/>
          </a:prstGeom>
        </p:spPr>
        <p:txBody>
          <a:bodyPr lIns="0" rIns="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cs typeface="Calibri"/>
              </a:rPr>
              <a:t>* Sectoral entry points include: Agrifood systems, tourism, energy, digitalization of urban economy…</a:t>
            </a:r>
          </a:p>
        </p:txBody>
      </p:sp>
      <p:sp>
        <p:nvSpPr>
          <p:cNvPr id="6" name="TextBox 372">
            <a:extLst>
              <a:ext uri="{FF2B5EF4-FFF2-40B4-BE49-F238E27FC236}">
                <a16:creationId xmlns:a16="http://schemas.microsoft.com/office/drawing/2014/main" id="{226A9D05-EBA8-6A2C-EB6F-CD85881ED2A1}"/>
              </a:ext>
            </a:extLst>
          </p:cNvPr>
          <p:cNvSpPr txBox="1"/>
          <p:nvPr/>
        </p:nvSpPr>
        <p:spPr>
          <a:xfrm>
            <a:off x="8879532" y="2366854"/>
            <a:ext cx="3151678" cy="1291192"/>
          </a:xfrm>
          <a:prstGeom prst="rect">
            <a:avLst/>
          </a:prstGeom>
          <a:solidFill>
            <a:schemeClr val="bg1"/>
          </a:solidFill>
          <a:ln w="38100">
            <a:solidFill>
              <a:srgbClr val="C00000"/>
            </a:solidFill>
          </a:ln>
        </p:spPr>
        <p:txBody>
          <a:bodyPr wrap="square" rtlCol="0">
            <a:noAutofit/>
          </a:bodyPr>
          <a:lstStyle/>
          <a:p>
            <a:r>
              <a:rPr lang="en-US" sz="1600" b="1" dirty="0">
                <a:solidFill>
                  <a:srgbClr val="C00000"/>
                </a:solidFill>
                <a:latin typeface="Arial Narrow" panose="020B0606020202030204" pitchFamily="34" charset="0"/>
              </a:rPr>
              <a:t>Cambodia</a:t>
            </a:r>
          </a:p>
          <a:p>
            <a:endParaRPr lang="en-US" sz="400" b="1" dirty="0">
              <a:latin typeface="Arial Narrow" panose="020B0606020202030204" pitchFamily="34" charset="0"/>
            </a:endParaRPr>
          </a:p>
          <a:p>
            <a:r>
              <a:rPr lang="en-US" sz="1050" b="1" dirty="0">
                <a:latin typeface="Arial Narrow" panose="020B0606020202030204" pitchFamily="34" charset="0"/>
              </a:rPr>
              <a:t>Entry points: </a:t>
            </a:r>
            <a:r>
              <a:rPr lang="en-US" sz="1050" dirty="0">
                <a:latin typeface="Arial Narrow" panose="020B0606020202030204" pitchFamily="34" charset="0"/>
              </a:rPr>
              <a:t>- TVET in tourism, construction, agrifood ; Extension of social protection, especially health and social assistance; Implement the formalization strategy (involvement of private sector, support to entrepreneurship, graduation); digitalization &amp; formalization; financing gaps for SP extension</a:t>
            </a:r>
          </a:p>
        </p:txBody>
      </p:sp>
      <p:sp>
        <p:nvSpPr>
          <p:cNvPr id="8" name="TextBox 372">
            <a:extLst>
              <a:ext uri="{FF2B5EF4-FFF2-40B4-BE49-F238E27FC236}">
                <a16:creationId xmlns:a16="http://schemas.microsoft.com/office/drawing/2014/main" id="{54E3364B-88C2-086B-8C47-2BD17DA16DF9}"/>
              </a:ext>
            </a:extLst>
          </p:cNvPr>
          <p:cNvSpPr txBox="1"/>
          <p:nvPr/>
        </p:nvSpPr>
        <p:spPr>
          <a:xfrm>
            <a:off x="8179725" y="3903653"/>
            <a:ext cx="3851485" cy="1394591"/>
          </a:xfrm>
          <a:prstGeom prst="rect">
            <a:avLst/>
          </a:prstGeom>
          <a:solidFill>
            <a:schemeClr val="bg1"/>
          </a:solidFill>
          <a:ln w="38100">
            <a:solidFill>
              <a:srgbClr val="C00000"/>
            </a:solidFill>
          </a:ln>
        </p:spPr>
        <p:txBody>
          <a:bodyPr wrap="square" rtlCol="0">
            <a:noAutofit/>
          </a:bodyPr>
          <a:lstStyle/>
          <a:p>
            <a:r>
              <a:rPr lang="en-US" sz="1600" b="1" dirty="0">
                <a:solidFill>
                  <a:srgbClr val="C00000"/>
                </a:solidFill>
                <a:latin typeface="Arial Narrow" panose="020B0606020202030204" pitchFamily="34" charset="0"/>
              </a:rPr>
              <a:t>Indonesia</a:t>
            </a:r>
          </a:p>
          <a:p>
            <a:endParaRPr lang="en-US" sz="400" b="1" dirty="0">
              <a:latin typeface="Arial Narrow" panose="020B0606020202030204" pitchFamily="34" charset="0"/>
            </a:endParaRPr>
          </a:p>
          <a:p>
            <a:r>
              <a:rPr lang="en-US" sz="1050" b="1" dirty="0">
                <a:latin typeface="Arial Narrow" panose="020B0606020202030204" pitchFamily="34" charset="0"/>
              </a:rPr>
              <a:t>Entry points: </a:t>
            </a:r>
            <a:r>
              <a:rPr lang="en-US" sz="1050" dirty="0">
                <a:latin typeface="Arial Narrow" panose="020B0606020202030204" pitchFamily="34" charset="0"/>
              </a:rPr>
              <a:t>- Skill development and LLL to respond to private sector needs; </a:t>
            </a:r>
            <a:r>
              <a:rPr lang="en-GB" sz="1050" dirty="0">
                <a:latin typeface="Arial Narrow" panose="020B0606020202030204" pitchFamily="34" charset="0"/>
              </a:rPr>
              <a:t>Social protection and labour market policies for just transition; How to expand existing social protection schemes to IE workers; Financing gaps</a:t>
            </a:r>
          </a:p>
          <a:p>
            <a:r>
              <a:rPr lang="en-GB" sz="1050" dirty="0">
                <a:latin typeface="Arial Narrow" panose="020B0606020202030204" pitchFamily="34" charset="0"/>
              </a:rPr>
              <a:t>- </a:t>
            </a:r>
            <a:r>
              <a:rPr lang="fr-CH" sz="1050" dirty="0" err="1">
                <a:latin typeface="Arial Narrow" panose="020B0606020202030204" pitchFamily="34" charset="0"/>
              </a:rPr>
              <a:t>Sectors</a:t>
            </a:r>
            <a:r>
              <a:rPr lang="fr-CH" sz="1050" dirty="0">
                <a:latin typeface="Arial Narrow" panose="020B0606020202030204" pitchFamily="34" charset="0"/>
              </a:rPr>
              <a:t>: </a:t>
            </a:r>
            <a:r>
              <a:rPr lang="fr-CH" sz="1050" b="1" dirty="0">
                <a:latin typeface="Arial Narrow" panose="020B0606020202030204" pitchFamily="34" charset="0"/>
              </a:rPr>
              <a:t>Energy transition (</a:t>
            </a:r>
            <a:r>
              <a:rPr lang="fr-CH" sz="1050" dirty="0" err="1">
                <a:latin typeface="Arial Narrow" panose="020B0606020202030204" pitchFamily="34" charset="0"/>
              </a:rPr>
              <a:t>away</a:t>
            </a:r>
            <a:r>
              <a:rPr lang="fr-CH" sz="1050" dirty="0">
                <a:latin typeface="Arial Narrow" panose="020B0606020202030204" pitchFamily="34" charset="0"/>
              </a:rPr>
              <a:t> </a:t>
            </a:r>
            <a:r>
              <a:rPr lang="fr-CH" sz="1050" dirty="0" err="1">
                <a:latin typeface="Arial Narrow" panose="020B0606020202030204" pitchFamily="34" charset="0"/>
              </a:rPr>
              <a:t>from</a:t>
            </a:r>
            <a:r>
              <a:rPr lang="fr-CH" sz="1050" dirty="0">
                <a:latin typeface="Arial Narrow" panose="020B0606020202030204" pitchFamily="34" charset="0"/>
              </a:rPr>
              <a:t> </a:t>
            </a:r>
            <a:r>
              <a:rPr lang="fr-CH" sz="1050" dirty="0" err="1">
                <a:latin typeface="Arial Narrow" panose="020B0606020202030204" pitchFamily="34" charset="0"/>
              </a:rPr>
              <a:t>coal</a:t>
            </a:r>
            <a:r>
              <a:rPr lang="fr-CH" sz="1050" dirty="0">
                <a:latin typeface="Arial Narrow" panose="020B0606020202030204" pitchFamily="34" charset="0"/>
              </a:rPr>
              <a:t>) &amp; </a:t>
            </a:r>
            <a:r>
              <a:rPr lang="fr-CH" sz="1050" dirty="0" err="1">
                <a:latin typeface="Arial Narrow" panose="020B0606020202030204" pitchFamily="34" charset="0"/>
              </a:rPr>
              <a:t>link</a:t>
            </a:r>
            <a:r>
              <a:rPr lang="fr-CH" sz="1050" dirty="0">
                <a:latin typeface="Arial Narrow" panose="020B0606020202030204" pitchFamily="34" charset="0"/>
              </a:rPr>
              <a:t> </a:t>
            </a:r>
            <a:r>
              <a:rPr lang="fr-CH" sz="1050" dirty="0" err="1">
                <a:latin typeface="Arial Narrow" panose="020B0606020202030204" pitchFamily="34" charset="0"/>
              </a:rPr>
              <a:t>with</a:t>
            </a:r>
            <a:r>
              <a:rPr lang="fr-CH" sz="1050" dirty="0">
                <a:latin typeface="Arial Narrow" panose="020B0606020202030204" pitchFamily="34" charset="0"/>
              </a:rPr>
              <a:t> UI; Removal of fuel subsidies and </a:t>
            </a:r>
            <a:r>
              <a:rPr lang="fr-CH" sz="1050" dirty="0" err="1">
                <a:latin typeface="Arial Narrow" panose="020B0606020202030204" pitchFamily="34" charset="0"/>
              </a:rPr>
              <a:t>financing</a:t>
            </a:r>
            <a:r>
              <a:rPr lang="fr-CH" sz="1050" dirty="0">
                <a:latin typeface="Arial Narrow" panose="020B0606020202030204" pitchFamily="34" charset="0"/>
              </a:rPr>
              <a:t> pensions; Rural </a:t>
            </a:r>
            <a:r>
              <a:rPr lang="fr-CH" sz="1050" dirty="0" err="1">
                <a:latin typeface="Arial Narrow" panose="020B0606020202030204" pitchFamily="34" charset="0"/>
              </a:rPr>
              <a:t>access</a:t>
            </a:r>
            <a:r>
              <a:rPr lang="fr-CH" sz="1050" dirty="0">
                <a:latin typeface="Arial Narrow" panose="020B0606020202030204" pitchFamily="34" charset="0"/>
              </a:rPr>
              <a:t> to </a:t>
            </a:r>
            <a:r>
              <a:rPr lang="fr-CH" sz="1050" dirty="0" err="1">
                <a:latin typeface="Arial Narrow" panose="020B0606020202030204" pitchFamily="34" charset="0"/>
              </a:rPr>
              <a:t>energy</a:t>
            </a:r>
            <a:r>
              <a:rPr lang="fr-CH" sz="1050" dirty="0">
                <a:latin typeface="Arial Narrow" panose="020B0606020202030204" pitchFamily="34" charset="0"/>
              </a:rPr>
              <a:t> and Adaptive Social Protection</a:t>
            </a:r>
          </a:p>
        </p:txBody>
      </p:sp>
      <p:sp>
        <p:nvSpPr>
          <p:cNvPr id="12" name="TextBox 372">
            <a:extLst>
              <a:ext uri="{FF2B5EF4-FFF2-40B4-BE49-F238E27FC236}">
                <a16:creationId xmlns:a16="http://schemas.microsoft.com/office/drawing/2014/main" id="{97B027ED-D51F-6053-A718-65F33BFFE1F4}"/>
              </a:ext>
            </a:extLst>
          </p:cNvPr>
          <p:cNvSpPr txBox="1"/>
          <p:nvPr/>
        </p:nvSpPr>
        <p:spPr>
          <a:xfrm>
            <a:off x="8868037" y="534186"/>
            <a:ext cx="3172285" cy="1699657"/>
          </a:xfrm>
          <a:prstGeom prst="rect">
            <a:avLst/>
          </a:prstGeom>
          <a:solidFill>
            <a:schemeClr val="bg1"/>
          </a:solidFill>
          <a:ln w="38100">
            <a:solidFill>
              <a:srgbClr val="C00000"/>
            </a:solidFill>
          </a:ln>
        </p:spPr>
        <p:txBody>
          <a:bodyPr wrap="square" lIns="91440" tIns="45720" rIns="91440" bIns="45720" rtlCol="0" anchor="t">
            <a:noAutofit/>
          </a:bodyPr>
          <a:lstStyle/>
          <a:p>
            <a:r>
              <a:rPr lang="en-US" sz="1600" b="1" dirty="0">
                <a:solidFill>
                  <a:srgbClr val="C00000"/>
                </a:solidFill>
                <a:latin typeface="Arial Narrow" panose="020B0606020202030204" pitchFamily="34" charset="0"/>
              </a:rPr>
              <a:t>Uzbekistan</a:t>
            </a:r>
          </a:p>
          <a:p>
            <a:endParaRPr lang="en-US" sz="400" b="1" dirty="0">
              <a:latin typeface="Arial Narrow" panose="020B0606020202030204" pitchFamily="34" charset="0"/>
            </a:endParaRPr>
          </a:p>
          <a:p>
            <a:r>
              <a:rPr lang="en-US" sz="1050" b="1" dirty="0">
                <a:latin typeface="Arial Narrow"/>
              </a:rPr>
              <a:t>Entry points: </a:t>
            </a:r>
            <a:r>
              <a:rPr lang="fr-CH" sz="1050" dirty="0">
                <a:latin typeface="Arial Narrow"/>
              </a:rPr>
              <a:t>Transition to </a:t>
            </a:r>
            <a:r>
              <a:rPr lang="fr-CH" sz="1050" dirty="0" err="1">
                <a:latin typeface="Arial Narrow"/>
              </a:rPr>
              <a:t>formality</a:t>
            </a:r>
            <a:r>
              <a:rPr lang="fr-CH" sz="1050" dirty="0">
                <a:latin typeface="Arial Narrow"/>
              </a:rPr>
              <a:t>, green transition, digital transition and digital inclusion </a:t>
            </a:r>
          </a:p>
          <a:p>
            <a:r>
              <a:rPr lang="en-US" sz="1050" dirty="0">
                <a:latin typeface="Arial Narrow"/>
              </a:rPr>
              <a:t>- Access to </a:t>
            </a:r>
            <a:r>
              <a:rPr lang="en-US" sz="1050" dirty="0" err="1">
                <a:latin typeface="Arial Narrow"/>
              </a:rPr>
              <a:t>labour</a:t>
            </a:r>
            <a:r>
              <a:rPr lang="en-US" sz="1050" dirty="0">
                <a:latin typeface="Arial Narrow"/>
              </a:rPr>
              <a:t> market for women and vulnerable groups, persons with disabilities</a:t>
            </a:r>
          </a:p>
          <a:p>
            <a:r>
              <a:rPr lang="en-US" sz="1050" dirty="0">
                <a:latin typeface="Arial Narrow"/>
              </a:rPr>
              <a:t>- </a:t>
            </a:r>
            <a:r>
              <a:rPr lang="en-US" sz="1050" b="1" dirty="0">
                <a:latin typeface="Arial Narrow"/>
              </a:rPr>
              <a:t>Formalization</a:t>
            </a:r>
            <a:r>
              <a:rPr lang="en-US" sz="1050" dirty="0">
                <a:latin typeface="Arial Narrow"/>
              </a:rPr>
              <a:t> in construction, transportation, agriculture, care economy</a:t>
            </a:r>
          </a:p>
          <a:p>
            <a:r>
              <a:rPr lang="en-US" sz="1050" dirty="0">
                <a:latin typeface="Arial Narrow"/>
              </a:rPr>
              <a:t>- Support to the newly created social protection agency &amp; implementation of the new social insurance law</a:t>
            </a:r>
          </a:p>
        </p:txBody>
      </p:sp>
      <p:sp>
        <p:nvSpPr>
          <p:cNvPr id="13" name="TextBox 372">
            <a:extLst>
              <a:ext uri="{FF2B5EF4-FFF2-40B4-BE49-F238E27FC236}">
                <a16:creationId xmlns:a16="http://schemas.microsoft.com/office/drawing/2014/main" id="{E0F5EC8F-29B1-C3DA-CFBB-8464E447B2ED}"/>
              </a:ext>
            </a:extLst>
          </p:cNvPr>
          <p:cNvSpPr txBox="1"/>
          <p:nvPr/>
        </p:nvSpPr>
        <p:spPr>
          <a:xfrm>
            <a:off x="3186134" y="2333708"/>
            <a:ext cx="3177840" cy="1324338"/>
          </a:xfrm>
          <a:prstGeom prst="rect">
            <a:avLst/>
          </a:prstGeom>
          <a:solidFill>
            <a:schemeClr val="bg1"/>
          </a:solidFill>
          <a:ln w="38100">
            <a:solidFill>
              <a:schemeClr val="accent5">
                <a:lumMod val="75000"/>
              </a:schemeClr>
            </a:solidFill>
          </a:ln>
        </p:spPr>
        <p:txBody>
          <a:bodyPr wrap="square" rtlCol="0">
            <a:noAutofit/>
          </a:bodyPr>
          <a:lstStyle/>
          <a:p>
            <a:r>
              <a:rPr lang="en-US" sz="1600" b="1" dirty="0">
                <a:solidFill>
                  <a:schemeClr val="accent5">
                    <a:lumMod val="75000"/>
                  </a:schemeClr>
                </a:solidFill>
                <a:latin typeface="Arial Narrow" panose="020B0606020202030204" pitchFamily="34" charset="0"/>
              </a:rPr>
              <a:t>Senegal</a:t>
            </a:r>
          </a:p>
          <a:p>
            <a:endParaRPr lang="en-US" sz="400" b="1" dirty="0">
              <a:latin typeface="Arial Narrow" panose="020B0606020202030204" pitchFamily="34" charset="0"/>
            </a:endParaRPr>
          </a:p>
          <a:p>
            <a:r>
              <a:rPr lang="en-US" sz="1050" b="1" dirty="0">
                <a:latin typeface="Arial Narrow" panose="020B0606020202030204" pitchFamily="34" charset="0"/>
              </a:rPr>
              <a:t>Potential entry points:</a:t>
            </a:r>
          </a:p>
          <a:p>
            <a:r>
              <a:rPr lang="en-US" sz="1050" dirty="0">
                <a:latin typeface="Arial Narrow" panose="020B0606020202030204" pitchFamily="34" charset="0"/>
              </a:rPr>
              <a:t>- Extension of </a:t>
            </a:r>
            <a:r>
              <a:rPr lang="en-US" sz="1050" b="1" dirty="0">
                <a:latin typeface="Arial Narrow" panose="020B0606020202030204" pitchFamily="34" charset="0"/>
              </a:rPr>
              <a:t>social protection</a:t>
            </a:r>
            <a:r>
              <a:rPr lang="en-US" sz="1050" dirty="0">
                <a:latin typeface="Arial Narrow" panose="020B0606020202030204" pitchFamily="34" charset="0"/>
              </a:rPr>
              <a:t>; Skills and lifelong learning; Formalization; Decent job creation in priority sectors</a:t>
            </a:r>
          </a:p>
          <a:p>
            <a:r>
              <a:rPr lang="en-US" sz="1050" dirty="0">
                <a:latin typeface="Arial Narrow" panose="020B0606020202030204" pitchFamily="34" charset="0"/>
              </a:rPr>
              <a:t>- Sectors: </a:t>
            </a:r>
            <a:r>
              <a:rPr lang="en-US" sz="1050" b="1" dirty="0">
                <a:latin typeface="Arial Narrow" panose="020B0606020202030204" pitchFamily="34" charset="0"/>
              </a:rPr>
              <a:t>Agriculture, </a:t>
            </a:r>
            <a:r>
              <a:rPr lang="en-US" sz="1050" dirty="0">
                <a:latin typeface="Arial Narrow" panose="020B0606020202030204" pitchFamily="34" charset="0"/>
              </a:rPr>
              <a:t>craftsmanship, construction, infrastructure, electricity, water and sanitation, link with JET-P</a:t>
            </a:r>
          </a:p>
        </p:txBody>
      </p:sp>
      <p:sp>
        <p:nvSpPr>
          <p:cNvPr id="14" name="TextBox 372">
            <a:extLst>
              <a:ext uri="{FF2B5EF4-FFF2-40B4-BE49-F238E27FC236}">
                <a16:creationId xmlns:a16="http://schemas.microsoft.com/office/drawing/2014/main" id="{E03D35EB-4449-579E-0FAC-59D94E8939CD}"/>
              </a:ext>
            </a:extLst>
          </p:cNvPr>
          <p:cNvSpPr txBox="1"/>
          <p:nvPr/>
        </p:nvSpPr>
        <p:spPr>
          <a:xfrm>
            <a:off x="6739827" y="5443011"/>
            <a:ext cx="1853967" cy="1257153"/>
          </a:xfrm>
          <a:prstGeom prst="rect">
            <a:avLst/>
          </a:prstGeom>
          <a:solidFill>
            <a:schemeClr val="bg1"/>
          </a:solidFill>
          <a:ln w="38100">
            <a:solidFill>
              <a:srgbClr val="C00000"/>
            </a:solidFill>
          </a:ln>
        </p:spPr>
        <p:txBody>
          <a:bodyPr wrap="square" rtlCol="0">
            <a:noAutofit/>
          </a:bodyPr>
          <a:lstStyle/>
          <a:p>
            <a:r>
              <a:rPr lang="en-US" sz="1600" b="1" dirty="0">
                <a:solidFill>
                  <a:srgbClr val="C00000"/>
                </a:solidFill>
                <a:latin typeface="Arial Narrow" panose="020B0606020202030204" pitchFamily="34" charset="0"/>
              </a:rPr>
              <a:t>Malawi</a:t>
            </a:r>
          </a:p>
          <a:p>
            <a:endParaRPr lang="en-US" sz="400" b="1" dirty="0">
              <a:latin typeface="Arial Narrow" panose="020B0606020202030204" pitchFamily="34" charset="0"/>
            </a:endParaRPr>
          </a:p>
          <a:p>
            <a:r>
              <a:rPr lang="en-US" sz="1050" b="1" dirty="0">
                <a:latin typeface="Arial Narrow" panose="020B0606020202030204" pitchFamily="34" charset="0"/>
              </a:rPr>
              <a:t>Entry points: </a:t>
            </a:r>
          </a:p>
          <a:p>
            <a:r>
              <a:rPr lang="en-US" sz="1050" dirty="0">
                <a:latin typeface="Arial Narrow" panose="020B0606020202030204" pitchFamily="34" charset="0"/>
              </a:rPr>
              <a:t>- </a:t>
            </a:r>
            <a:r>
              <a:rPr lang="en-US" sz="1050" b="1" dirty="0">
                <a:latin typeface="Arial Narrow" panose="020B0606020202030204" pitchFamily="34" charset="0"/>
              </a:rPr>
              <a:t>Agriculture productivity</a:t>
            </a:r>
          </a:p>
          <a:p>
            <a:r>
              <a:rPr lang="en-US" sz="1050" dirty="0">
                <a:latin typeface="Arial Narrow" panose="020B0606020202030204" pitchFamily="34" charset="0"/>
              </a:rPr>
              <a:t>- Industrializing the mining sector</a:t>
            </a:r>
          </a:p>
          <a:p>
            <a:r>
              <a:rPr lang="en-US" sz="1050" dirty="0">
                <a:latin typeface="Arial Narrow" panose="020B0606020202030204" pitchFamily="34" charset="0"/>
              </a:rPr>
              <a:t>- Growth in the Tourism Industry</a:t>
            </a:r>
          </a:p>
          <a:p>
            <a:r>
              <a:rPr lang="en-US" sz="1050" dirty="0">
                <a:latin typeface="Arial Narrow" panose="020B0606020202030204" pitchFamily="34" charset="0"/>
              </a:rPr>
              <a:t>Building a national SP system</a:t>
            </a:r>
          </a:p>
        </p:txBody>
      </p:sp>
      <p:sp>
        <p:nvSpPr>
          <p:cNvPr id="15" name="TextBox 372">
            <a:extLst>
              <a:ext uri="{FF2B5EF4-FFF2-40B4-BE49-F238E27FC236}">
                <a16:creationId xmlns:a16="http://schemas.microsoft.com/office/drawing/2014/main" id="{4AE1DB74-37F6-4237-9972-29C8575C3CE3}"/>
              </a:ext>
            </a:extLst>
          </p:cNvPr>
          <p:cNvSpPr txBox="1"/>
          <p:nvPr/>
        </p:nvSpPr>
        <p:spPr>
          <a:xfrm>
            <a:off x="5433965" y="901455"/>
            <a:ext cx="2611725" cy="1332388"/>
          </a:xfrm>
          <a:prstGeom prst="rect">
            <a:avLst/>
          </a:prstGeom>
          <a:solidFill>
            <a:schemeClr val="bg1"/>
          </a:solidFill>
          <a:ln w="38100">
            <a:solidFill>
              <a:srgbClr val="C00000"/>
            </a:solidFill>
          </a:ln>
        </p:spPr>
        <p:txBody>
          <a:bodyPr wrap="square" rtlCol="0">
            <a:noAutofit/>
          </a:bodyPr>
          <a:lstStyle/>
          <a:p>
            <a:r>
              <a:rPr lang="en-US" sz="1600" b="1" dirty="0">
                <a:solidFill>
                  <a:srgbClr val="C00000"/>
                </a:solidFill>
                <a:latin typeface="Arial Narrow" panose="020B0606020202030204" pitchFamily="34" charset="0"/>
              </a:rPr>
              <a:t>Albania</a:t>
            </a:r>
          </a:p>
          <a:p>
            <a:endParaRPr lang="en-US" sz="400" b="1" dirty="0">
              <a:latin typeface="Arial Narrow" panose="020B0606020202030204" pitchFamily="34" charset="0"/>
            </a:endParaRPr>
          </a:p>
          <a:p>
            <a:r>
              <a:rPr lang="en-US" sz="1050" b="1" dirty="0">
                <a:latin typeface="Arial Narrow" panose="020B0606020202030204" pitchFamily="34" charset="0"/>
              </a:rPr>
              <a:t>Entry points:</a:t>
            </a:r>
          </a:p>
          <a:p>
            <a:r>
              <a:rPr lang="en-US" sz="1050" dirty="0">
                <a:latin typeface="Arial Narrow" panose="020B0606020202030204" pitchFamily="34" charset="0"/>
              </a:rPr>
              <a:t>- Inclusion of persons with disabilities; Inclusive social protection system; </a:t>
            </a:r>
            <a:r>
              <a:rPr lang="en-US" sz="1050" b="1" dirty="0">
                <a:latin typeface="Arial Narrow" panose="020B0606020202030204" pitchFamily="34" charset="0"/>
              </a:rPr>
              <a:t>care services/sector; </a:t>
            </a:r>
            <a:r>
              <a:rPr lang="en-US" sz="1050" dirty="0">
                <a:latin typeface="Arial Narrow" panose="020B0606020202030204" pitchFamily="34" charset="0"/>
              </a:rPr>
              <a:t>private sector involvement in TVET; sustainable Financing</a:t>
            </a:r>
          </a:p>
        </p:txBody>
      </p:sp>
      <p:sp>
        <p:nvSpPr>
          <p:cNvPr id="16" name="TextBox 372">
            <a:extLst>
              <a:ext uri="{FF2B5EF4-FFF2-40B4-BE49-F238E27FC236}">
                <a16:creationId xmlns:a16="http://schemas.microsoft.com/office/drawing/2014/main" id="{7AB74CB6-3204-C1F7-D13C-80BA4399D41F}"/>
              </a:ext>
            </a:extLst>
          </p:cNvPr>
          <p:cNvSpPr txBox="1"/>
          <p:nvPr/>
        </p:nvSpPr>
        <p:spPr>
          <a:xfrm>
            <a:off x="4903118" y="3874567"/>
            <a:ext cx="3026501" cy="1252312"/>
          </a:xfrm>
          <a:prstGeom prst="rect">
            <a:avLst/>
          </a:prstGeom>
          <a:solidFill>
            <a:schemeClr val="bg1"/>
          </a:solidFill>
          <a:ln w="38100">
            <a:solidFill>
              <a:schemeClr val="accent5">
                <a:lumMod val="75000"/>
              </a:schemeClr>
            </a:solidFill>
          </a:ln>
        </p:spPr>
        <p:txBody>
          <a:bodyPr wrap="square" rtlCol="0">
            <a:noAutofit/>
          </a:bodyPr>
          <a:lstStyle/>
          <a:p>
            <a:r>
              <a:rPr lang="en-US" sz="1600" b="1" dirty="0">
                <a:solidFill>
                  <a:schemeClr val="accent5">
                    <a:lumMod val="75000"/>
                  </a:schemeClr>
                </a:solidFill>
                <a:latin typeface="Arial Narrow" panose="020B0606020202030204" pitchFamily="34" charset="0"/>
              </a:rPr>
              <a:t>Rwanda</a:t>
            </a:r>
          </a:p>
          <a:p>
            <a:endParaRPr lang="en-US" sz="400" b="1" dirty="0">
              <a:latin typeface="Arial Narrow" panose="020B0606020202030204" pitchFamily="34" charset="0"/>
            </a:endParaRPr>
          </a:p>
          <a:p>
            <a:r>
              <a:rPr lang="en-US" sz="1050" b="1" dirty="0">
                <a:latin typeface="Arial Narrow" panose="020B0606020202030204" pitchFamily="34" charset="0"/>
              </a:rPr>
              <a:t>Entry points:</a:t>
            </a:r>
          </a:p>
          <a:p>
            <a:r>
              <a:rPr lang="en-US" sz="1050" dirty="0">
                <a:latin typeface="Arial Narrow" panose="020B0606020202030204" pitchFamily="34" charset="0"/>
              </a:rPr>
              <a:t>- Formalizing and digitalizing the urban economy</a:t>
            </a:r>
          </a:p>
          <a:p>
            <a:r>
              <a:rPr lang="en-US" sz="1050" dirty="0">
                <a:latin typeface="Arial Narrow" panose="020B0606020202030204" pitchFamily="34" charset="0"/>
              </a:rPr>
              <a:t>- Modernizing and greening agriculture + food security</a:t>
            </a:r>
          </a:p>
          <a:p>
            <a:r>
              <a:rPr lang="en-US" sz="1050" dirty="0">
                <a:latin typeface="Arial Narrow" panose="020B0606020202030204" pitchFamily="34" charset="0"/>
              </a:rPr>
              <a:t>- Achieving gender equality through investment in the care economy</a:t>
            </a:r>
          </a:p>
        </p:txBody>
      </p:sp>
      <p:sp>
        <p:nvSpPr>
          <p:cNvPr id="17" name="TextBox 372">
            <a:extLst>
              <a:ext uri="{FF2B5EF4-FFF2-40B4-BE49-F238E27FC236}">
                <a16:creationId xmlns:a16="http://schemas.microsoft.com/office/drawing/2014/main" id="{7DF62B9F-3EFE-8C21-205F-F2EC2B70F207}"/>
              </a:ext>
            </a:extLst>
          </p:cNvPr>
          <p:cNvSpPr txBox="1"/>
          <p:nvPr/>
        </p:nvSpPr>
        <p:spPr>
          <a:xfrm>
            <a:off x="3730313" y="5306186"/>
            <a:ext cx="2783923" cy="1259430"/>
          </a:xfrm>
          <a:prstGeom prst="rect">
            <a:avLst/>
          </a:prstGeom>
          <a:solidFill>
            <a:schemeClr val="bg1"/>
          </a:solidFill>
          <a:ln w="38100">
            <a:solidFill>
              <a:srgbClr val="C00000"/>
            </a:solidFill>
          </a:ln>
        </p:spPr>
        <p:txBody>
          <a:bodyPr wrap="square" rtlCol="0">
            <a:noAutofit/>
          </a:bodyPr>
          <a:lstStyle/>
          <a:p>
            <a:r>
              <a:rPr lang="en-US" sz="1600" b="1" dirty="0">
                <a:solidFill>
                  <a:srgbClr val="C00000"/>
                </a:solidFill>
                <a:latin typeface="Arial Narrow" panose="020B0606020202030204" pitchFamily="34" charset="0"/>
              </a:rPr>
              <a:t>Namibia</a:t>
            </a:r>
          </a:p>
          <a:p>
            <a:endParaRPr lang="en-US" sz="400" b="1" dirty="0">
              <a:latin typeface="Arial Narrow" panose="020B0606020202030204" pitchFamily="34" charset="0"/>
            </a:endParaRPr>
          </a:p>
          <a:p>
            <a:r>
              <a:rPr lang="en-US" sz="1050" b="1" dirty="0">
                <a:latin typeface="Arial Narrow" panose="020B0606020202030204" pitchFamily="34" charset="0"/>
              </a:rPr>
              <a:t>Entry points:</a:t>
            </a:r>
          </a:p>
          <a:p>
            <a:r>
              <a:rPr lang="en-US" sz="1050" dirty="0">
                <a:latin typeface="Arial Narrow" panose="020B0606020202030204" pitchFamily="34" charset="0"/>
              </a:rPr>
              <a:t>- Employment creation; Youth employment and entrepreneurship; Expand social protection coverage; National formalization strategy</a:t>
            </a:r>
          </a:p>
          <a:p>
            <a:r>
              <a:rPr lang="en-US" sz="1050" dirty="0">
                <a:latin typeface="Arial Narrow" panose="020B0606020202030204" pitchFamily="34" charset="0"/>
              </a:rPr>
              <a:t>- Sectors: Green energy, agriculture, mining, tourism</a:t>
            </a:r>
          </a:p>
        </p:txBody>
      </p:sp>
      <p:pic>
        <p:nvPicPr>
          <p:cNvPr id="18" name="Picture 17" descr="A group of people sitting around a table&#10;&#10;Description automatically generated">
            <a:extLst>
              <a:ext uri="{FF2B5EF4-FFF2-40B4-BE49-F238E27FC236}">
                <a16:creationId xmlns:a16="http://schemas.microsoft.com/office/drawing/2014/main" id="{A7668653-58C5-3AB3-89FF-5A97A59779F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61" b="-267"/>
          <a:stretch/>
        </p:blipFill>
        <p:spPr>
          <a:xfrm>
            <a:off x="-26590" y="2595321"/>
            <a:ext cx="3100287" cy="2041994"/>
          </a:xfrm>
          <a:prstGeom prst="rect">
            <a:avLst/>
          </a:prstGeom>
        </p:spPr>
      </p:pic>
    </p:spTree>
    <p:extLst>
      <p:ext uri="{BB962C8B-B14F-4D97-AF65-F5344CB8AC3E}">
        <p14:creationId xmlns:p14="http://schemas.microsoft.com/office/powerpoint/2010/main" val="4276705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ndir un rectangle à un seul coin 16">
            <a:extLst>
              <a:ext uri="{FF2B5EF4-FFF2-40B4-BE49-F238E27FC236}">
                <a16:creationId xmlns:a16="http://schemas.microsoft.com/office/drawing/2014/main" id="{45D2CE53-0571-785B-7431-81FE7F6FEC7F}"/>
              </a:ext>
            </a:extLst>
          </p:cNvPr>
          <p:cNvSpPr/>
          <p:nvPr/>
        </p:nvSpPr>
        <p:spPr>
          <a:xfrm>
            <a:off x="-23108" y="-18150"/>
            <a:ext cx="3086683" cy="687615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itle 1">
            <a:extLst>
              <a:ext uri="{FF2B5EF4-FFF2-40B4-BE49-F238E27FC236}">
                <a16:creationId xmlns:a16="http://schemas.microsoft.com/office/drawing/2014/main" id="{85031DD1-5921-4928-93FC-210D4D25A529}"/>
              </a:ext>
            </a:extLst>
          </p:cNvPr>
          <p:cNvSpPr txBox="1">
            <a:spLocks/>
          </p:cNvSpPr>
          <p:nvPr/>
        </p:nvSpPr>
        <p:spPr>
          <a:xfrm>
            <a:off x="502809" y="577318"/>
            <a:ext cx="2189591" cy="9974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endParaRPr lang="en-GB" sz="3200">
              <a:solidFill>
                <a:srgbClr val="FFFFFF"/>
              </a:solidFill>
            </a:endParaRPr>
          </a:p>
        </p:txBody>
      </p:sp>
      <p:pic>
        <p:nvPicPr>
          <p:cNvPr id="9" name="Image 8" descr="LOGO GLOBAL ACCELERATOR-PICTOGRAMM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44700" y="495718"/>
            <a:ext cx="531020" cy="528674"/>
          </a:xfrm>
          <a:prstGeom prst="rect">
            <a:avLst/>
          </a:prstGeom>
        </p:spPr>
      </p:pic>
      <p:sp>
        <p:nvSpPr>
          <p:cNvPr id="10" name="Rectangle 9"/>
          <p:cNvSpPr/>
          <p:nvPr/>
        </p:nvSpPr>
        <p:spPr>
          <a:xfrm>
            <a:off x="7084228" y="6554097"/>
            <a:ext cx="4442370" cy="246221"/>
          </a:xfrm>
          <a:prstGeom prst="rect">
            <a:avLst/>
          </a:prstGeom>
        </p:spPr>
        <p:txBody>
          <a:bodyPr wrap="square" lIns="0" rIns="0">
            <a:spAutoFit/>
          </a:bodyPr>
          <a:lstStyle/>
          <a:p>
            <a:pPr algn="r"/>
            <a:r>
              <a:rPr lang="en-US" sz="1000">
                <a:solidFill>
                  <a:srgbClr val="7F7F7F"/>
                </a:solidFill>
              </a:rPr>
              <a:t>GLOBAL ACCELERATOR ON JOBS AND SOCIAL PROTECTION FOR JUST TRANSITIONS</a:t>
            </a:r>
          </a:p>
        </p:txBody>
      </p:sp>
      <p:sp>
        <p:nvSpPr>
          <p:cNvPr id="11" name="Slide Number Placeholder 4">
            <a:extLst>
              <a:ext uri="{FF2B5EF4-FFF2-40B4-BE49-F238E27FC236}">
                <a16:creationId xmlns:a16="http://schemas.microsoft.com/office/drawing/2014/main" id="{5157A62A-C8CA-4CA9-8F0C-95A5472DA9ED}"/>
              </a:ext>
            </a:extLst>
          </p:cNvPr>
          <p:cNvSpPr txBox="1">
            <a:spLocks/>
          </p:cNvSpPr>
          <p:nvPr/>
        </p:nvSpPr>
        <p:spPr>
          <a:xfrm>
            <a:off x="11454199" y="6513927"/>
            <a:ext cx="339808" cy="39196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56227C0-AD57-4F9B-BAE3-EEFB0D0EE427}" type="slidenum">
              <a:rPr lang="en-GB" sz="1200" smtClean="0">
                <a:solidFill>
                  <a:srgbClr val="A6A6A6"/>
                </a:solidFill>
              </a:rPr>
              <a:pPr algn="r"/>
              <a:t>7</a:t>
            </a:fld>
            <a:endParaRPr lang="en-GB" sz="1200" dirty="0">
              <a:solidFill>
                <a:srgbClr val="A6A6A6"/>
              </a:solidFill>
            </a:endParaRPr>
          </a:p>
        </p:txBody>
      </p:sp>
      <p:pic>
        <p:nvPicPr>
          <p:cNvPr id="25" name="Picture 24" descr="A group of people sitting around a table&#10;&#10;Description automatically generated">
            <a:extLst>
              <a:ext uri="{FF2B5EF4-FFF2-40B4-BE49-F238E27FC236}">
                <a16:creationId xmlns:a16="http://schemas.microsoft.com/office/drawing/2014/main" id="{2C04B23A-4CC6-F73F-7DC2-44B2F75060C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61" b="-267"/>
          <a:stretch/>
        </p:blipFill>
        <p:spPr>
          <a:xfrm>
            <a:off x="-26590" y="2595321"/>
            <a:ext cx="3100287" cy="2041994"/>
          </a:xfrm>
          <a:prstGeom prst="rect">
            <a:avLst/>
          </a:prstGeom>
        </p:spPr>
      </p:pic>
      <p:sp>
        <p:nvSpPr>
          <p:cNvPr id="36" name="Title 1">
            <a:extLst>
              <a:ext uri="{FF2B5EF4-FFF2-40B4-BE49-F238E27FC236}">
                <a16:creationId xmlns:a16="http://schemas.microsoft.com/office/drawing/2014/main" id="{B6EE5E5A-9748-EFD4-1ED1-4DD65AEC771B}"/>
              </a:ext>
            </a:extLst>
          </p:cNvPr>
          <p:cNvSpPr txBox="1">
            <a:spLocks/>
          </p:cNvSpPr>
          <p:nvPr/>
        </p:nvSpPr>
        <p:spPr>
          <a:xfrm>
            <a:off x="258394" y="534186"/>
            <a:ext cx="2439186" cy="7053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dirty="0">
                <a:solidFill>
                  <a:srgbClr val="FFFFFF"/>
                </a:solidFill>
              </a:rPr>
              <a:t>Draft entry points of national roadmaps</a:t>
            </a:r>
            <a:endParaRPr lang="en-GB" sz="3200" dirty="0">
              <a:solidFill>
                <a:srgbClr val="FFFFFF"/>
              </a:solidFill>
            </a:endParaRPr>
          </a:p>
        </p:txBody>
      </p:sp>
      <p:graphicFrame>
        <p:nvGraphicFramePr>
          <p:cNvPr id="6" name="Table 5">
            <a:extLst>
              <a:ext uri="{FF2B5EF4-FFF2-40B4-BE49-F238E27FC236}">
                <a16:creationId xmlns:a16="http://schemas.microsoft.com/office/drawing/2014/main" id="{D76383EE-6DF7-353E-DF28-21DFD02964DA}"/>
              </a:ext>
            </a:extLst>
          </p:cNvPr>
          <p:cNvGraphicFramePr>
            <a:graphicFrameLocks noGrp="1"/>
          </p:cNvGraphicFramePr>
          <p:nvPr>
            <p:extLst>
              <p:ext uri="{D42A27DB-BD31-4B8C-83A1-F6EECF244321}">
                <p14:modId xmlns:p14="http://schemas.microsoft.com/office/powerpoint/2010/main" val="2875979756"/>
              </p:ext>
            </p:extLst>
          </p:nvPr>
        </p:nvGraphicFramePr>
        <p:xfrm>
          <a:off x="3355199" y="350982"/>
          <a:ext cx="7723587" cy="2658618"/>
        </p:xfrm>
        <a:graphic>
          <a:graphicData uri="http://schemas.openxmlformats.org/drawingml/2006/table">
            <a:tbl>
              <a:tblPr firstRow="1" firstCol="1" bandRow="1">
                <a:tableStyleId>{5C22544A-7EE6-4342-B048-85BDC9FD1C3A}</a:tableStyleId>
              </a:tblPr>
              <a:tblGrid>
                <a:gridCol w="1391094">
                  <a:extLst>
                    <a:ext uri="{9D8B030D-6E8A-4147-A177-3AD203B41FA5}">
                      <a16:colId xmlns:a16="http://schemas.microsoft.com/office/drawing/2014/main" val="3169347491"/>
                    </a:ext>
                  </a:extLst>
                </a:gridCol>
                <a:gridCol w="856316">
                  <a:extLst>
                    <a:ext uri="{9D8B030D-6E8A-4147-A177-3AD203B41FA5}">
                      <a16:colId xmlns:a16="http://schemas.microsoft.com/office/drawing/2014/main" val="1547137555"/>
                    </a:ext>
                  </a:extLst>
                </a:gridCol>
                <a:gridCol w="1379930">
                  <a:extLst>
                    <a:ext uri="{9D8B030D-6E8A-4147-A177-3AD203B41FA5}">
                      <a16:colId xmlns:a16="http://schemas.microsoft.com/office/drawing/2014/main" val="3164740818"/>
                    </a:ext>
                  </a:extLst>
                </a:gridCol>
                <a:gridCol w="1354251">
                  <a:extLst>
                    <a:ext uri="{9D8B030D-6E8A-4147-A177-3AD203B41FA5}">
                      <a16:colId xmlns:a16="http://schemas.microsoft.com/office/drawing/2014/main" val="526960369"/>
                    </a:ext>
                  </a:extLst>
                </a:gridCol>
                <a:gridCol w="1360950">
                  <a:extLst>
                    <a:ext uri="{9D8B030D-6E8A-4147-A177-3AD203B41FA5}">
                      <a16:colId xmlns:a16="http://schemas.microsoft.com/office/drawing/2014/main" val="620353755"/>
                    </a:ext>
                  </a:extLst>
                </a:gridCol>
                <a:gridCol w="1381046">
                  <a:extLst>
                    <a:ext uri="{9D8B030D-6E8A-4147-A177-3AD203B41FA5}">
                      <a16:colId xmlns:a16="http://schemas.microsoft.com/office/drawing/2014/main" val="1279393521"/>
                    </a:ext>
                  </a:extLst>
                </a:gridCol>
              </a:tblGrid>
              <a:tr h="0">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a:effectLst/>
                        </a:rPr>
                        <a:t>Skills</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Social Protection (Financing, social assistance)</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a:effectLst/>
                        </a:rPr>
                        <a:t>Healthcare</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err="1">
                          <a:effectLst/>
                        </a:rPr>
                        <a:t>Formalisation</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Persons with Disabilities</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extLst>
                  <a:ext uri="{0D108BD9-81ED-4DB2-BD59-A6C34878D82A}">
                    <a16:rowId xmlns:a16="http://schemas.microsoft.com/office/drawing/2014/main" val="4272577251"/>
                  </a:ext>
                </a:extLst>
              </a:tr>
              <a:tr h="0">
                <a:tc>
                  <a:txBody>
                    <a:bodyPr/>
                    <a:lstStyle/>
                    <a:p>
                      <a:pPr marL="0" marR="0">
                        <a:lnSpc>
                          <a:spcPct val="107000"/>
                        </a:lnSpc>
                        <a:spcBef>
                          <a:spcPts val="0"/>
                        </a:spcBef>
                        <a:spcAft>
                          <a:spcPts val="0"/>
                        </a:spcAft>
                      </a:pPr>
                      <a:r>
                        <a:rPr lang="en-US" sz="1400">
                          <a:effectLst/>
                        </a:rPr>
                        <a:t>Albania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extLst>
                  <a:ext uri="{0D108BD9-81ED-4DB2-BD59-A6C34878D82A}">
                    <a16:rowId xmlns:a16="http://schemas.microsoft.com/office/drawing/2014/main" val="1516621268"/>
                  </a:ext>
                </a:extLst>
              </a:tr>
              <a:tr h="74434">
                <a:tc>
                  <a:txBody>
                    <a:bodyPr/>
                    <a:lstStyle/>
                    <a:p>
                      <a:pPr marL="0" marR="0">
                        <a:lnSpc>
                          <a:spcPct val="107000"/>
                        </a:lnSpc>
                        <a:spcBef>
                          <a:spcPts val="0"/>
                        </a:spcBef>
                        <a:spcAft>
                          <a:spcPts val="0"/>
                        </a:spcAft>
                      </a:pPr>
                      <a:r>
                        <a:rPr lang="en-US" sz="1400">
                          <a:effectLst/>
                        </a:rPr>
                        <a:t>Cambodia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extLst>
                  <a:ext uri="{0D108BD9-81ED-4DB2-BD59-A6C34878D82A}">
                    <a16:rowId xmlns:a16="http://schemas.microsoft.com/office/drawing/2014/main" val="3655625209"/>
                  </a:ext>
                </a:extLst>
              </a:tr>
              <a:tr h="0">
                <a:tc>
                  <a:txBody>
                    <a:bodyPr/>
                    <a:lstStyle/>
                    <a:p>
                      <a:pPr marL="0" marR="0">
                        <a:lnSpc>
                          <a:spcPct val="107000"/>
                        </a:lnSpc>
                        <a:spcBef>
                          <a:spcPts val="0"/>
                        </a:spcBef>
                        <a:spcAft>
                          <a:spcPts val="0"/>
                        </a:spcAft>
                      </a:pPr>
                      <a:r>
                        <a:rPr lang="en-US" sz="1400">
                          <a:effectLst/>
                        </a:rPr>
                        <a:t>Indonesia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extLst>
                  <a:ext uri="{0D108BD9-81ED-4DB2-BD59-A6C34878D82A}">
                    <a16:rowId xmlns:a16="http://schemas.microsoft.com/office/drawing/2014/main" val="2886822868"/>
                  </a:ext>
                </a:extLst>
              </a:tr>
              <a:tr h="0">
                <a:tc>
                  <a:txBody>
                    <a:bodyPr/>
                    <a:lstStyle/>
                    <a:p>
                      <a:pPr marL="0" marR="0">
                        <a:lnSpc>
                          <a:spcPct val="107000"/>
                        </a:lnSpc>
                        <a:spcBef>
                          <a:spcPts val="0"/>
                        </a:spcBef>
                        <a:spcAft>
                          <a:spcPts val="0"/>
                        </a:spcAft>
                      </a:pPr>
                      <a:r>
                        <a:rPr lang="en-US" sz="1400">
                          <a:effectLst/>
                        </a:rPr>
                        <a:t>Malawi</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extLst>
                  <a:ext uri="{0D108BD9-81ED-4DB2-BD59-A6C34878D82A}">
                    <a16:rowId xmlns:a16="http://schemas.microsoft.com/office/drawing/2014/main" val="1195369865"/>
                  </a:ext>
                </a:extLst>
              </a:tr>
              <a:tr h="0">
                <a:tc>
                  <a:txBody>
                    <a:bodyPr/>
                    <a:lstStyle/>
                    <a:p>
                      <a:pPr marL="0" marR="0">
                        <a:lnSpc>
                          <a:spcPct val="107000"/>
                        </a:lnSpc>
                        <a:spcBef>
                          <a:spcPts val="0"/>
                        </a:spcBef>
                        <a:spcAft>
                          <a:spcPts val="0"/>
                        </a:spcAft>
                      </a:pPr>
                      <a:r>
                        <a:rPr lang="en-US" sz="1400">
                          <a:effectLst/>
                        </a:rPr>
                        <a:t>Namibia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extLst>
                  <a:ext uri="{0D108BD9-81ED-4DB2-BD59-A6C34878D82A}">
                    <a16:rowId xmlns:a16="http://schemas.microsoft.com/office/drawing/2014/main" val="3679651651"/>
                  </a:ext>
                </a:extLst>
              </a:tr>
              <a:tr h="0">
                <a:tc>
                  <a:txBody>
                    <a:bodyPr/>
                    <a:lstStyle/>
                    <a:p>
                      <a:pPr marL="0" marR="0">
                        <a:lnSpc>
                          <a:spcPct val="107000"/>
                        </a:lnSpc>
                        <a:spcBef>
                          <a:spcPts val="0"/>
                        </a:spcBef>
                        <a:spcAft>
                          <a:spcPts val="0"/>
                        </a:spcAft>
                      </a:pPr>
                      <a:r>
                        <a:rPr lang="en-US" sz="1400">
                          <a:effectLst/>
                        </a:rPr>
                        <a:t>Rwanda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extLst>
                  <a:ext uri="{0D108BD9-81ED-4DB2-BD59-A6C34878D82A}">
                    <a16:rowId xmlns:a16="http://schemas.microsoft.com/office/drawing/2014/main" val="3638609409"/>
                  </a:ext>
                </a:extLst>
              </a:tr>
              <a:tr h="0">
                <a:tc>
                  <a:txBody>
                    <a:bodyPr/>
                    <a:lstStyle/>
                    <a:p>
                      <a:pPr marL="0" marR="0">
                        <a:lnSpc>
                          <a:spcPct val="107000"/>
                        </a:lnSpc>
                        <a:spcBef>
                          <a:spcPts val="0"/>
                        </a:spcBef>
                        <a:spcAft>
                          <a:spcPts val="0"/>
                        </a:spcAft>
                      </a:pPr>
                      <a:r>
                        <a:rPr lang="en-US" sz="1400" dirty="0">
                          <a:effectLst/>
                        </a:rPr>
                        <a:t>Uzbekistan</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extLst>
                  <a:ext uri="{0D108BD9-81ED-4DB2-BD59-A6C34878D82A}">
                    <a16:rowId xmlns:a16="http://schemas.microsoft.com/office/drawing/2014/main" val="3770233829"/>
                  </a:ext>
                </a:extLst>
              </a:tr>
            </a:tbl>
          </a:graphicData>
        </a:graphic>
      </p:graphicFrame>
      <p:graphicFrame>
        <p:nvGraphicFramePr>
          <p:cNvPr id="22" name="Table 21">
            <a:extLst>
              <a:ext uri="{FF2B5EF4-FFF2-40B4-BE49-F238E27FC236}">
                <a16:creationId xmlns:a16="http://schemas.microsoft.com/office/drawing/2014/main" id="{23C75EA4-91F7-B38F-11D0-59ABB1A4A30A}"/>
              </a:ext>
            </a:extLst>
          </p:cNvPr>
          <p:cNvGraphicFramePr>
            <a:graphicFrameLocks noGrp="1"/>
          </p:cNvGraphicFramePr>
          <p:nvPr/>
        </p:nvGraphicFramePr>
        <p:xfrm>
          <a:off x="3319751" y="3338398"/>
          <a:ext cx="7691634" cy="2886901"/>
        </p:xfrm>
        <a:graphic>
          <a:graphicData uri="http://schemas.openxmlformats.org/drawingml/2006/table">
            <a:tbl>
              <a:tblPr firstRow="1" firstCol="1" bandRow="1">
                <a:tableStyleId>{5C22544A-7EE6-4342-B048-85BDC9FD1C3A}</a:tableStyleId>
              </a:tblPr>
              <a:tblGrid>
                <a:gridCol w="1504383">
                  <a:extLst>
                    <a:ext uri="{9D8B030D-6E8A-4147-A177-3AD203B41FA5}">
                      <a16:colId xmlns:a16="http://schemas.microsoft.com/office/drawing/2014/main" val="2572061369"/>
                    </a:ext>
                  </a:extLst>
                </a:gridCol>
                <a:gridCol w="747451">
                  <a:extLst>
                    <a:ext uri="{9D8B030D-6E8A-4147-A177-3AD203B41FA5}">
                      <a16:colId xmlns:a16="http://schemas.microsoft.com/office/drawing/2014/main" val="1465538136"/>
                    </a:ext>
                  </a:extLst>
                </a:gridCol>
                <a:gridCol w="695494">
                  <a:extLst>
                    <a:ext uri="{9D8B030D-6E8A-4147-A177-3AD203B41FA5}">
                      <a16:colId xmlns:a16="http://schemas.microsoft.com/office/drawing/2014/main" val="621003446"/>
                    </a:ext>
                  </a:extLst>
                </a:gridCol>
                <a:gridCol w="1279478">
                  <a:extLst>
                    <a:ext uri="{9D8B030D-6E8A-4147-A177-3AD203B41FA5}">
                      <a16:colId xmlns:a16="http://schemas.microsoft.com/office/drawing/2014/main" val="3715153177"/>
                    </a:ext>
                  </a:extLst>
                </a:gridCol>
                <a:gridCol w="887532">
                  <a:extLst>
                    <a:ext uri="{9D8B030D-6E8A-4147-A177-3AD203B41FA5}">
                      <a16:colId xmlns:a16="http://schemas.microsoft.com/office/drawing/2014/main" val="2344335822"/>
                    </a:ext>
                  </a:extLst>
                </a:gridCol>
                <a:gridCol w="937372">
                  <a:extLst>
                    <a:ext uri="{9D8B030D-6E8A-4147-A177-3AD203B41FA5}">
                      <a16:colId xmlns:a16="http://schemas.microsoft.com/office/drawing/2014/main" val="2674169048"/>
                    </a:ext>
                  </a:extLst>
                </a:gridCol>
                <a:gridCol w="737056">
                  <a:extLst>
                    <a:ext uri="{9D8B030D-6E8A-4147-A177-3AD203B41FA5}">
                      <a16:colId xmlns:a16="http://schemas.microsoft.com/office/drawing/2014/main" val="982929137"/>
                    </a:ext>
                  </a:extLst>
                </a:gridCol>
                <a:gridCol w="902868">
                  <a:extLst>
                    <a:ext uri="{9D8B030D-6E8A-4147-A177-3AD203B41FA5}">
                      <a16:colId xmlns:a16="http://schemas.microsoft.com/office/drawing/2014/main" val="2295319335"/>
                    </a:ext>
                  </a:extLst>
                </a:gridCol>
              </a:tblGrid>
              <a:tr h="0">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Agri-food</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Digital</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Climate change, energy transition, disaster response/ preparedness</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Mining</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Tourism</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a:effectLst/>
                        </a:rPr>
                        <a:t>Youth</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Women</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extLst>
                  <a:ext uri="{0D108BD9-81ED-4DB2-BD59-A6C34878D82A}">
                    <a16:rowId xmlns:a16="http://schemas.microsoft.com/office/drawing/2014/main" val="2000710104"/>
                  </a:ext>
                </a:extLst>
              </a:tr>
              <a:tr h="0">
                <a:tc>
                  <a:txBody>
                    <a:bodyPr/>
                    <a:lstStyle/>
                    <a:p>
                      <a:pPr marL="0" marR="0">
                        <a:lnSpc>
                          <a:spcPct val="107000"/>
                        </a:lnSpc>
                        <a:spcBef>
                          <a:spcPts val="0"/>
                        </a:spcBef>
                        <a:spcAft>
                          <a:spcPts val="0"/>
                        </a:spcAft>
                      </a:pPr>
                      <a:r>
                        <a:rPr lang="en-US" sz="1400" dirty="0">
                          <a:effectLst/>
                        </a:rPr>
                        <a:t>Albania</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extLst>
                  <a:ext uri="{0D108BD9-81ED-4DB2-BD59-A6C34878D82A}">
                    <a16:rowId xmlns:a16="http://schemas.microsoft.com/office/drawing/2014/main" val="1148988753"/>
                  </a:ext>
                </a:extLst>
              </a:tr>
              <a:tr h="0">
                <a:tc>
                  <a:txBody>
                    <a:bodyPr/>
                    <a:lstStyle/>
                    <a:p>
                      <a:pPr marL="0" marR="0">
                        <a:lnSpc>
                          <a:spcPct val="107000"/>
                        </a:lnSpc>
                        <a:spcBef>
                          <a:spcPts val="0"/>
                        </a:spcBef>
                        <a:spcAft>
                          <a:spcPts val="0"/>
                        </a:spcAft>
                      </a:pPr>
                      <a:r>
                        <a:rPr lang="en-US" sz="1400">
                          <a:effectLst/>
                        </a:rPr>
                        <a:t>Cambodia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extLst>
                  <a:ext uri="{0D108BD9-81ED-4DB2-BD59-A6C34878D82A}">
                    <a16:rowId xmlns:a16="http://schemas.microsoft.com/office/drawing/2014/main" val="424744266"/>
                  </a:ext>
                </a:extLst>
              </a:tr>
              <a:tr h="0">
                <a:tc>
                  <a:txBody>
                    <a:bodyPr/>
                    <a:lstStyle/>
                    <a:p>
                      <a:pPr marL="0" marR="0">
                        <a:lnSpc>
                          <a:spcPct val="107000"/>
                        </a:lnSpc>
                        <a:spcBef>
                          <a:spcPts val="0"/>
                        </a:spcBef>
                        <a:spcAft>
                          <a:spcPts val="0"/>
                        </a:spcAft>
                      </a:pPr>
                      <a:r>
                        <a:rPr lang="en-US" sz="1400">
                          <a:effectLst/>
                        </a:rPr>
                        <a:t>Indonesia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extLst>
                  <a:ext uri="{0D108BD9-81ED-4DB2-BD59-A6C34878D82A}">
                    <a16:rowId xmlns:a16="http://schemas.microsoft.com/office/drawing/2014/main" val="2479506266"/>
                  </a:ext>
                </a:extLst>
              </a:tr>
              <a:tr h="0">
                <a:tc>
                  <a:txBody>
                    <a:bodyPr/>
                    <a:lstStyle/>
                    <a:p>
                      <a:pPr marL="0" marR="0">
                        <a:lnSpc>
                          <a:spcPct val="107000"/>
                        </a:lnSpc>
                        <a:spcBef>
                          <a:spcPts val="0"/>
                        </a:spcBef>
                        <a:spcAft>
                          <a:spcPts val="0"/>
                        </a:spcAft>
                      </a:pPr>
                      <a:r>
                        <a:rPr lang="en-US" sz="1400">
                          <a:effectLst/>
                        </a:rPr>
                        <a:t>Malawi</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extLst>
                  <a:ext uri="{0D108BD9-81ED-4DB2-BD59-A6C34878D82A}">
                    <a16:rowId xmlns:a16="http://schemas.microsoft.com/office/drawing/2014/main" val="2775013709"/>
                  </a:ext>
                </a:extLst>
              </a:tr>
              <a:tr h="0">
                <a:tc>
                  <a:txBody>
                    <a:bodyPr/>
                    <a:lstStyle/>
                    <a:p>
                      <a:pPr marL="0" marR="0">
                        <a:lnSpc>
                          <a:spcPct val="107000"/>
                        </a:lnSpc>
                        <a:spcBef>
                          <a:spcPts val="0"/>
                        </a:spcBef>
                        <a:spcAft>
                          <a:spcPts val="0"/>
                        </a:spcAft>
                      </a:pPr>
                      <a:r>
                        <a:rPr lang="en-US" sz="1400">
                          <a:effectLst/>
                        </a:rPr>
                        <a:t>Namibia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extLst>
                  <a:ext uri="{0D108BD9-81ED-4DB2-BD59-A6C34878D82A}">
                    <a16:rowId xmlns:a16="http://schemas.microsoft.com/office/drawing/2014/main" val="2418567157"/>
                  </a:ext>
                </a:extLst>
              </a:tr>
              <a:tr h="0">
                <a:tc>
                  <a:txBody>
                    <a:bodyPr/>
                    <a:lstStyle/>
                    <a:p>
                      <a:pPr marL="0" marR="0">
                        <a:lnSpc>
                          <a:spcPct val="107000"/>
                        </a:lnSpc>
                        <a:spcBef>
                          <a:spcPts val="0"/>
                        </a:spcBef>
                        <a:spcAft>
                          <a:spcPts val="0"/>
                        </a:spcAft>
                      </a:pPr>
                      <a:r>
                        <a:rPr lang="en-US" sz="1400">
                          <a:effectLst/>
                        </a:rPr>
                        <a:t>Rwanda</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30000"/>
                      </a:srgbClr>
                    </a:solidFill>
                  </a:tcPr>
                </a:tc>
                <a:extLst>
                  <a:ext uri="{0D108BD9-81ED-4DB2-BD59-A6C34878D82A}">
                    <a16:rowId xmlns:a16="http://schemas.microsoft.com/office/drawing/2014/main" val="83496718"/>
                  </a:ext>
                </a:extLst>
              </a:tr>
              <a:tr h="0">
                <a:tc>
                  <a:txBody>
                    <a:bodyPr/>
                    <a:lstStyle/>
                    <a:p>
                      <a:pPr marL="0" marR="0">
                        <a:lnSpc>
                          <a:spcPct val="107000"/>
                        </a:lnSpc>
                        <a:spcBef>
                          <a:spcPts val="0"/>
                        </a:spcBef>
                        <a:spcAft>
                          <a:spcPts val="0"/>
                        </a:spcAft>
                      </a:pPr>
                      <a:r>
                        <a:rPr lang="en-US" sz="1400" dirty="0">
                          <a:effectLst/>
                        </a:rPr>
                        <a:t>Uzbekistan</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tc>
                  <a:txBody>
                    <a:bodyPr/>
                    <a:lstStyle/>
                    <a:p>
                      <a:pPr marL="0" marR="0">
                        <a:lnSpc>
                          <a:spcPct val="107000"/>
                        </a:lnSpc>
                        <a:spcBef>
                          <a:spcPts val="0"/>
                        </a:spcBef>
                        <a:spcAft>
                          <a:spcPts val="0"/>
                        </a:spcAft>
                      </a:pPr>
                      <a:r>
                        <a:rPr lang="en-US" sz="1400" dirty="0">
                          <a:effectLst/>
                        </a:rPr>
                        <a:t>X</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rgbClr val="EA5B28">
                        <a:alpha val="60000"/>
                      </a:srgbClr>
                    </a:solidFill>
                  </a:tcPr>
                </a:tc>
                <a:extLst>
                  <a:ext uri="{0D108BD9-81ED-4DB2-BD59-A6C34878D82A}">
                    <a16:rowId xmlns:a16="http://schemas.microsoft.com/office/drawing/2014/main" val="3960438669"/>
                  </a:ext>
                </a:extLst>
              </a:tr>
            </a:tbl>
          </a:graphicData>
        </a:graphic>
      </p:graphicFrame>
      <p:sp>
        <p:nvSpPr>
          <p:cNvPr id="3" name="Title 1">
            <a:extLst>
              <a:ext uri="{FF2B5EF4-FFF2-40B4-BE49-F238E27FC236}">
                <a16:creationId xmlns:a16="http://schemas.microsoft.com/office/drawing/2014/main" id="{97E26DE8-0D35-40DD-E152-DBA71E24A466}"/>
              </a:ext>
            </a:extLst>
          </p:cNvPr>
          <p:cNvSpPr txBox="1">
            <a:spLocks/>
          </p:cNvSpPr>
          <p:nvPr/>
        </p:nvSpPr>
        <p:spPr>
          <a:xfrm>
            <a:off x="235150" y="4812510"/>
            <a:ext cx="2434398" cy="1032706"/>
          </a:xfrm>
          <a:prstGeom prst="rect">
            <a:avLst/>
          </a:prstGeom>
        </p:spPr>
        <p:txBody>
          <a:bodyPr lIns="0" rIns="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cs typeface="Calibri"/>
              </a:rPr>
              <a:t>A great diversity based on national priorities </a:t>
            </a:r>
          </a:p>
        </p:txBody>
      </p:sp>
    </p:spTree>
    <p:extLst>
      <p:ext uri="{BB962C8B-B14F-4D97-AF65-F5344CB8AC3E}">
        <p14:creationId xmlns:p14="http://schemas.microsoft.com/office/powerpoint/2010/main" val="127019928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ndir un rectangle à un seul coin 5">
            <a:extLst>
              <a:ext uri="{FF2B5EF4-FFF2-40B4-BE49-F238E27FC236}">
                <a16:creationId xmlns:a16="http://schemas.microsoft.com/office/drawing/2014/main" id="{9796C620-9A59-B690-5672-8F2AC881BA15}"/>
              </a:ext>
            </a:extLst>
          </p:cNvPr>
          <p:cNvSpPr/>
          <p:nvPr/>
        </p:nvSpPr>
        <p:spPr>
          <a:xfrm>
            <a:off x="-70128" y="0"/>
            <a:ext cx="3086597" cy="687600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Title 1">
            <a:extLst>
              <a:ext uri="{FF2B5EF4-FFF2-40B4-BE49-F238E27FC236}">
                <a16:creationId xmlns:a16="http://schemas.microsoft.com/office/drawing/2014/main" id="{ACB47EC6-F44B-AAFA-13D4-21A9E8D11400}"/>
              </a:ext>
            </a:extLst>
          </p:cNvPr>
          <p:cNvSpPr txBox="1">
            <a:spLocks/>
          </p:cNvSpPr>
          <p:nvPr/>
        </p:nvSpPr>
        <p:spPr>
          <a:xfrm>
            <a:off x="258394" y="534186"/>
            <a:ext cx="2439186" cy="7053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dirty="0">
                <a:solidFill>
                  <a:srgbClr val="FFFFFF"/>
                </a:solidFill>
              </a:rPr>
              <a:t>A </a:t>
            </a:r>
            <a:r>
              <a:rPr lang="fr-FR" sz="3200" dirty="0" err="1">
                <a:solidFill>
                  <a:srgbClr val="FFFFFF"/>
                </a:solidFill>
              </a:rPr>
              <a:t>coherent</a:t>
            </a:r>
            <a:r>
              <a:rPr lang="fr-FR" sz="3200" dirty="0">
                <a:solidFill>
                  <a:srgbClr val="FFFFFF"/>
                </a:solidFill>
              </a:rPr>
              <a:t> narrative </a:t>
            </a:r>
          </a:p>
          <a:p>
            <a:endParaRPr lang="fr-FR" sz="3200" dirty="0">
              <a:solidFill>
                <a:srgbClr val="FFFFFF"/>
              </a:solidFill>
            </a:endParaRPr>
          </a:p>
          <a:p>
            <a:endParaRPr lang="fr-FR" sz="3200" dirty="0">
              <a:solidFill>
                <a:srgbClr val="FFFFFF"/>
              </a:solidFill>
            </a:endParaRPr>
          </a:p>
          <a:p>
            <a:endParaRPr lang="fr-FR" sz="3200" dirty="0">
              <a:solidFill>
                <a:srgbClr val="FFFFFF"/>
              </a:solidFill>
            </a:endParaRPr>
          </a:p>
          <a:p>
            <a:endParaRPr lang="fr-FR" sz="3200" dirty="0">
              <a:solidFill>
                <a:srgbClr val="FFFFFF"/>
              </a:solidFill>
            </a:endParaRPr>
          </a:p>
          <a:p>
            <a:endParaRPr lang="fr-FR" sz="3200" dirty="0">
              <a:solidFill>
                <a:srgbClr val="FFFFFF"/>
              </a:solidFill>
            </a:endParaRPr>
          </a:p>
          <a:p>
            <a:endParaRPr lang="fr-FR" sz="3200" dirty="0">
              <a:solidFill>
                <a:srgbClr val="FFFFFF"/>
              </a:solidFill>
            </a:endParaRPr>
          </a:p>
          <a:p>
            <a:endParaRPr lang="fr-FR" sz="3200" dirty="0">
              <a:solidFill>
                <a:srgbClr val="FFFFFF"/>
              </a:solidFill>
            </a:endParaRPr>
          </a:p>
          <a:p>
            <a:r>
              <a:rPr lang="fr-FR" sz="3200" dirty="0">
                <a:solidFill>
                  <a:srgbClr val="FFFFFF"/>
                </a:solidFill>
              </a:rPr>
              <a:t>and </a:t>
            </a:r>
            <a:r>
              <a:rPr lang="fr-FR" sz="3200" dirty="0" err="1">
                <a:solidFill>
                  <a:srgbClr val="FFFFFF"/>
                </a:solidFill>
              </a:rPr>
              <a:t>consolidated</a:t>
            </a:r>
            <a:r>
              <a:rPr lang="fr-FR" sz="3200" dirty="0">
                <a:solidFill>
                  <a:srgbClr val="FFFFFF"/>
                </a:solidFill>
              </a:rPr>
              <a:t> </a:t>
            </a:r>
            <a:r>
              <a:rPr lang="fr-FR" sz="3200" dirty="0" err="1">
                <a:solidFill>
                  <a:srgbClr val="FFFFFF"/>
                </a:solidFill>
              </a:rPr>
              <a:t>results</a:t>
            </a:r>
            <a:r>
              <a:rPr lang="fr-FR" sz="3200" dirty="0">
                <a:solidFill>
                  <a:srgbClr val="FFFFFF"/>
                </a:solidFill>
              </a:rPr>
              <a:t> and impact</a:t>
            </a:r>
            <a:endParaRPr lang="en-GB" sz="3200" dirty="0">
              <a:solidFill>
                <a:srgbClr val="FFFFFF"/>
              </a:solidFill>
            </a:endParaRPr>
          </a:p>
        </p:txBody>
      </p:sp>
      <p:grpSp>
        <p:nvGrpSpPr>
          <p:cNvPr id="30" name="Group 29">
            <a:extLst>
              <a:ext uri="{FF2B5EF4-FFF2-40B4-BE49-F238E27FC236}">
                <a16:creationId xmlns:a16="http://schemas.microsoft.com/office/drawing/2014/main" id="{D346EF9D-2B79-4E85-849D-D670A8FE808A}"/>
              </a:ext>
            </a:extLst>
          </p:cNvPr>
          <p:cNvGrpSpPr/>
          <p:nvPr/>
        </p:nvGrpSpPr>
        <p:grpSpPr>
          <a:xfrm>
            <a:off x="4794053" y="441864"/>
            <a:ext cx="4518651" cy="5791443"/>
            <a:chOff x="4524797" y="580761"/>
            <a:chExt cx="4518651" cy="5791443"/>
          </a:xfrm>
        </p:grpSpPr>
        <p:sp>
          <p:nvSpPr>
            <p:cNvPr id="21" name="Arrow: Left-Right 20">
              <a:extLst>
                <a:ext uri="{FF2B5EF4-FFF2-40B4-BE49-F238E27FC236}">
                  <a16:creationId xmlns:a16="http://schemas.microsoft.com/office/drawing/2014/main" id="{E577F342-88FF-706A-B39D-FF08AB0C8C8B}"/>
                </a:ext>
              </a:extLst>
            </p:cNvPr>
            <p:cNvSpPr/>
            <p:nvPr/>
          </p:nvSpPr>
          <p:spPr>
            <a:xfrm rot="5400000">
              <a:off x="4929979" y="3441917"/>
              <a:ext cx="521068" cy="425670"/>
            </a:xfrm>
            <a:prstGeom prst="leftRightArrow">
              <a:avLst/>
            </a:prstGeom>
            <a:solidFill>
              <a:srgbClr val="EA5B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Left-Right 21">
              <a:extLst>
                <a:ext uri="{FF2B5EF4-FFF2-40B4-BE49-F238E27FC236}">
                  <a16:creationId xmlns:a16="http://schemas.microsoft.com/office/drawing/2014/main" id="{DBA97CE8-0471-C3F3-A014-8534D77AD2B9}"/>
                </a:ext>
              </a:extLst>
            </p:cNvPr>
            <p:cNvSpPr/>
            <p:nvPr/>
          </p:nvSpPr>
          <p:spPr>
            <a:xfrm rot="5400000">
              <a:off x="8068809" y="3429057"/>
              <a:ext cx="521068" cy="425670"/>
            </a:xfrm>
            <a:prstGeom prst="leftRightArrow">
              <a:avLst/>
            </a:prstGeom>
            <a:solidFill>
              <a:srgbClr val="EA5B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50FB3008-C985-A85C-9871-33E4C3814F03}"/>
                </a:ext>
              </a:extLst>
            </p:cNvPr>
            <p:cNvGrpSpPr/>
            <p:nvPr/>
          </p:nvGrpSpPr>
          <p:grpSpPr>
            <a:xfrm>
              <a:off x="4524797" y="580761"/>
              <a:ext cx="4518651" cy="5791443"/>
              <a:chOff x="4375229" y="676229"/>
              <a:chExt cx="4518651" cy="5791443"/>
            </a:xfrm>
          </p:grpSpPr>
          <p:sp>
            <p:nvSpPr>
              <p:cNvPr id="9" name="Rectangle: Rounded Corners 8">
                <a:extLst>
                  <a:ext uri="{FF2B5EF4-FFF2-40B4-BE49-F238E27FC236}">
                    <a16:creationId xmlns:a16="http://schemas.microsoft.com/office/drawing/2014/main" id="{2E7B3299-DF1B-8ACA-2887-8A27BD222A6C}"/>
                  </a:ext>
                </a:extLst>
              </p:cNvPr>
              <p:cNvSpPr/>
              <p:nvPr/>
            </p:nvSpPr>
            <p:spPr>
              <a:xfrm>
                <a:off x="4375231" y="1863547"/>
                <a:ext cx="1428208" cy="1606169"/>
              </a:xfrm>
              <a:prstGeom prst="roundRect">
                <a:avLst/>
              </a:prstGeom>
              <a:solidFill>
                <a:srgbClr val="EA5B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a:t>Integrated </a:t>
                </a:r>
                <a:r>
                  <a:rPr lang="fr-CH" dirty="0" err="1"/>
                  <a:t>policies</a:t>
                </a:r>
                <a:endParaRPr lang="en-GB" dirty="0"/>
              </a:p>
            </p:txBody>
          </p:sp>
          <p:sp>
            <p:nvSpPr>
              <p:cNvPr id="10" name="Rectangle: Rounded Corners 9">
                <a:extLst>
                  <a:ext uri="{FF2B5EF4-FFF2-40B4-BE49-F238E27FC236}">
                    <a16:creationId xmlns:a16="http://schemas.microsoft.com/office/drawing/2014/main" id="{AE3F65BE-109D-59F6-56BA-E844153BEFD0}"/>
                  </a:ext>
                </a:extLst>
              </p:cNvPr>
              <p:cNvSpPr/>
              <p:nvPr/>
            </p:nvSpPr>
            <p:spPr>
              <a:xfrm>
                <a:off x="7465671" y="1863547"/>
                <a:ext cx="1428209" cy="1612935"/>
              </a:xfrm>
              <a:prstGeom prst="roundRect">
                <a:avLst/>
              </a:prstGeom>
              <a:solidFill>
                <a:srgbClr val="EA5B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err="1"/>
                  <a:t>Adequate</a:t>
                </a:r>
                <a:r>
                  <a:rPr lang="fr-CH" dirty="0"/>
                  <a:t> and </a:t>
                </a:r>
                <a:r>
                  <a:rPr lang="fr-CH" dirty="0" err="1"/>
                  <a:t>sustainable</a:t>
                </a:r>
                <a:r>
                  <a:rPr lang="fr-CH" dirty="0"/>
                  <a:t> </a:t>
                </a:r>
                <a:r>
                  <a:rPr lang="fr-CH" dirty="0" err="1"/>
                  <a:t>financing</a:t>
                </a:r>
                <a:endParaRPr lang="en-GB" dirty="0"/>
              </a:p>
            </p:txBody>
          </p:sp>
          <p:sp>
            <p:nvSpPr>
              <p:cNvPr id="11" name="Rectangle: Rounded Corners 10">
                <a:extLst>
                  <a:ext uri="{FF2B5EF4-FFF2-40B4-BE49-F238E27FC236}">
                    <a16:creationId xmlns:a16="http://schemas.microsoft.com/office/drawing/2014/main" id="{21A13C50-DC2D-C64F-A63A-42C513D04C82}"/>
                  </a:ext>
                </a:extLst>
              </p:cNvPr>
              <p:cNvSpPr/>
              <p:nvPr/>
            </p:nvSpPr>
            <p:spPr>
              <a:xfrm>
                <a:off x="4375229" y="3990785"/>
                <a:ext cx="4518649" cy="929413"/>
              </a:xfrm>
              <a:prstGeom prst="roundRect">
                <a:avLst/>
              </a:prstGeom>
              <a:solidFill>
                <a:srgbClr val="EA5B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a:t>Institutions building</a:t>
                </a:r>
                <a:endParaRPr lang="en-GB" dirty="0"/>
              </a:p>
            </p:txBody>
          </p:sp>
          <p:sp>
            <p:nvSpPr>
              <p:cNvPr id="12" name="Rectangle: Rounded Corners 11">
                <a:extLst>
                  <a:ext uri="{FF2B5EF4-FFF2-40B4-BE49-F238E27FC236}">
                    <a16:creationId xmlns:a16="http://schemas.microsoft.com/office/drawing/2014/main" id="{D562BBC1-AAB0-81AA-AB83-AAE141256B20}"/>
                  </a:ext>
                </a:extLst>
              </p:cNvPr>
              <p:cNvSpPr/>
              <p:nvPr/>
            </p:nvSpPr>
            <p:spPr>
              <a:xfrm>
                <a:off x="4375230" y="676229"/>
                <a:ext cx="4518649" cy="929413"/>
              </a:xfrm>
              <a:prstGeom prst="roundRect">
                <a:avLst/>
              </a:prstGeom>
              <a:solidFill>
                <a:srgbClr val="EA5B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a:t>National </a:t>
                </a:r>
                <a:r>
                  <a:rPr lang="fr-CH" dirty="0" err="1"/>
                  <a:t>ownership</a:t>
                </a:r>
                <a:r>
                  <a:rPr lang="fr-CH" dirty="0"/>
                  <a:t> and consensus building</a:t>
                </a:r>
                <a:endParaRPr lang="en-GB" dirty="0"/>
              </a:p>
            </p:txBody>
          </p:sp>
          <p:sp>
            <p:nvSpPr>
              <p:cNvPr id="15" name="Arrow: Left-Right 14">
                <a:extLst>
                  <a:ext uri="{FF2B5EF4-FFF2-40B4-BE49-F238E27FC236}">
                    <a16:creationId xmlns:a16="http://schemas.microsoft.com/office/drawing/2014/main" id="{0B16AAE5-1B53-4537-E13B-C970FB250338}"/>
                  </a:ext>
                </a:extLst>
              </p:cNvPr>
              <p:cNvSpPr/>
              <p:nvPr/>
            </p:nvSpPr>
            <p:spPr>
              <a:xfrm>
                <a:off x="6179284" y="2576303"/>
                <a:ext cx="946596" cy="474562"/>
              </a:xfrm>
              <a:prstGeom prst="leftRightArrow">
                <a:avLst/>
              </a:prstGeom>
              <a:solidFill>
                <a:srgbClr val="EA5B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E1671DF-A792-C87D-CBBC-0FCF7DFB8443}"/>
                  </a:ext>
                </a:extLst>
              </p:cNvPr>
              <p:cNvSpPr txBox="1"/>
              <p:nvPr/>
            </p:nvSpPr>
            <p:spPr>
              <a:xfrm>
                <a:off x="6080887" y="2067278"/>
                <a:ext cx="1150764" cy="369332"/>
              </a:xfrm>
              <a:prstGeom prst="rect">
                <a:avLst/>
              </a:prstGeom>
              <a:noFill/>
            </p:spPr>
            <p:txBody>
              <a:bodyPr wrap="none" rtlCol="0">
                <a:spAutoFit/>
              </a:bodyPr>
              <a:lstStyle/>
              <a:p>
                <a:r>
                  <a:rPr lang="fr-CH" dirty="0" err="1"/>
                  <a:t>Alignment</a:t>
                </a:r>
                <a:endParaRPr lang="en-GB" dirty="0"/>
              </a:p>
            </p:txBody>
          </p:sp>
          <p:sp>
            <p:nvSpPr>
              <p:cNvPr id="20" name="Arrow: Right 19">
                <a:extLst>
                  <a:ext uri="{FF2B5EF4-FFF2-40B4-BE49-F238E27FC236}">
                    <a16:creationId xmlns:a16="http://schemas.microsoft.com/office/drawing/2014/main" id="{7971E177-2188-67D6-44D4-FE9237AEF296}"/>
                  </a:ext>
                </a:extLst>
              </p:cNvPr>
              <p:cNvSpPr/>
              <p:nvPr/>
            </p:nvSpPr>
            <p:spPr>
              <a:xfrm>
                <a:off x="4375229" y="5156621"/>
                <a:ext cx="4518649" cy="929413"/>
              </a:xfrm>
              <a:prstGeom prst="rightArrow">
                <a:avLst/>
              </a:prstGeom>
              <a:solidFill>
                <a:srgbClr val="EA5B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a:t>Building </a:t>
                </a:r>
                <a:r>
                  <a:rPr lang="fr-CH" dirty="0" err="1"/>
                  <a:t>evidence</a:t>
                </a:r>
                <a:endParaRPr lang="en-GB" dirty="0"/>
              </a:p>
            </p:txBody>
          </p:sp>
          <p:sp>
            <p:nvSpPr>
              <p:cNvPr id="23" name="TextBox 22">
                <a:extLst>
                  <a:ext uri="{FF2B5EF4-FFF2-40B4-BE49-F238E27FC236}">
                    <a16:creationId xmlns:a16="http://schemas.microsoft.com/office/drawing/2014/main" id="{776ADB07-736E-ADEF-FB4D-22786F3872B1}"/>
                  </a:ext>
                </a:extLst>
              </p:cNvPr>
              <p:cNvSpPr txBox="1"/>
              <p:nvPr/>
            </p:nvSpPr>
            <p:spPr>
              <a:xfrm>
                <a:off x="4375229" y="6098340"/>
                <a:ext cx="1058303" cy="369332"/>
              </a:xfrm>
              <a:prstGeom prst="rect">
                <a:avLst/>
              </a:prstGeom>
              <a:noFill/>
            </p:spPr>
            <p:txBody>
              <a:bodyPr wrap="none" rtlCol="0">
                <a:spAutoFit/>
              </a:bodyPr>
              <a:lstStyle/>
              <a:p>
                <a:r>
                  <a:rPr lang="fr-CH" dirty="0" err="1"/>
                  <a:t>Baselines</a:t>
                </a:r>
                <a:endParaRPr lang="en-GB" dirty="0"/>
              </a:p>
            </p:txBody>
          </p:sp>
          <p:sp>
            <p:nvSpPr>
              <p:cNvPr id="24" name="TextBox 23">
                <a:extLst>
                  <a:ext uri="{FF2B5EF4-FFF2-40B4-BE49-F238E27FC236}">
                    <a16:creationId xmlns:a16="http://schemas.microsoft.com/office/drawing/2014/main" id="{08CDE79F-AEF0-DF4C-6CFA-13A54013D4BB}"/>
                  </a:ext>
                </a:extLst>
              </p:cNvPr>
              <p:cNvSpPr txBox="1"/>
              <p:nvPr/>
            </p:nvSpPr>
            <p:spPr>
              <a:xfrm>
                <a:off x="7791150" y="6098340"/>
                <a:ext cx="1055610" cy="369332"/>
              </a:xfrm>
              <a:prstGeom prst="rect">
                <a:avLst/>
              </a:prstGeom>
              <a:noFill/>
            </p:spPr>
            <p:txBody>
              <a:bodyPr wrap="none" rtlCol="0">
                <a:spAutoFit/>
              </a:bodyPr>
              <a:lstStyle/>
              <a:p>
                <a:r>
                  <a:rPr lang="fr-CH" dirty="0"/>
                  <a:t>Narrative</a:t>
                </a:r>
                <a:endParaRPr lang="en-GB" dirty="0"/>
              </a:p>
            </p:txBody>
          </p:sp>
          <p:sp>
            <p:nvSpPr>
              <p:cNvPr id="25" name="TextBox 24">
                <a:extLst>
                  <a:ext uri="{FF2B5EF4-FFF2-40B4-BE49-F238E27FC236}">
                    <a16:creationId xmlns:a16="http://schemas.microsoft.com/office/drawing/2014/main" id="{552EDD73-5BF6-7CC1-BA6F-264A65C018DC}"/>
                  </a:ext>
                </a:extLst>
              </p:cNvPr>
              <p:cNvSpPr txBox="1"/>
              <p:nvPr/>
            </p:nvSpPr>
            <p:spPr>
              <a:xfrm>
                <a:off x="5647589" y="6098340"/>
                <a:ext cx="1929503" cy="369332"/>
              </a:xfrm>
              <a:prstGeom prst="rect">
                <a:avLst/>
              </a:prstGeom>
              <a:noFill/>
            </p:spPr>
            <p:txBody>
              <a:bodyPr wrap="none" rtlCol="0">
                <a:spAutoFit/>
              </a:bodyPr>
              <a:lstStyle/>
              <a:p>
                <a:r>
                  <a:rPr lang="fr-CH" dirty="0" err="1"/>
                  <a:t>Results</a:t>
                </a:r>
                <a:r>
                  <a:rPr lang="fr-CH" dirty="0"/>
                  <a:t> </a:t>
                </a:r>
                <a:r>
                  <a:rPr lang="fr-CH" dirty="0" err="1"/>
                  <a:t>framework</a:t>
                </a:r>
                <a:endParaRPr lang="en-GB" dirty="0"/>
              </a:p>
            </p:txBody>
          </p:sp>
        </p:grpSp>
      </p:grpSp>
      <p:sp>
        <p:nvSpPr>
          <p:cNvPr id="31" name="Rectangle: Rounded Corners 30">
            <a:extLst>
              <a:ext uri="{FF2B5EF4-FFF2-40B4-BE49-F238E27FC236}">
                <a16:creationId xmlns:a16="http://schemas.microsoft.com/office/drawing/2014/main" id="{4B732ECD-251B-F443-2503-343586A56316}"/>
              </a:ext>
            </a:extLst>
          </p:cNvPr>
          <p:cNvSpPr/>
          <p:nvPr/>
        </p:nvSpPr>
        <p:spPr>
          <a:xfrm>
            <a:off x="907801" y="1629182"/>
            <a:ext cx="3173863" cy="2621936"/>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b="1" dirty="0"/>
              <a:t>Population</a:t>
            </a:r>
          </a:p>
          <a:p>
            <a:pPr algn="ctr"/>
            <a:r>
              <a:rPr lang="fr-CH" dirty="0"/>
              <a:t>&gt; Persistent challenges (jobs, social protection, </a:t>
            </a:r>
            <a:r>
              <a:rPr lang="fr-CH" dirty="0" err="1"/>
              <a:t>informality</a:t>
            </a:r>
            <a:r>
              <a:rPr lang="fr-CH" dirty="0"/>
              <a:t>)</a:t>
            </a:r>
          </a:p>
          <a:p>
            <a:pPr algn="ctr"/>
            <a:r>
              <a:rPr lang="fr-CH" dirty="0"/>
              <a:t>&gt; New </a:t>
            </a:r>
            <a:r>
              <a:rPr lang="fr-CH" dirty="0" err="1"/>
              <a:t>threats</a:t>
            </a:r>
            <a:r>
              <a:rPr lang="fr-CH" dirty="0"/>
              <a:t> (</a:t>
            </a:r>
            <a:r>
              <a:rPr lang="fr-CH" dirty="0" err="1"/>
              <a:t>climate</a:t>
            </a:r>
            <a:r>
              <a:rPr lang="fr-CH" dirty="0"/>
              <a:t>, </a:t>
            </a:r>
            <a:r>
              <a:rPr lang="fr-CH" dirty="0" err="1"/>
              <a:t>demographic</a:t>
            </a:r>
            <a:r>
              <a:rPr lang="fr-CH" dirty="0"/>
              <a:t>, </a:t>
            </a:r>
            <a:r>
              <a:rPr lang="fr-CH" dirty="0" err="1"/>
              <a:t>economic</a:t>
            </a:r>
            <a:r>
              <a:rPr lang="fr-CH" dirty="0"/>
              <a:t> transitions)</a:t>
            </a:r>
            <a:endParaRPr lang="en-GB" dirty="0"/>
          </a:p>
        </p:txBody>
      </p:sp>
      <p:grpSp>
        <p:nvGrpSpPr>
          <p:cNvPr id="34" name="Group 33">
            <a:extLst>
              <a:ext uri="{FF2B5EF4-FFF2-40B4-BE49-F238E27FC236}">
                <a16:creationId xmlns:a16="http://schemas.microsoft.com/office/drawing/2014/main" id="{4BA268FC-4F0D-01F1-2A2F-5BEB92804F65}"/>
              </a:ext>
            </a:extLst>
          </p:cNvPr>
          <p:cNvGrpSpPr/>
          <p:nvPr/>
        </p:nvGrpSpPr>
        <p:grpSpPr>
          <a:xfrm>
            <a:off x="10015659" y="676229"/>
            <a:ext cx="1632214" cy="5126724"/>
            <a:chOff x="10015659" y="676229"/>
            <a:chExt cx="1632214" cy="5126724"/>
          </a:xfrm>
        </p:grpSpPr>
        <p:sp>
          <p:nvSpPr>
            <p:cNvPr id="26" name="Rectangle: Rounded Corners 25">
              <a:extLst>
                <a:ext uri="{FF2B5EF4-FFF2-40B4-BE49-F238E27FC236}">
                  <a16:creationId xmlns:a16="http://schemas.microsoft.com/office/drawing/2014/main" id="{40215896-3B5E-5170-E701-5DAD5358F5D9}"/>
                </a:ext>
              </a:extLst>
            </p:cNvPr>
            <p:cNvSpPr/>
            <p:nvPr/>
          </p:nvSpPr>
          <p:spPr>
            <a:xfrm>
              <a:off x="10015659" y="676229"/>
              <a:ext cx="1632214" cy="161293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a:t>Policy and </a:t>
              </a:r>
              <a:r>
                <a:rPr lang="fr-CH" dirty="0" err="1"/>
                <a:t>institutional</a:t>
              </a:r>
              <a:r>
                <a:rPr lang="fr-CH" dirty="0"/>
                <a:t> changes</a:t>
              </a:r>
              <a:endParaRPr lang="en-GB" dirty="0"/>
            </a:p>
          </p:txBody>
        </p:sp>
        <p:sp>
          <p:nvSpPr>
            <p:cNvPr id="27" name="Rectangle: Rounded Corners 26">
              <a:extLst>
                <a:ext uri="{FF2B5EF4-FFF2-40B4-BE49-F238E27FC236}">
                  <a16:creationId xmlns:a16="http://schemas.microsoft.com/office/drawing/2014/main" id="{D7214274-18E4-EB83-1F5C-85C17F3129BE}"/>
                </a:ext>
              </a:extLst>
            </p:cNvPr>
            <p:cNvSpPr/>
            <p:nvPr/>
          </p:nvSpPr>
          <p:spPr>
            <a:xfrm>
              <a:off x="10015659" y="2433124"/>
              <a:ext cx="1632214" cy="161293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err="1"/>
                <a:t>Improved</a:t>
              </a:r>
              <a:r>
                <a:rPr lang="fr-CH" dirty="0"/>
                <a:t> </a:t>
              </a:r>
              <a:r>
                <a:rPr lang="fr-CH" dirty="0" err="1"/>
                <a:t>financing</a:t>
              </a:r>
              <a:endParaRPr lang="en-GB" dirty="0"/>
            </a:p>
          </p:txBody>
        </p:sp>
        <p:sp>
          <p:nvSpPr>
            <p:cNvPr id="28" name="Rectangle: Rounded Corners 27">
              <a:extLst>
                <a:ext uri="{FF2B5EF4-FFF2-40B4-BE49-F238E27FC236}">
                  <a16:creationId xmlns:a16="http://schemas.microsoft.com/office/drawing/2014/main" id="{38D7CF00-78C7-0B77-9385-CCE67468DC5F}"/>
                </a:ext>
              </a:extLst>
            </p:cNvPr>
            <p:cNvSpPr/>
            <p:nvPr/>
          </p:nvSpPr>
          <p:spPr>
            <a:xfrm>
              <a:off x="10015659" y="4190018"/>
              <a:ext cx="1632214" cy="1612935"/>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a:t>Impact on people</a:t>
              </a:r>
              <a:endParaRPr lang="en-GB" dirty="0"/>
            </a:p>
          </p:txBody>
        </p:sp>
        <p:sp>
          <p:nvSpPr>
            <p:cNvPr id="32" name="Arrow: Down 31">
              <a:extLst>
                <a:ext uri="{FF2B5EF4-FFF2-40B4-BE49-F238E27FC236}">
                  <a16:creationId xmlns:a16="http://schemas.microsoft.com/office/drawing/2014/main" id="{0BE7CB06-325D-949B-C59D-601279612AD4}"/>
                </a:ext>
              </a:extLst>
            </p:cNvPr>
            <p:cNvSpPr/>
            <p:nvPr/>
          </p:nvSpPr>
          <p:spPr>
            <a:xfrm>
              <a:off x="10598332" y="3968245"/>
              <a:ext cx="466869" cy="398619"/>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FD8C460D-D524-D19E-40A9-974CD5A9048B}"/>
                </a:ext>
              </a:extLst>
            </p:cNvPr>
            <p:cNvSpPr txBox="1"/>
            <p:nvPr/>
          </p:nvSpPr>
          <p:spPr>
            <a:xfrm>
              <a:off x="10675313" y="2202245"/>
              <a:ext cx="312906" cy="400110"/>
            </a:xfrm>
            <a:prstGeom prst="rect">
              <a:avLst/>
            </a:prstGeom>
            <a:solidFill>
              <a:schemeClr val="accent6"/>
            </a:solidFill>
          </p:spPr>
          <p:txBody>
            <a:bodyPr wrap="square" rtlCol="0">
              <a:spAutoFit/>
            </a:bodyPr>
            <a:lstStyle/>
            <a:p>
              <a:r>
                <a:rPr lang="fr-CH" sz="2000" b="1" dirty="0"/>
                <a:t>+</a:t>
              </a:r>
              <a:endParaRPr lang="en-GB" sz="2000" b="1" dirty="0"/>
            </a:p>
          </p:txBody>
        </p:sp>
      </p:grpSp>
    </p:spTree>
    <p:extLst>
      <p:ext uri="{BB962C8B-B14F-4D97-AF65-F5344CB8AC3E}">
        <p14:creationId xmlns:p14="http://schemas.microsoft.com/office/powerpoint/2010/main" val="413277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ndir un rectangle à un seul coin 16">
            <a:extLst>
              <a:ext uri="{FF2B5EF4-FFF2-40B4-BE49-F238E27FC236}">
                <a16:creationId xmlns:a16="http://schemas.microsoft.com/office/drawing/2014/main" id="{45D2CE53-0571-785B-7431-81FE7F6FEC7F}"/>
              </a:ext>
            </a:extLst>
          </p:cNvPr>
          <p:cNvSpPr/>
          <p:nvPr/>
        </p:nvSpPr>
        <p:spPr>
          <a:xfrm>
            <a:off x="-23108" y="-18150"/>
            <a:ext cx="3086683" cy="6876150"/>
          </a:xfrm>
          <a:prstGeom prst="round1Rect">
            <a:avLst/>
          </a:prstGeom>
          <a:solidFill>
            <a:srgbClr val="EA5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Arrondir un rectangle à un seul coin 63">
            <a:extLst>
              <a:ext uri="{FF2B5EF4-FFF2-40B4-BE49-F238E27FC236}">
                <a16:creationId xmlns:a16="http://schemas.microsoft.com/office/drawing/2014/main" id="{1674F6C9-D11E-A8AD-C664-603780929D2D}"/>
              </a:ext>
            </a:extLst>
          </p:cNvPr>
          <p:cNvSpPr/>
          <p:nvPr/>
        </p:nvSpPr>
        <p:spPr>
          <a:xfrm>
            <a:off x="0" y="0"/>
            <a:ext cx="12192000" cy="6858000"/>
          </a:xfrm>
          <a:prstGeom prst="round1Rect">
            <a:avLst/>
          </a:prstGeom>
          <a:solidFill>
            <a:srgbClr val="EA5B28">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endParaRPr>
          </a:p>
        </p:txBody>
      </p:sp>
      <p:sp>
        <p:nvSpPr>
          <p:cNvPr id="14" name="Title 1">
            <a:extLst>
              <a:ext uri="{FF2B5EF4-FFF2-40B4-BE49-F238E27FC236}">
                <a16:creationId xmlns:a16="http://schemas.microsoft.com/office/drawing/2014/main" id="{85031DD1-5921-4928-93FC-210D4D25A529}"/>
              </a:ext>
            </a:extLst>
          </p:cNvPr>
          <p:cNvSpPr txBox="1">
            <a:spLocks/>
          </p:cNvSpPr>
          <p:nvPr/>
        </p:nvSpPr>
        <p:spPr>
          <a:xfrm>
            <a:off x="502809" y="577318"/>
            <a:ext cx="2189591" cy="9974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endParaRPr lang="en-GB" sz="3200">
              <a:solidFill>
                <a:srgbClr val="FFFFFF"/>
              </a:solidFill>
            </a:endParaRPr>
          </a:p>
        </p:txBody>
      </p:sp>
      <p:pic>
        <p:nvPicPr>
          <p:cNvPr id="9" name="Image 8" descr="LOGO GLOBAL ACCELERATOR-PICTOGRAMM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44700" y="495718"/>
            <a:ext cx="531020" cy="528674"/>
          </a:xfrm>
          <a:prstGeom prst="rect">
            <a:avLst/>
          </a:prstGeom>
        </p:spPr>
      </p:pic>
      <p:sp>
        <p:nvSpPr>
          <p:cNvPr id="10" name="Rectangle 9"/>
          <p:cNvSpPr/>
          <p:nvPr/>
        </p:nvSpPr>
        <p:spPr>
          <a:xfrm>
            <a:off x="7084228" y="6554097"/>
            <a:ext cx="4442370" cy="246221"/>
          </a:xfrm>
          <a:prstGeom prst="rect">
            <a:avLst/>
          </a:prstGeom>
        </p:spPr>
        <p:txBody>
          <a:bodyPr wrap="square" lIns="0" rIns="0">
            <a:spAutoFit/>
          </a:bodyPr>
          <a:lstStyle/>
          <a:p>
            <a:pPr algn="r"/>
            <a:r>
              <a:rPr lang="en-US" sz="1000">
                <a:solidFill>
                  <a:srgbClr val="7F7F7F"/>
                </a:solidFill>
              </a:rPr>
              <a:t>GLOBAL ACCELERATOR ON JOBS AND SOCIAL PROTECTION FOR JUST TRANSITIONS</a:t>
            </a:r>
          </a:p>
        </p:txBody>
      </p:sp>
      <p:sp>
        <p:nvSpPr>
          <p:cNvPr id="11" name="Slide Number Placeholder 4">
            <a:extLst>
              <a:ext uri="{FF2B5EF4-FFF2-40B4-BE49-F238E27FC236}">
                <a16:creationId xmlns:a16="http://schemas.microsoft.com/office/drawing/2014/main" id="{5157A62A-C8CA-4CA9-8F0C-95A5472DA9ED}"/>
              </a:ext>
            </a:extLst>
          </p:cNvPr>
          <p:cNvSpPr txBox="1">
            <a:spLocks/>
          </p:cNvSpPr>
          <p:nvPr/>
        </p:nvSpPr>
        <p:spPr>
          <a:xfrm>
            <a:off x="11454199" y="6513927"/>
            <a:ext cx="339808" cy="39196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56227C0-AD57-4F9B-BAE3-EEFB0D0EE427}" type="slidenum">
              <a:rPr lang="en-GB" sz="1200" smtClean="0">
                <a:solidFill>
                  <a:srgbClr val="A6A6A6"/>
                </a:solidFill>
              </a:rPr>
              <a:pPr algn="r"/>
              <a:t>9</a:t>
            </a:fld>
            <a:endParaRPr lang="en-GB" sz="1200" dirty="0">
              <a:solidFill>
                <a:srgbClr val="A6A6A6"/>
              </a:solidFill>
            </a:endParaRPr>
          </a:p>
        </p:txBody>
      </p:sp>
      <p:grpSp>
        <p:nvGrpSpPr>
          <p:cNvPr id="3" name="Group 2">
            <a:extLst>
              <a:ext uri="{FF2B5EF4-FFF2-40B4-BE49-F238E27FC236}">
                <a16:creationId xmlns:a16="http://schemas.microsoft.com/office/drawing/2014/main" id="{0ED9CC01-2E01-F7D2-CDC4-0CB63A28EEC9}"/>
              </a:ext>
            </a:extLst>
          </p:cNvPr>
          <p:cNvGrpSpPr/>
          <p:nvPr/>
        </p:nvGrpSpPr>
        <p:grpSpPr>
          <a:xfrm>
            <a:off x="3851826" y="145805"/>
            <a:ext cx="8145551" cy="6408292"/>
            <a:chOff x="2223325" y="22679"/>
            <a:chExt cx="8145551" cy="6408292"/>
          </a:xfrm>
        </p:grpSpPr>
        <p:grpSp>
          <p:nvGrpSpPr>
            <p:cNvPr id="4" name="Group 14">
              <a:extLst>
                <a:ext uri="{FF2B5EF4-FFF2-40B4-BE49-F238E27FC236}">
                  <a16:creationId xmlns:a16="http://schemas.microsoft.com/office/drawing/2014/main" id="{F64C38E3-2E10-313B-EBD3-E8C1CC2048DB}"/>
                </a:ext>
              </a:extLst>
            </p:cNvPr>
            <p:cNvGrpSpPr/>
            <p:nvPr/>
          </p:nvGrpSpPr>
          <p:grpSpPr>
            <a:xfrm rot="20958529">
              <a:off x="2634878" y="1378357"/>
              <a:ext cx="1932988" cy="4445379"/>
              <a:chOff x="5555878" y="1459240"/>
              <a:chExt cx="1932988" cy="4445379"/>
            </a:xfrm>
          </p:grpSpPr>
          <p:sp>
            <p:nvSpPr>
              <p:cNvPr id="33" name="Arc 32">
                <a:extLst>
                  <a:ext uri="{FF2B5EF4-FFF2-40B4-BE49-F238E27FC236}">
                    <a16:creationId xmlns:a16="http://schemas.microsoft.com/office/drawing/2014/main" id="{DAFF3F42-FDE7-1832-2AFB-B1B09D740FF6}"/>
                  </a:ext>
                </a:extLst>
              </p:cNvPr>
              <p:cNvSpPr/>
              <p:nvPr/>
            </p:nvSpPr>
            <p:spPr>
              <a:xfrm rot="629593">
                <a:off x="5572517" y="1459240"/>
                <a:ext cx="1916349" cy="4445379"/>
              </a:xfrm>
              <a:prstGeom prst="arc">
                <a:avLst/>
              </a:prstGeom>
              <a:ln>
                <a:solidFill>
                  <a:srgbClr val="EA5B2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Arc 33">
                <a:extLst>
                  <a:ext uri="{FF2B5EF4-FFF2-40B4-BE49-F238E27FC236}">
                    <a16:creationId xmlns:a16="http://schemas.microsoft.com/office/drawing/2014/main" id="{6D7D60DA-C3C3-B283-869D-F54EB0267B7D}"/>
                  </a:ext>
                </a:extLst>
              </p:cNvPr>
              <p:cNvSpPr/>
              <p:nvPr/>
            </p:nvSpPr>
            <p:spPr>
              <a:xfrm rot="632772" flipV="1">
                <a:off x="5555878" y="1950473"/>
                <a:ext cx="1932937" cy="3459939"/>
              </a:xfrm>
              <a:prstGeom prst="arc">
                <a:avLst/>
              </a:prstGeom>
              <a:ln>
                <a:solidFill>
                  <a:srgbClr val="EA5B2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5" name="TextBox 15">
              <a:extLst>
                <a:ext uri="{FF2B5EF4-FFF2-40B4-BE49-F238E27FC236}">
                  <a16:creationId xmlns:a16="http://schemas.microsoft.com/office/drawing/2014/main" id="{DD80CF7C-11BA-FFCA-8AD6-295D6B4D856E}"/>
                </a:ext>
              </a:extLst>
            </p:cNvPr>
            <p:cNvSpPr txBox="1"/>
            <p:nvPr/>
          </p:nvSpPr>
          <p:spPr>
            <a:xfrm>
              <a:off x="4381157" y="22679"/>
              <a:ext cx="3207024" cy="1615827"/>
            </a:xfrm>
            <a:prstGeom prst="rect">
              <a:avLst/>
            </a:prstGeom>
            <a:noFill/>
          </p:spPr>
          <p:txBody>
            <a:bodyPr wrap="square" lIns="91440" tIns="45720" rIns="91440" bIns="45720" rtlCol="0" anchor="t">
              <a:spAutoFit/>
            </a:bodyPr>
            <a:lstStyle/>
            <a:p>
              <a:pPr algn="ctr">
                <a:lnSpc>
                  <a:spcPct val="90000"/>
                </a:lnSpc>
              </a:pPr>
              <a:r>
                <a:rPr lang="en-GB" sz="2200" b="1"/>
                <a:t>The Whole of Government including Labour, </a:t>
              </a:r>
              <a:br>
                <a:rPr lang="en-GB" sz="2200" b="1"/>
              </a:br>
              <a:r>
                <a:rPr lang="en-GB" sz="2200" b="1"/>
                <a:t>Economy &amp; Finance Ministries</a:t>
              </a:r>
              <a:r>
                <a:rPr lang="fr-CH" sz="2200" b="1"/>
                <a:t> </a:t>
              </a:r>
              <a:endParaRPr lang="en-GB" sz="2200" b="1"/>
            </a:p>
          </p:txBody>
        </p:sp>
        <p:sp>
          <p:nvSpPr>
            <p:cNvPr id="7" name="TextBox 19">
              <a:extLst>
                <a:ext uri="{FF2B5EF4-FFF2-40B4-BE49-F238E27FC236}">
                  <a16:creationId xmlns:a16="http://schemas.microsoft.com/office/drawing/2014/main" id="{93F6A5AE-37CB-95BE-B461-C2E9FBE19631}"/>
                </a:ext>
              </a:extLst>
            </p:cNvPr>
            <p:cNvSpPr txBox="1"/>
            <p:nvPr/>
          </p:nvSpPr>
          <p:spPr>
            <a:xfrm>
              <a:off x="8243843" y="1638506"/>
              <a:ext cx="2118116" cy="1138773"/>
            </a:xfrm>
            <a:prstGeom prst="rect">
              <a:avLst/>
            </a:prstGeom>
            <a:noFill/>
          </p:spPr>
          <p:txBody>
            <a:bodyPr wrap="square" lIns="91440" tIns="45720" rIns="91440" bIns="45720" rtlCol="0" anchor="t">
              <a:spAutoFit/>
            </a:bodyPr>
            <a:lstStyle/>
            <a:p>
              <a:r>
                <a:rPr lang="fr-CH" b="1"/>
                <a:t>UNRC </a:t>
              </a:r>
              <a:r>
                <a:rPr lang="fr-CH" sz="1600"/>
                <a:t>(</a:t>
              </a:r>
              <a:r>
                <a:rPr lang="en-GB" sz="1600"/>
                <a:t>United Nations Resident Coordinator</a:t>
              </a:r>
              <a:r>
                <a:rPr lang="fr-CH" sz="1600"/>
                <a:t>), </a:t>
              </a:r>
              <a:br>
                <a:rPr lang="fr-CH" sz="1600"/>
              </a:br>
              <a:r>
                <a:rPr lang="fr-CH" b="1"/>
                <a:t>UNCT </a:t>
              </a:r>
              <a:r>
                <a:rPr lang="fr-CH" sz="1600"/>
                <a:t>(United Nations Country Team)</a:t>
              </a:r>
              <a:endParaRPr lang="en-GB" sz="1600">
                <a:cs typeface="Calibri"/>
              </a:endParaRPr>
            </a:p>
          </p:txBody>
        </p:sp>
        <p:sp>
          <p:nvSpPr>
            <p:cNvPr id="8" name="TextBox 20">
              <a:extLst>
                <a:ext uri="{FF2B5EF4-FFF2-40B4-BE49-F238E27FC236}">
                  <a16:creationId xmlns:a16="http://schemas.microsoft.com/office/drawing/2014/main" id="{9D7877C9-FB6A-6718-842D-8A2D73210B25}"/>
                </a:ext>
              </a:extLst>
            </p:cNvPr>
            <p:cNvSpPr txBox="1"/>
            <p:nvPr/>
          </p:nvSpPr>
          <p:spPr>
            <a:xfrm>
              <a:off x="8301249" y="4286934"/>
              <a:ext cx="1735894" cy="646331"/>
            </a:xfrm>
            <a:prstGeom prst="rect">
              <a:avLst/>
            </a:prstGeom>
            <a:noFill/>
          </p:spPr>
          <p:txBody>
            <a:bodyPr wrap="square" rtlCol="0">
              <a:spAutoFit/>
            </a:bodyPr>
            <a:lstStyle/>
            <a:p>
              <a:r>
                <a:rPr lang="fr-CH" b="1"/>
                <a:t>Development partners</a:t>
              </a:r>
              <a:endParaRPr lang="en-GB" b="1"/>
            </a:p>
          </p:txBody>
        </p:sp>
        <p:sp>
          <p:nvSpPr>
            <p:cNvPr id="13" name="TextBox 21">
              <a:extLst>
                <a:ext uri="{FF2B5EF4-FFF2-40B4-BE49-F238E27FC236}">
                  <a16:creationId xmlns:a16="http://schemas.microsoft.com/office/drawing/2014/main" id="{15B12D3F-38A0-1BDB-4AD6-21D7C6902804}"/>
                </a:ext>
              </a:extLst>
            </p:cNvPr>
            <p:cNvSpPr txBox="1"/>
            <p:nvPr/>
          </p:nvSpPr>
          <p:spPr>
            <a:xfrm>
              <a:off x="2937011" y="1757491"/>
              <a:ext cx="923789" cy="646331"/>
            </a:xfrm>
            <a:prstGeom prst="rect">
              <a:avLst/>
            </a:prstGeom>
            <a:noFill/>
          </p:spPr>
          <p:txBody>
            <a:bodyPr wrap="square" rtlCol="0">
              <a:spAutoFit/>
            </a:bodyPr>
            <a:lstStyle/>
            <a:p>
              <a:pPr algn="r"/>
              <a:r>
                <a:rPr lang="fr-CH" b="1" err="1"/>
                <a:t>MDBs</a:t>
              </a:r>
              <a:r>
                <a:rPr lang="fr-CH" b="1"/>
                <a:t>, </a:t>
              </a:r>
              <a:r>
                <a:rPr lang="fr-CH" b="1" err="1"/>
                <a:t>PDBs</a:t>
              </a:r>
              <a:endParaRPr lang="en-GB" b="1"/>
            </a:p>
          </p:txBody>
        </p:sp>
        <p:sp>
          <p:nvSpPr>
            <p:cNvPr id="15" name="TextBox 22">
              <a:extLst>
                <a:ext uri="{FF2B5EF4-FFF2-40B4-BE49-F238E27FC236}">
                  <a16:creationId xmlns:a16="http://schemas.microsoft.com/office/drawing/2014/main" id="{26DE7C60-C132-A205-4E66-8D3CE74A38E9}"/>
                </a:ext>
              </a:extLst>
            </p:cNvPr>
            <p:cNvSpPr txBox="1"/>
            <p:nvPr/>
          </p:nvSpPr>
          <p:spPr>
            <a:xfrm>
              <a:off x="2486521" y="3031856"/>
              <a:ext cx="1085511" cy="646331"/>
            </a:xfrm>
            <a:prstGeom prst="rect">
              <a:avLst/>
            </a:prstGeom>
            <a:noFill/>
          </p:spPr>
          <p:txBody>
            <a:bodyPr wrap="square" rtlCol="0">
              <a:spAutoFit/>
            </a:bodyPr>
            <a:lstStyle/>
            <a:p>
              <a:pPr algn="r"/>
              <a:r>
                <a:rPr lang="fr-CH" b="1"/>
                <a:t>Private sector</a:t>
              </a:r>
              <a:endParaRPr lang="en-GB" b="1"/>
            </a:p>
          </p:txBody>
        </p:sp>
        <p:sp>
          <p:nvSpPr>
            <p:cNvPr id="16" name="TextBox 46">
              <a:extLst>
                <a:ext uri="{FF2B5EF4-FFF2-40B4-BE49-F238E27FC236}">
                  <a16:creationId xmlns:a16="http://schemas.microsoft.com/office/drawing/2014/main" id="{401E6F1F-B078-ADD4-24C7-E4C9801429EF}"/>
                </a:ext>
              </a:extLst>
            </p:cNvPr>
            <p:cNvSpPr txBox="1"/>
            <p:nvPr/>
          </p:nvSpPr>
          <p:spPr>
            <a:xfrm>
              <a:off x="2223325" y="4284516"/>
              <a:ext cx="1675575" cy="646331"/>
            </a:xfrm>
            <a:prstGeom prst="rect">
              <a:avLst/>
            </a:prstGeom>
            <a:noFill/>
          </p:spPr>
          <p:txBody>
            <a:bodyPr wrap="square" rtlCol="0">
              <a:spAutoFit/>
            </a:bodyPr>
            <a:lstStyle/>
            <a:p>
              <a:pPr algn="r"/>
              <a:r>
                <a:rPr lang="fr-CH" b="1"/>
                <a:t>Social partners, civil society</a:t>
              </a:r>
              <a:endParaRPr lang="en-GB" b="1"/>
            </a:p>
          </p:txBody>
        </p:sp>
        <p:sp>
          <p:nvSpPr>
            <p:cNvPr id="17" name="TextBox 50">
              <a:extLst>
                <a:ext uri="{FF2B5EF4-FFF2-40B4-BE49-F238E27FC236}">
                  <a16:creationId xmlns:a16="http://schemas.microsoft.com/office/drawing/2014/main" id="{9CEED597-D83E-B773-3FA1-E6C40498FB83}"/>
                </a:ext>
              </a:extLst>
            </p:cNvPr>
            <p:cNvSpPr txBox="1"/>
            <p:nvPr/>
          </p:nvSpPr>
          <p:spPr>
            <a:xfrm>
              <a:off x="8871633" y="3102573"/>
              <a:ext cx="1497243" cy="691471"/>
            </a:xfrm>
            <a:prstGeom prst="rect">
              <a:avLst/>
            </a:prstGeom>
            <a:noFill/>
          </p:spPr>
          <p:txBody>
            <a:bodyPr wrap="square" rtlCol="0">
              <a:spAutoFit/>
            </a:bodyPr>
            <a:lstStyle/>
            <a:p>
              <a:pPr>
                <a:lnSpc>
                  <a:spcPct val="80000"/>
                </a:lnSpc>
              </a:pPr>
              <a:r>
                <a:rPr lang="fr-CH" sz="1600" i="1" err="1"/>
                <a:t>Coherent</a:t>
              </a:r>
              <a:r>
                <a:rPr lang="fr-CH" sz="1600" i="1"/>
                <a:t> </a:t>
              </a:r>
              <a:br>
                <a:rPr lang="fr-CH" sz="1600" i="1"/>
              </a:br>
              <a:r>
                <a:rPr lang="fr-CH" sz="1600" i="1"/>
                <a:t>and </a:t>
              </a:r>
              <a:r>
                <a:rPr lang="fr-CH" sz="1600" i="1" err="1"/>
                <a:t>structured</a:t>
              </a:r>
              <a:r>
                <a:rPr lang="fr-CH" sz="1600" i="1"/>
                <a:t> </a:t>
              </a:r>
              <a:r>
                <a:rPr lang="fr-CH" sz="1600" i="1" err="1"/>
                <a:t>demand</a:t>
              </a:r>
              <a:endParaRPr lang="en-GB" sz="1600" i="1"/>
            </a:p>
          </p:txBody>
        </p:sp>
        <p:pic>
          <p:nvPicPr>
            <p:cNvPr id="18" name="Image 33">
              <a:extLst>
                <a:ext uri="{FF2B5EF4-FFF2-40B4-BE49-F238E27FC236}">
                  <a16:creationId xmlns:a16="http://schemas.microsoft.com/office/drawing/2014/main" id="{DA0BF830-B879-8F38-6159-2A46EBF3FD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204" y="1794933"/>
              <a:ext cx="2922708" cy="3900140"/>
            </a:xfrm>
            <a:prstGeom prst="rect">
              <a:avLst/>
            </a:prstGeom>
          </p:spPr>
        </p:pic>
        <p:sp>
          <p:nvSpPr>
            <p:cNvPr id="19" name="TextBox 53">
              <a:extLst>
                <a:ext uri="{FF2B5EF4-FFF2-40B4-BE49-F238E27FC236}">
                  <a16:creationId xmlns:a16="http://schemas.microsoft.com/office/drawing/2014/main" id="{5774A776-5163-AE43-6E91-0F348DFCC9D4}"/>
                </a:ext>
              </a:extLst>
            </p:cNvPr>
            <p:cNvSpPr txBox="1"/>
            <p:nvPr/>
          </p:nvSpPr>
          <p:spPr>
            <a:xfrm>
              <a:off x="3849850" y="5029049"/>
              <a:ext cx="4494050" cy="1401922"/>
            </a:xfrm>
            <a:prstGeom prst="rect">
              <a:avLst/>
            </a:prstGeom>
            <a:noFill/>
          </p:spPr>
          <p:txBody>
            <a:bodyPr wrap="square" lIns="91440" tIns="45720" rIns="91440" bIns="45720" rtlCol="0" anchor="t">
              <a:spAutoFit/>
            </a:bodyPr>
            <a:lstStyle/>
            <a:p>
              <a:pPr algn="ctr"/>
              <a:r>
                <a:rPr lang="en-GB" sz="2000" b="1"/>
                <a:t>Strategic investments</a:t>
              </a:r>
              <a:endParaRPr lang="en-GB" sz="2000" b="1">
                <a:cs typeface="Calibri"/>
              </a:endParaRPr>
            </a:p>
            <a:p>
              <a:pPr algn="ctr">
                <a:lnSpc>
                  <a:spcPct val="90000"/>
                </a:lnSpc>
              </a:pPr>
              <a:r>
                <a:rPr lang="en-GB"/>
                <a:t>Sectors of the economy </a:t>
              </a:r>
            </a:p>
            <a:p>
              <a:pPr algn="ctr">
                <a:lnSpc>
                  <a:spcPct val="90000"/>
                </a:lnSpc>
              </a:pPr>
              <a:r>
                <a:rPr lang="en-GB"/>
                <a:t>with social &amp; fiscal impact</a:t>
              </a:r>
              <a:endParaRPr lang="en-GB">
                <a:cs typeface="Calibri"/>
              </a:endParaRPr>
            </a:p>
            <a:p>
              <a:pPr algn="ctr">
                <a:lnSpc>
                  <a:spcPct val="90000"/>
                </a:lnSpc>
              </a:pPr>
              <a:r>
                <a:rPr lang="en-GB"/>
                <a:t>Public social protection and </a:t>
              </a:r>
              <a:endParaRPr lang="en-GB">
                <a:cs typeface="Calibri"/>
              </a:endParaRPr>
            </a:p>
            <a:p>
              <a:pPr algn="ctr">
                <a:lnSpc>
                  <a:spcPct val="90000"/>
                </a:lnSpc>
              </a:pPr>
              <a:r>
                <a:rPr lang="en-GB"/>
                <a:t>labour market institutions</a:t>
              </a:r>
            </a:p>
          </p:txBody>
        </p:sp>
        <p:grpSp>
          <p:nvGrpSpPr>
            <p:cNvPr id="20" name="Group 14">
              <a:extLst>
                <a:ext uri="{FF2B5EF4-FFF2-40B4-BE49-F238E27FC236}">
                  <a16:creationId xmlns:a16="http://schemas.microsoft.com/office/drawing/2014/main" id="{3D44369B-6335-C882-0B0F-A3342657EAB5}"/>
                </a:ext>
              </a:extLst>
            </p:cNvPr>
            <p:cNvGrpSpPr/>
            <p:nvPr/>
          </p:nvGrpSpPr>
          <p:grpSpPr>
            <a:xfrm rot="10178562">
              <a:off x="7672667" y="895755"/>
              <a:ext cx="1932988" cy="4445379"/>
              <a:chOff x="5555878" y="1459240"/>
              <a:chExt cx="1932988" cy="4445379"/>
            </a:xfrm>
          </p:grpSpPr>
          <p:sp>
            <p:nvSpPr>
              <p:cNvPr id="31" name="Arc 30">
                <a:extLst>
                  <a:ext uri="{FF2B5EF4-FFF2-40B4-BE49-F238E27FC236}">
                    <a16:creationId xmlns:a16="http://schemas.microsoft.com/office/drawing/2014/main" id="{0EBA30EB-F654-63DB-FDD3-6B3B3B7BE25C}"/>
                  </a:ext>
                </a:extLst>
              </p:cNvPr>
              <p:cNvSpPr/>
              <p:nvPr/>
            </p:nvSpPr>
            <p:spPr>
              <a:xfrm rot="629593">
                <a:off x="5572517" y="1459240"/>
                <a:ext cx="1916349" cy="4445379"/>
              </a:xfrm>
              <a:prstGeom prst="arc">
                <a:avLst/>
              </a:prstGeom>
              <a:ln>
                <a:solidFill>
                  <a:srgbClr val="EA5B2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a:extLst>
                  <a:ext uri="{FF2B5EF4-FFF2-40B4-BE49-F238E27FC236}">
                    <a16:creationId xmlns:a16="http://schemas.microsoft.com/office/drawing/2014/main" id="{6EF7905E-BD27-F244-D1DF-8EE142EF730A}"/>
                  </a:ext>
                </a:extLst>
              </p:cNvPr>
              <p:cNvSpPr/>
              <p:nvPr/>
            </p:nvSpPr>
            <p:spPr>
              <a:xfrm rot="632772" flipV="1">
                <a:off x="5555878" y="1950473"/>
                <a:ext cx="1932937" cy="3459939"/>
              </a:xfrm>
              <a:prstGeom prst="arc">
                <a:avLst/>
              </a:prstGeom>
              <a:ln>
                <a:solidFill>
                  <a:srgbClr val="EA5B28"/>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1" name="TextBox 15">
              <a:extLst>
                <a:ext uri="{FF2B5EF4-FFF2-40B4-BE49-F238E27FC236}">
                  <a16:creationId xmlns:a16="http://schemas.microsoft.com/office/drawing/2014/main" id="{98BC566C-55A3-86F1-3B85-3421BB7F81CA}"/>
                </a:ext>
              </a:extLst>
            </p:cNvPr>
            <p:cNvSpPr txBox="1"/>
            <p:nvPr/>
          </p:nvSpPr>
          <p:spPr>
            <a:xfrm>
              <a:off x="5359401" y="2963333"/>
              <a:ext cx="1473199" cy="707373"/>
            </a:xfrm>
            <a:prstGeom prst="rect">
              <a:avLst/>
            </a:prstGeom>
            <a:noFill/>
          </p:spPr>
          <p:txBody>
            <a:bodyPr wrap="square" rtlCol="0">
              <a:spAutoFit/>
            </a:bodyPr>
            <a:lstStyle/>
            <a:p>
              <a:pPr algn="ctr">
                <a:lnSpc>
                  <a:spcPct val="90000"/>
                </a:lnSpc>
              </a:pPr>
              <a:r>
                <a:rPr lang="fr-CH" sz="2200" b="1">
                  <a:solidFill>
                    <a:srgbClr val="FFFFFF"/>
                  </a:solidFill>
                </a:rPr>
                <a:t>National </a:t>
              </a:r>
              <a:br>
                <a:rPr lang="fr-CH" sz="2200" b="1">
                  <a:solidFill>
                    <a:srgbClr val="FFFFFF"/>
                  </a:solidFill>
                </a:rPr>
              </a:br>
              <a:r>
                <a:rPr lang="fr-CH" sz="2200" b="1">
                  <a:solidFill>
                    <a:srgbClr val="FFFFFF"/>
                  </a:solidFill>
                </a:rPr>
                <a:t>roadmaps</a:t>
              </a:r>
              <a:endParaRPr lang="en-GB" sz="2200" b="1">
                <a:solidFill>
                  <a:srgbClr val="FFFFFF"/>
                </a:solidFill>
              </a:endParaRPr>
            </a:p>
          </p:txBody>
        </p:sp>
        <p:sp>
          <p:nvSpPr>
            <p:cNvPr id="23" name="Flèche vers le bas 8">
              <a:extLst>
                <a:ext uri="{FF2B5EF4-FFF2-40B4-BE49-F238E27FC236}">
                  <a16:creationId xmlns:a16="http://schemas.microsoft.com/office/drawing/2014/main" id="{ADCB4D11-A8A9-D856-ED72-59E8FE142D8D}"/>
                </a:ext>
              </a:extLst>
            </p:cNvPr>
            <p:cNvSpPr/>
            <p:nvPr/>
          </p:nvSpPr>
          <p:spPr>
            <a:xfrm>
              <a:off x="5930900" y="4787900"/>
              <a:ext cx="327114" cy="342900"/>
            </a:xfrm>
            <a:prstGeom prst="downArrow">
              <a:avLst/>
            </a:prstGeom>
            <a:solidFill>
              <a:srgbClr val="EB5B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4" name="Connecteur droit avec flèche 11">
              <a:extLst>
                <a:ext uri="{FF2B5EF4-FFF2-40B4-BE49-F238E27FC236}">
                  <a16:creationId xmlns:a16="http://schemas.microsoft.com/office/drawing/2014/main" id="{354A044E-27D3-6906-0269-A9A62786619E}"/>
                </a:ext>
              </a:extLst>
            </p:cNvPr>
            <p:cNvCxnSpPr/>
            <p:nvPr/>
          </p:nvCxnSpPr>
          <p:spPr>
            <a:xfrm>
              <a:off x="3911600" y="2163233"/>
              <a:ext cx="863600" cy="317500"/>
            </a:xfrm>
            <a:prstGeom prst="straightConnector1">
              <a:avLst/>
            </a:prstGeom>
            <a:ln>
              <a:solidFill>
                <a:srgbClr val="EB5B2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Connecteur droit avec flèche 53">
              <a:extLst>
                <a:ext uri="{FF2B5EF4-FFF2-40B4-BE49-F238E27FC236}">
                  <a16:creationId xmlns:a16="http://schemas.microsoft.com/office/drawing/2014/main" id="{398AA224-5B6B-7FC7-5568-2E9D7F00A476}"/>
                </a:ext>
              </a:extLst>
            </p:cNvPr>
            <p:cNvCxnSpPr/>
            <p:nvPr/>
          </p:nvCxnSpPr>
          <p:spPr>
            <a:xfrm>
              <a:off x="3657600" y="3395133"/>
              <a:ext cx="1003300" cy="0"/>
            </a:xfrm>
            <a:prstGeom prst="straightConnector1">
              <a:avLst/>
            </a:prstGeom>
            <a:ln>
              <a:solidFill>
                <a:srgbClr val="EB5B2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54">
              <a:extLst>
                <a:ext uri="{FF2B5EF4-FFF2-40B4-BE49-F238E27FC236}">
                  <a16:creationId xmlns:a16="http://schemas.microsoft.com/office/drawing/2014/main" id="{1F151594-C2D0-FF7B-EDC8-3B2F89FCB0A8}"/>
                </a:ext>
              </a:extLst>
            </p:cNvPr>
            <p:cNvCxnSpPr/>
            <p:nvPr/>
          </p:nvCxnSpPr>
          <p:spPr>
            <a:xfrm flipV="1">
              <a:off x="3911600" y="4284133"/>
              <a:ext cx="901700" cy="368300"/>
            </a:xfrm>
            <a:prstGeom prst="straightConnector1">
              <a:avLst/>
            </a:prstGeom>
            <a:ln>
              <a:solidFill>
                <a:srgbClr val="EB5B2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Connecteur droit avec flèche 56">
              <a:extLst>
                <a:ext uri="{FF2B5EF4-FFF2-40B4-BE49-F238E27FC236}">
                  <a16:creationId xmlns:a16="http://schemas.microsoft.com/office/drawing/2014/main" id="{EA56623E-FFE1-D6AA-75A4-541EA9047FA2}"/>
                </a:ext>
              </a:extLst>
            </p:cNvPr>
            <p:cNvCxnSpPr/>
            <p:nvPr/>
          </p:nvCxnSpPr>
          <p:spPr>
            <a:xfrm flipH="1">
              <a:off x="7340600" y="2074333"/>
              <a:ext cx="927100" cy="406400"/>
            </a:xfrm>
            <a:prstGeom prst="straightConnector1">
              <a:avLst/>
            </a:prstGeom>
            <a:ln>
              <a:solidFill>
                <a:srgbClr val="EB5B2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onnecteur droit avec flèche 59">
              <a:extLst>
                <a:ext uri="{FF2B5EF4-FFF2-40B4-BE49-F238E27FC236}">
                  <a16:creationId xmlns:a16="http://schemas.microsoft.com/office/drawing/2014/main" id="{C52C5D7C-4BD0-C81F-4B38-386BAA71E17D}"/>
                </a:ext>
              </a:extLst>
            </p:cNvPr>
            <p:cNvCxnSpPr/>
            <p:nvPr/>
          </p:nvCxnSpPr>
          <p:spPr>
            <a:xfrm flipH="1" flipV="1">
              <a:off x="7378700" y="4296833"/>
              <a:ext cx="927100" cy="355600"/>
            </a:xfrm>
            <a:prstGeom prst="straightConnector1">
              <a:avLst/>
            </a:prstGeom>
            <a:ln>
              <a:solidFill>
                <a:srgbClr val="EB5B2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62">
              <a:extLst>
                <a:ext uri="{FF2B5EF4-FFF2-40B4-BE49-F238E27FC236}">
                  <a16:creationId xmlns:a16="http://schemas.microsoft.com/office/drawing/2014/main" id="{3893BB0F-5331-C13C-37C7-C4A1205AC6BB}"/>
                </a:ext>
              </a:extLst>
            </p:cNvPr>
            <p:cNvCxnSpPr/>
            <p:nvPr/>
          </p:nvCxnSpPr>
          <p:spPr>
            <a:xfrm>
              <a:off x="6067288" y="1410005"/>
              <a:ext cx="3312" cy="613528"/>
            </a:xfrm>
            <a:prstGeom prst="straightConnector1">
              <a:avLst/>
            </a:prstGeom>
            <a:ln>
              <a:solidFill>
                <a:srgbClr val="EB5B29"/>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25" name="Picture 24" descr="A group of people sitting around a table&#10;&#10;Description automatically generated">
            <a:extLst>
              <a:ext uri="{FF2B5EF4-FFF2-40B4-BE49-F238E27FC236}">
                <a16:creationId xmlns:a16="http://schemas.microsoft.com/office/drawing/2014/main" id="{2C04B23A-4CC6-F73F-7DC2-44B2F75060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61" b="-267"/>
          <a:stretch/>
        </p:blipFill>
        <p:spPr>
          <a:xfrm>
            <a:off x="-26590" y="2595321"/>
            <a:ext cx="3100287" cy="2041994"/>
          </a:xfrm>
          <a:prstGeom prst="rect">
            <a:avLst/>
          </a:prstGeom>
        </p:spPr>
      </p:pic>
      <p:sp>
        <p:nvSpPr>
          <p:cNvPr id="36" name="Title 1">
            <a:extLst>
              <a:ext uri="{FF2B5EF4-FFF2-40B4-BE49-F238E27FC236}">
                <a16:creationId xmlns:a16="http://schemas.microsoft.com/office/drawing/2014/main" id="{B6EE5E5A-9748-EFD4-1ED1-4DD65AEC771B}"/>
              </a:ext>
            </a:extLst>
          </p:cNvPr>
          <p:cNvSpPr txBox="1">
            <a:spLocks/>
          </p:cNvSpPr>
          <p:nvPr/>
        </p:nvSpPr>
        <p:spPr>
          <a:xfrm>
            <a:off x="258394" y="534186"/>
            <a:ext cx="2439186" cy="7053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009EDB"/>
                </a:solidFill>
                <a:latin typeface="+mj-lt"/>
                <a:ea typeface="+mj-ea"/>
                <a:cs typeface="+mj-cs"/>
              </a:defRPr>
            </a:lvl1pPr>
          </a:lstStyle>
          <a:p>
            <a:r>
              <a:rPr lang="fr-FR" sz="3200" dirty="0" err="1">
                <a:solidFill>
                  <a:srgbClr val="FFFFFF"/>
                </a:solidFill>
              </a:rPr>
              <a:t>Participatory</a:t>
            </a:r>
            <a:r>
              <a:rPr lang="fr-FR" sz="3200" dirty="0">
                <a:solidFill>
                  <a:srgbClr val="FFFFFF"/>
                </a:solidFill>
              </a:rPr>
              <a:t> </a:t>
            </a:r>
            <a:r>
              <a:rPr lang="fr-FR" sz="3200" dirty="0" err="1">
                <a:solidFill>
                  <a:srgbClr val="FFFFFF"/>
                </a:solidFill>
              </a:rPr>
              <a:t>development</a:t>
            </a:r>
            <a:r>
              <a:rPr lang="fr-FR" sz="3200" dirty="0">
                <a:solidFill>
                  <a:srgbClr val="FFFFFF"/>
                </a:solidFill>
              </a:rPr>
              <a:t> of national roadmaps</a:t>
            </a:r>
            <a:endParaRPr lang="en-GB" sz="3200" dirty="0">
              <a:solidFill>
                <a:srgbClr val="FFFFFF"/>
              </a:solidFill>
            </a:endParaRPr>
          </a:p>
        </p:txBody>
      </p:sp>
      <p:sp>
        <p:nvSpPr>
          <p:cNvPr id="37" name="Title 1">
            <a:extLst>
              <a:ext uri="{FF2B5EF4-FFF2-40B4-BE49-F238E27FC236}">
                <a16:creationId xmlns:a16="http://schemas.microsoft.com/office/drawing/2014/main" id="{70D61981-2D36-E004-5F01-E91F443617C1}"/>
              </a:ext>
            </a:extLst>
          </p:cNvPr>
          <p:cNvSpPr txBox="1">
            <a:spLocks/>
          </p:cNvSpPr>
          <p:nvPr/>
        </p:nvSpPr>
        <p:spPr>
          <a:xfrm>
            <a:off x="201013" y="4778057"/>
            <a:ext cx="2782563" cy="2103889"/>
          </a:xfrm>
          <a:prstGeom prst="rect">
            <a:avLst/>
          </a:prstGeom>
        </p:spPr>
        <p:txBody>
          <a:bodyPr lIns="0" r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a:solidFill>
                  <a:schemeClr val="bg1"/>
                </a:solidFill>
                <a:cs typeface="Calibri"/>
              </a:rPr>
              <a:t>CSOs: 1- </a:t>
            </a:r>
            <a:r>
              <a:rPr lang="en-GB" sz="1800" b="1" dirty="0">
                <a:solidFill>
                  <a:schemeClr val="bg1"/>
                </a:solidFill>
                <a:cs typeface="Calibri"/>
              </a:rPr>
              <a:t>hold governments accountable for their H-L commitment ; 2- ensure that the integrated policies and financing indeed reach those in need (and support this proactively)</a:t>
            </a:r>
            <a:endParaRPr lang="en-US" sz="1800" b="1" dirty="0">
              <a:solidFill>
                <a:schemeClr val="bg1"/>
              </a:solidFill>
              <a:cs typeface="Calibri"/>
            </a:endParaRPr>
          </a:p>
        </p:txBody>
      </p:sp>
    </p:spTree>
    <p:extLst>
      <p:ext uri="{BB962C8B-B14F-4D97-AF65-F5344CB8AC3E}">
        <p14:creationId xmlns:p14="http://schemas.microsoft.com/office/powerpoint/2010/main" val="3521486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B49A3AE9F90C41BC45A2104E8CAB03" ma:contentTypeVersion="14" ma:contentTypeDescription="Create a new document." ma:contentTypeScope="" ma:versionID="586ac1fc7690370bc50a318c5b9a32a7">
  <xsd:schema xmlns:xsd="http://www.w3.org/2001/XMLSchema" xmlns:xs="http://www.w3.org/2001/XMLSchema" xmlns:p="http://schemas.microsoft.com/office/2006/metadata/properties" xmlns:ns2="da9142fa-2487-41bc-8016-985521d3d024" xmlns:ns3="9b9956d7-c702-4e36-9695-8f300bea8704" targetNamespace="http://schemas.microsoft.com/office/2006/metadata/properties" ma:root="true" ma:fieldsID="e0e790bcc9822fab1c8406bd698ab67b" ns2:_="" ns3:_="">
    <xsd:import namespace="da9142fa-2487-41bc-8016-985521d3d024"/>
    <xsd:import namespace="9b9956d7-c702-4e36-9695-8f300bea87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9142fa-2487-41bc-8016-985521d3d0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932b82f-ee1f-4246-9d44-c1f8cdfbe54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9956d7-c702-4e36-9695-8f300bea870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9142fa-2487-41bc-8016-985521d3d024">
      <Terms xmlns="http://schemas.microsoft.com/office/infopath/2007/PartnerControls"/>
    </lcf76f155ced4ddcb4097134ff3c332f>
    <SharedWithUsers xmlns="9b9956d7-c702-4e36-9695-8f300bea8704">
      <UserInfo>
        <DisplayName/>
        <AccountId xsi:nil="true"/>
        <AccountType/>
      </UserInfo>
    </SharedWithUsers>
  </documentManagement>
</p:properties>
</file>

<file path=customXml/itemProps1.xml><?xml version="1.0" encoding="utf-8"?>
<ds:datastoreItem xmlns:ds="http://schemas.openxmlformats.org/officeDocument/2006/customXml" ds:itemID="{D97E32A1-1F3C-4F63-A6E6-B58CB1ABC1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9142fa-2487-41bc-8016-985521d3d024"/>
    <ds:schemaRef ds:uri="9b9956d7-c702-4e36-9695-8f300bea87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01C674-ABEF-444A-8959-D0D978435610}">
  <ds:schemaRefs>
    <ds:schemaRef ds:uri="http://schemas.microsoft.com/sharepoint/v3/contenttype/forms"/>
  </ds:schemaRefs>
</ds:datastoreItem>
</file>

<file path=customXml/itemProps3.xml><?xml version="1.0" encoding="utf-8"?>
<ds:datastoreItem xmlns:ds="http://schemas.openxmlformats.org/officeDocument/2006/customXml" ds:itemID="{0C39AAC2-291F-4D51-AAE6-AD7B53F11E3D}">
  <ds:schemaRefs>
    <ds:schemaRef ds:uri="http://purl.org/dc/elements/1.1/"/>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schemas.microsoft.com/office/2006/documentManagement/types"/>
    <ds:schemaRef ds:uri="9b9956d7-c702-4e36-9695-8f300bea8704"/>
    <ds:schemaRef ds:uri="da9142fa-2487-41bc-8016-985521d3d02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2199</Words>
  <Application>Microsoft Office PowerPoint</Application>
  <PresentationFormat>Panorámica</PresentationFormat>
  <Paragraphs>387</Paragraphs>
  <Slides>12</Slides>
  <Notes>8</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12</vt:i4>
      </vt:variant>
    </vt:vector>
  </HeadingPairs>
  <TitlesOfParts>
    <vt:vector size="21" baseType="lpstr">
      <vt:lpstr>Aptos</vt:lpstr>
      <vt:lpstr>Arial</vt:lpstr>
      <vt:lpstr>Arial Narrow</vt:lpstr>
      <vt:lpstr>Calibri</vt:lpstr>
      <vt:lpstr>Calibri Light</vt:lpstr>
      <vt:lpstr>Roboto</vt:lpstr>
      <vt:lpstr>Roboto-Regular</vt:lpstr>
      <vt:lpstr>Symbol</vt:lpstr>
      <vt:lpstr>Office Theme</vt:lpstr>
      <vt:lpstr>The Global Accelerator on Jobs and Social Protection for Just Transitions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Accelerator on Jobs and Social Protection for Just Transitions</dc:title>
  <dc:creator>Anna Brachtendorf</dc:creator>
  <cp:lastModifiedBy>Ana Zeballos</cp:lastModifiedBy>
  <cp:revision>14</cp:revision>
  <dcterms:created xsi:type="dcterms:W3CDTF">2024-04-02T09:13:07Z</dcterms:created>
  <dcterms:modified xsi:type="dcterms:W3CDTF">2024-04-25T18:44:42Z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0x010100F4B49A3AE9F90C41BC45A2104E8CAB03</vt:lpwstr>
  </property>
  <property fmtid="{D5CDD505-2E9C-101B-9397-08002B2CF9AE}" pid="3" name="MediaServiceImageTags">
    <vt:lpwstr/>
  </property>
</Properties>
</file>