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sldIdLst>
    <p:sldId id="415" r:id="rId3"/>
    <p:sldId id="402" r:id="rId4"/>
    <p:sldId id="419" r:id="rId5"/>
    <p:sldId id="417" r:id="rId6"/>
    <p:sldId id="423" r:id="rId7"/>
    <p:sldId id="418" r:id="rId8"/>
    <p:sldId id="421" r:id="rId9"/>
    <p:sldId id="422" r:id="rId10"/>
    <p:sldId id="420" r:id="rId11"/>
    <p:sldId id="376" r:id="rId12"/>
    <p:sldId id="41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B8F5631-09AF-469A-BF36-DAB77E7866C2}">
          <p14:sldIdLst>
            <p14:sldId id="415"/>
            <p14:sldId id="402"/>
            <p14:sldId id="419"/>
            <p14:sldId id="417"/>
            <p14:sldId id="423"/>
            <p14:sldId id="418"/>
            <p14:sldId id="421"/>
            <p14:sldId id="422"/>
            <p14:sldId id="420"/>
            <p14:sldId id="376"/>
            <p14:sldId id="41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BE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24" autoAdjust="0"/>
    <p:restoredTop sz="94660"/>
  </p:normalViewPr>
  <p:slideViewPr>
    <p:cSldViewPr snapToGrid="0">
      <p:cViewPr varScale="1">
        <p:scale>
          <a:sx n="111" d="100"/>
          <a:sy n="111" d="100"/>
        </p:scale>
        <p:origin x="3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2109521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2136704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3099605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2997998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5/9/2024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3081029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5/9/2024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2041615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5/9/2024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2026343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1673080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2180717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32501169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extLst>
      <p:ext uri="{BB962C8B-B14F-4D97-AF65-F5344CB8AC3E}">
        <p14:creationId xmlns:p14="http://schemas.microsoft.com/office/powerpoint/2010/main" val="156788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5/9/2024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5/9/2024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5/9/2024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5/9/2024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5/9/2024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‹Nº›</a:t>
            </a:fld>
            <a:endParaRPr lang="en-US"/>
          </a:p>
        </p:txBody>
      </p:sp>
    </p:spTree>
    <p:extLst>
      <p:ext uri="{BB962C8B-B14F-4D97-AF65-F5344CB8AC3E}">
        <p14:creationId xmlns:p14="http://schemas.microsoft.com/office/powerpoint/2010/main" val="2426206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1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u.org,agend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06058"/>
          </a:xfrm>
        </p:spPr>
        <p:txBody>
          <a:bodyPr>
            <a:normAutofit/>
          </a:bodyPr>
          <a:lstStyle/>
          <a:p>
            <a:r>
              <a:rPr lang="en-US" sz="3600" b="1" dirty="0">
                <a:latin typeface="Verdana" panose="020B0604030504040204" pitchFamily="34" charset="0"/>
                <a:ea typeface="Verdana" panose="020B0604030504040204" pitchFamily="34" charset="0"/>
              </a:rPr>
              <a:t>SIDE EVENT: SOCIAL PROTECTION</a:t>
            </a:r>
          </a:p>
        </p:txBody>
      </p:sp>
      <p:sp>
        <p:nvSpPr>
          <p:cNvPr id="3" name="Subtitle 2"/>
          <p:cNvSpPr>
            <a:spLocks noGrp="1"/>
          </p:cNvSpPr>
          <p:nvPr>
            <p:ph type="subTitle" idx="1"/>
          </p:nvPr>
        </p:nvSpPr>
        <p:spPr>
          <a:xfrm>
            <a:off x="226243" y="3602038"/>
            <a:ext cx="11283885" cy="1655762"/>
          </a:xfrm>
        </p:spPr>
        <p:txBody>
          <a:bodyPr>
            <a:normAutofit/>
          </a:bodyPr>
          <a:lstStyle/>
          <a:p>
            <a:r>
              <a:rPr lang="en-US" b="1" dirty="0">
                <a:latin typeface="Verdana" panose="020B0604030504040204" pitchFamily="34" charset="0"/>
                <a:ea typeface="Verdana" panose="020B0604030504040204" pitchFamily="34" charset="0"/>
              </a:rPr>
              <a:t>Why Universal Social Protection is Essential for Inclusive </a:t>
            </a:r>
          </a:p>
          <a:p>
            <a:r>
              <a:rPr lang="en-US" b="1" dirty="0">
                <a:latin typeface="Verdana" panose="020B0604030504040204" pitchFamily="34" charset="0"/>
                <a:ea typeface="Verdana" panose="020B0604030504040204" pitchFamily="34" charset="0"/>
              </a:rPr>
              <a:t>Development, Peace and Security in the Present and </a:t>
            </a:r>
          </a:p>
          <a:p>
            <a:r>
              <a:rPr lang="en-US" b="1" dirty="0">
                <a:latin typeface="Verdana" panose="020B0604030504040204" pitchFamily="34" charset="0"/>
                <a:ea typeface="Verdana" panose="020B0604030504040204" pitchFamily="34" charset="0"/>
              </a:rPr>
              <a:t>Future</a:t>
            </a:r>
          </a:p>
        </p:txBody>
      </p:sp>
    </p:spTree>
    <p:extLst>
      <p:ext uri="{BB962C8B-B14F-4D97-AF65-F5344CB8AC3E}">
        <p14:creationId xmlns:p14="http://schemas.microsoft.com/office/powerpoint/2010/main" val="1635668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prstClr val="black"/>
                </a:solidFill>
                <a:latin typeface="Candara" panose="020E0502030303020204" pitchFamily="34" charset="0"/>
                <a:ea typeface="Verdana" panose="020B0604030504040204" pitchFamily="34" charset="0"/>
              </a:rPr>
              <a:t>Rallying call Cont.</a:t>
            </a:r>
            <a:endParaRPr lang="en-US" sz="4800" b="1" dirty="0">
              <a:latin typeface="Candara" panose="020E0502030303020204" pitchFamily="34" charset="0"/>
              <a:ea typeface="Verdana" panose="020B0604030504040204" pitchFamily="34" charset="0"/>
            </a:endParaRPr>
          </a:p>
        </p:txBody>
      </p:sp>
      <p:sp>
        <p:nvSpPr>
          <p:cNvPr id="3" name="Content Placeholder 2"/>
          <p:cNvSpPr>
            <a:spLocks noGrp="1"/>
          </p:cNvSpPr>
          <p:nvPr>
            <p:ph idx="1"/>
          </p:nvPr>
        </p:nvSpPr>
        <p:spPr>
          <a:xfrm>
            <a:off x="424206" y="1310326"/>
            <a:ext cx="10929594" cy="4456293"/>
          </a:xfrm>
        </p:spPr>
        <p:txBody>
          <a:bodyPr>
            <a:normAutofit/>
          </a:bodyPr>
          <a:lstStyle/>
          <a:p>
            <a:endParaRPr lang="en-GB" dirty="0">
              <a:latin typeface="Verdana" panose="020B0604030504040204" pitchFamily="34" charset="0"/>
              <a:ea typeface="Verdana" panose="020B0604030504040204" pitchFamily="34" charset="0"/>
            </a:endParaRPr>
          </a:p>
          <a:p>
            <a:r>
              <a:rPr lang="en-GB" dirty="0">
                <a:latin typeface="Verdana" panose="020B0604030504040204" pitchFamily="34" charset="0"/>
                <a:ea typeface="Verdana" panose="020B0604030504040204" pitchFamily="34" charset="0"/>
              </a:rPr>
              <a:t>We are  urgently appealing to African Citizens, to encourage their governments to ratify the protocol and for the global Community for social solidarity and Moral support</a:t>
            </a:r>
          </a:p>
          <a:p>
            <a:r>
              <a:rPr lang="en-GB" dirty="0">
                <a:latin typeface="Verdana" panose="020B0604030504040204" pitchFamily="34" charset="0"/>
                <a:ea typeface="Verdana" panose="020B0604030504040204" pitchFamily="34" charset="0"/>
              </a:rPr>
              <a:t> Examples on the continent show that ratified protocols  supported with implementation like the AU Maputo Protocol on women rights creates a momentum for change and transformation.</a:t>
            </a:r>
          </a:p>
          <a:p>
            <a:pPr marL="0" indent="0">
              <a:buNone/>
            </a:pPr>
            <a:endParaRPr lang="en-GB" dirty="0">
              <a:latin typeface="Verdana" panose="020B0604030504040204" pitchFamily="34" charset="0"/>
              <a:ea typeface="Verdana" panose="020B0604030504040204" pitchFamily="34" charset="0"/>
            </a:endParaRPr>
          </a:p>
          <a:p>
            <a:pPr marL="0" lvl="0" indent="0">
              <a:buNone/>
            </a:pPr>
            <a:endParaRPr lang="en-US" altLang="en-GB" dirty="0">
              <a:solidFill>
                <a:prstClr val="black"/>
              </a:solidFill>
              <a:latin typeface="Candara" panose="020E0502030303020204" pitchFamily="34" charset="0"/>
              <a:ea typeface="Verdana" panose="020B0604030504040204" pitchFamily="34" charset="0"/>
            </a:endParaRPr>
          </a:p>
        </p:txBody>
      </p:sp>
    </p:spTree>
    <p:extLst>
      <p:ext uri="{BB962C8B-B14F-4D97-AF65-F5344CB8AC3E}">
        <p14:creationId xmlns:p14="http://schemas.microsoft.com/office/powerpoint/2010/main" val="1266304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523" y="651926"/>
            <a:ext cx="4421727" cy="4932948"/>
          </a:xfrm>
          <a:prstGeom prst="rect">
            <a:avLst/>
          </a:prstGeom>
        </p:spPr>
      </p:pic>
      <p:pic>
        <p:nvPicPr>
          <p:cNvPr id="4" name="Content Placeholder 3" descr="logo"/>
          <p:cNvPicPr>
            <a:picLocks noGrp="1" noChangeAspect="1"/>
          </p:cNvPicPr>
          <p:nvPr>
            <p:ph idx="1"/>
          </p:nvPr>
        </p:nvPicPr>
        <p:blipFill>
          <a:blip r:embed="rId3"/>
          <a:stretch>
            <a:fillRect/>
          </a:stretch>
        </p:blipFill>
        <p:spPr>
          <a:xfrm>
            <a:off x="7615197" y="537627"/>
            <a:ext cx="1331855" cy="1168656"/>
          </a:xfrm>
          <a:prstGeom prst="rect">
            <a:avLst/>
          </a:prstGeom>
        </p:spPr>
      </p:pic>
      <p:sp>
        <p:nvSpPr>
          <p:cNvPr id="9" name="TextBox 8"/>
          <p:cNvSpPr txBox="1"/>
          <p:nvPr/>
        </p:nvSpPr>
        <p:spPr>
          <a:xfrm>
            <a:off x="7366000" y="3018519"/>
            <a:ext cx="3302000" cy="517524"/>
          </a:xfrm>
          <a:prstGeom prst="rect">
            <a:avLst/>
          </a:prstGeom>
          <a:noFill/>
        </p:spPr>
        <p:txBody>
          <a:bodyPr wrap="square" rtlCol="0">
            <a:spAutoFit/>
          </a:bodyPr>
          <a:lstStyle/>
          <a:p>
            <a:endParaRPr lang="en-US" dirty="0"/>
          </a:p>
        </p:txBody>
      </p:sp>
      <p:grpSp>
        <p:nvGrpSpPr>
          <p:cNvPr id="8" name="Group 7"/>
          <p:cNvGrpSpPr/>
          <p:nvPr/>
        </p:nvGrpSpPr>
        <p:grpSpPr>
          <a:xfrm>
            <a:off x="6215064" y="1895476"/>
            <a:ext cx="5570536" cy="3689398"/>
            <a:chOff x="6215064" y="1895476"/>
            <a:chExt cx="5570536" cy="3689398"/>
          </a:xfrm>
        </p:grpSpPr>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34583" t="27195" r="34239" b="28706"/>
            <a:stretch/>
          </p:blipFill>
          <p:spPr>
            <a:xfrm>
              <a:off x="6281101" y="4732160"/>
              <a:ext cx="852714" cy="852714"/>
            </a:xfrm>
            <a:prstGeom prst="rect">
              <a:avLst/>
            </a:prstGeom>
          </p:spPr>
        </p:pic>
        <p:pic>
          <p:nvPicPr>
            <p:cNvPr id="5" name="Picture 4"/>
            <p:cNvPicPr>
              <a:picLocks noChangeAspect="1"/>
            </p:cNvPicPr>
            <p:nvPr/>
          </p:nvPicPr>
          <p:blipFill rotWithShape="1">
            <a:blip r:embed="rId5" cstate="print">
              <a:extLst>
                <a:ext uri="{28A0092B-C50C-407E-A947-70E740481C1C}">
                  <a14:useLocalDpi xmlns:a14="http://schemas.microsoft.com/office/drawing/2010/main" val="0"/>
                </a:ext>
              </a:extLst>
            </a:blip>
            <a:srcRect l="34952" t="17281" r="35045" b="41532"/>
            <a:stretch/>
          </p:blipFill>
          <p:spPr>
            <a:xfrm>
              <a:off x="6215064" y="1895476"/>
              <a:ext cx="785090" cy="762000"/>
            </a:xfrm>
            <a:prstGeom prst="rect">
              <a:avLst/>
            </a:prstGeom>
          </p:spPr>
        </p:pic>
        <p:pic>
          <p:nvPicPr>
            <p:cNvPr id="6" name="Picture 5"/>
            <p:cNvPicPr>
              <a:picLocks noChangeAspect="1"/>
            </p:cNvPicPr>
            <p:nvPr/>
          </p:nvPicPr>
          <p:blipFill rotWithShape="1">
            <a:blip r:embed="rId6" cstate="print">
              <a:extLst>
                <a:ext uri="{28A0092B-C50C-407E-A947-70E740481C1C}">
                  <a14:useLocalDpi xmlns:a14="http://schemas.microsoft.com/office/drawing/2010/main" val="0"/>
                </a:ext>
              </a:extLst>
            </a:blip>
            <a:srcRect l="38108" t="24013" r="36892" b="39377"/>
            <a:stretch/>
          </p:blipFill>
          <p:spPr>
            <a:xfrm>
              <a:off x="6371732" y="3897086"/>
              <a:ext cx="615043" cy="636750"/>
            </a:xfrm>
            <a:prstGeom prst="rect">
              <a:avLst/>
            </a:prstGeom>
          </p:spPr>
        </p:pic>
        <p:pic>
          <p:nvPicPr>
            <p:cNvPr id="7" name="Picture 6"/>
            <p:cNvPicPr>
              <a:picLocks noChangeAspect="1"/>
            </p:cNvPicPr>
            <p:nvPr/>
          </p:nvPicPr>
          <p:blipFill rotWithShape="1">
            <a:blip r:embed="rId7" cstate="print">
              <a:extLst>
                <a:ext uri="{28A0092B-C50C-407E-A947-70E740481C1C}">
                  <a14:useLocalDpi xmlns:a14="http://schemas.microsoft.com/office/drawing/2010/main" val="0"/>
                </a:ext>
              </a:extLst>
            </a:blip>
            <a:srcRect l="37130" t="22549" r="37280" b="39593"/>
            <a:stretch/>
          </p:blipFill>
          <p:spPr>
            <a:xfrm>
              <a:off x="6332580" y="2954241"/>
              <a:ext cx="617682" cy="646080"/>
            </a:xfrm>
            <a:prstGeom prst="rect">
              <a:avLst/>
            </a:prstGeom>
          </p:spPr>
        </p:pic>
        <p:sp>
          <p:nvSpPr>
            <p:cNvPr id="10" name="TextBox 9"/>
            <p:cNvSpPr txBox="1"/>
            <p:nvPr/>
          </p:nvSpPr>
          <p:spPr>
            <a:xfrm>
              <a:off x="7236598" y="2023757"/>
              <a:ext cx="3302000" cy="369332"/>
            </a:xfrm>
            <a:prstGeom prst="rect">
              <a:avLst/>
            </a:prstGeom>
            <a:noFill/>
          </p:spPr>
          <p:txBody>
            <a:bodyPr wrap="square" rtlCol="0">
              <a:spAutoFit/>
            </a:bodyPr>
            <a:lstStyle/>
            <a:p>
              <a:r>
                <a:rPr lang="en-US" dirty="0">
                  <a:latin typeface="Verdana" panose="020B0604030504040204" pitchFamily="34" charset="0"/>
                  <a:ea typeface="Verdana" panose="020B0604030504040204" pitchFamily="34" charset="0"/>
                </a:rPr>
                <a:t>https://africapsp.org</a:t>
              </a:r>
            </a:p>
          </p:txBody>
        </p:sp>
        <p:sp>
          <p:nvSpPr>
            <p:cNvPr id="11" name="TextBox 10"/>
            <p:cNvSpPr txBox="1"/>
            <p:nvPr/>
          </p:nvSpPr>
          <p:spPr>
            <a:xfrm>
              <a:off x="7236598" y="3118400"/>
              <a:ext cx="4549002" cy="369332"/>
            </a:xfrm>
            <a:prstGeom prst="rect">
              <a:avLst/>
            </a:prstGeom>
            <a:noFill/>
          </p:spPr>
          <p:txBody>
            <a:bodyPr wrap="square" rtlCol="0">
              <a:spAutoFit/>
            </a:bodyPr>
            <a:lstStyle/>
            <a:p>
              <a:r>
                <a:rPr lang="en-US" dirty="0">
                  <a:latin typeface="Verdana" panose="020B0604030504040204" pitchFamily="34" charset="0"/>
                  <a:ea typeface="Verdana" panose="020B0604030504040204" pitchFamily="34" charset="0"/>
                </a:rPr>
                <a:t>Africa Platform for Social Protection</a:t>
              </a:r>
            </a:p>
          </p:txBody>
        </p:sp>
        <p:sp>
          <p:nvSpPr>
            <p:cNvPr id="12" name="TextBox 11"/>
            <p:cNvSpPr txBox="1"/>
            <p:nvPr/>
          </p:nvSpPr>
          <p:spPr>
            <a:xfrm>
              <a:off x="7323857" y="4028377"/>
              <a:ext cx="3302000" cy="369332"/>
            </a:xfrm>
            <a:prstGeom prst="rect">
              <a:avLst/>
            </a:prstGeom>
            <a:noFill/>
          </p:spPr>
          <p:txBody>
            <a:bodyPr wrap="square" rtlCol="0">
              <a:spAutoFit/>
            </a:bodyPr>
            <a:lstStyle/>
            <a:p>
              <a:r>
                <a:rPr lang="en-US" dirty="0">
                  <a:latin typeface="Verdana" panose="020B0604030504040204" pitchFamily="34" charset="0"/>
                  <a:ea typeface="Verdana" panose="020B0604030504040204" pitchFamily="34" charset="0"/>
                </a:rPr>
                <a:t>@africa_psp</a:t>
              </a:r>
            </a:p>
          </p:txBody>
        </p:sp>
        <p:sp>
          <p:nvSpPr>
            <p:cNvPr id="13" name="TextBox 12"/>
            <p:cNvSpPr txBox="1"/>
            <p:nvPr/>
          </p:nvSpPr>
          <p:spPr>
            <a:xfrm>
              <a:off x="7366000" y="4973851"/>
              <a:ext cx="3302000" cy="369332"/>
            </a:xfrm>
            <a:prstGeom prst="rect">
              <a:avLst/>
            </a:prstGeom>
            <a:noFill/>
          </p:spPr>
          <p:txBody>
            <a:bodyPr wrap="square" rtlCol="0">
              <a:spAutoFit/>
            </a:bodyPr>
            <a:lstStyle/>
            <a:p>
              <a:r>
                <a:rPr lang="en-US" dirty="0">
                  <a:latin typeface="Verdana" panose="020B0604030504040204" pitchFamily="34" charset="0"/>
                  <a:ea typeface="Verdana" panose="020B0604030504040204" pitchFamily="34" charset="0"/>
                </a:rPr>
                <a:t>@africa_psp</a:t>
              </a:r>
            </a:p>
          </p:txBody>
        </p:sp>
      </p:grpSp>
    </p:spTree>
    <p:extLst>
      <p:ext uri="{BB962C8B-B14F-4D97-AF65-F5344CB8AC3E}">
        <p14:creationId xmlns:p14="http://schemas.microsoft.com/office/powerpoint/2010/main" val="106667845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Candara" panose="020E0502030303020204" pitchFamily="34" charset="0"/>
              </a:rPr>
              <a:t>Presentation by</a:t>
            </a:r>
            <a:r>
              <a:rPr lang="en-US" sz="3600" dirty="0"/>
              <a:t>:</a:t>
            </a:r>
          </a:p>
        </p:txBody>
      </p:sp>
      <p:pic>
        <p:nvPicPr>
          <p:cNvPr id="5" name="Content Placeholder 4"/>
          <p:cNvPicPr>
            <a:picLocks noGrp="1" noChangeAspect="1"/>
          </p:cNvPicPr>
          <p:nvPr>
            <p:ph idx="1"/>
          </p:nvPr>
        </p:nvPicPr>
        <p:blipFill>
          <a:blip r:embed="rId2"/>
          <a:stretch>
            <a:fillRect/>
          </a:stretch>
        </p:blipFill>
        <p:spPr>
          <a:xfrm>
            <a:off x="5544140" y="1031350"/>
            <a:ext cx="5450296" cy="4785775"/>
          </a:xfrm>
          <a:prstGeom prst="rect">
            <a:avLst/>
          </a:prstGeom>
        </p:spPr>
      </p:pic>
      <p:sp>
        <p:nvSpPr>
          <p:cNvPr id="4" name="Text Placeholder 3"/>
          <p:cNvSpPr>
            <a:spLocks noGrp="1"/>
          </p:cNvSpPr>
          <p:nvPr>
            <p:ph type="body" sz="half" idx="2"/>
          </p:nvPr>
        </p:nvSpPr>
        <p:spPr/>
        <p:txBody>
          <a:bodyPr>
            <a:normAutofit/>
          </a:bodyPr>
          <a:lstStyle/>
          <a:p>
            <a:endParaRPr lang="en-US" sz="6000" dirty="0">
              <a:latin typeface="Bradley Hand ITC" panose="03070402050302030203" pitchFamily="66" charset="0"/>
            </a:endParaRPr>
          </a:p>
          <a:p>
            <a:r>
              <a:rPr lang="en-US" sz="6000" dirty="0">
                <a:latin typeface="Bradley Hand ITC" panose="03070402050302030203" pitchFamily="66" charset="0"/>
              </a:rPr>
              <a:t>Cyrilla Heyi</a:t>
            </a:r>
          </a:p>
        </p:txBody>
      </p:sp>
    </p:spTree>
    <p:extLst>
      <p:ext uri="{BB962C8B-B14F-4D97-AF65-F5344CB8AC3E}">
        <p14:creationId xmlns:p14="http://schemas.microsoft.com/office/powerpoint/2010/main" val="2338998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04" y="365126"/>
            <a:ext cx="11070996" cy="558701"/>
          </a:xfrm>
        </p:spPr>
        <p:txBody>
          <a:bodyPr>
            <a:normAutofit fontScale="90000"/>
          </a:bodyPr>
          <a:lstStyle/>
          <a:p>
            <a:r>
              <a:rPr lang="en-GB" sz="3600" b="1" dirty="0">
                <a:latin typeface="Verdana" panose="020B0604030504040204" pitchFamily="34" charset="0"/>
                <a:ea typeface="Verdana" panose="020B0604030504040204" pitchFamily="34" charset="0"/>
              </a:rPr>
              <a:t>Who We Are</a:t>
            </a:r>
          </a:p>
        </p:txBody>
      </p:sp>
      <p:sp>
        <p:nvSpPr>
          <p:cNvPr id="3" name="Content Placeholder 2"/>
          <p:cNvSpPr>
            <a:spLocks noGrp="1"/>
          </p:cNvSpPr>
          <p:nvPr>
            <p:ph sz="half" idx="1"/>
          </p:nvPr>
        </p:nvSpPr>
        <p:spPr>
          <a:xfrm>
            <a:off x="179109" y="923827"/>
            <a:ext cx="7503736" cy="4666267"/>
          </a:xfrm>
        </p:spPr>
        <p:txBody>
          <a:bodyPr>
            <a:normAutofit/>
          </a:bodyPr>
          <a:lstStyle/>
          <a:p>
            <a:r>
              <a:rPr lang="en-GB" dirty="0">
                <a:latin typeface="Verdana" panose="020B0604030504040204" pitchFamily="34" charset="0"/>
                <a:ea typeface="Verdana" panose="020B0604030504040204" pitchFamily="34" charset="0"/>
              </a:rPr>
              <a:t>African Platform for Social protection(APSP) is a network of  CSOs operating at national and grassroots  levels, with a commitment to promoting right based social protection in Africa</a:t>
            </a:r>
          </a:p>
          <a:p>
            <a:r>
              <a:rPr lang="en-GB" dirty="0">
                <a:latin typeface="Verdana" panose="020B0604030504040204" pitchFamily="34" charset="0"/>
                <a:ea typeface="Verdana" panose="020B0604030504040204" pitchFamily="34" charset="0"/>
              </a:rPr>
              <a:t>Africa has 5 distinct regions:- Northern, Western, Eastern, Central and  Southern Africa and   APSP has  Representation</a:t>
            </a:r>
          </a:p>
          <a:p>
            <a:endParaRPr lang="en-GB" dirty="0"/>
          </a:p>
        </p:txBody>
      </p:sp>
      <p:pic>
        <p:nvPicPr>
          <p:cNvPr id="5" name="Content Placeholder 4" descr="http://auads-nl.org/wp-content/uploads/2013/07/map_africa_eng.gif"/>
          <p:cNvPicPr>
            <a:picLocks noGrp="1"/>
          </p:cNvPicPr>
          <p:nvPr>
            <p:ph sz="half" idx="2"/>
          </p:nvPr>
        </p:nvPicPr>
        <p:blipFill>
          <a:blip r:embed="rId2" cstate="print"/>
          <a:srcRect/>
          <a:stretch>
            <a:fillRect/>
          </a:stretch>
        </p:blipFill>
        <p:spPr bwMode="auto">
          <a:xfrm>
            <a:off x="7814821" y="365126"/>
            <a:ext cx="3959256" cy="5375798"/>
          </a:xfrm>
          <a:prstGeom prst="rect">
            <a:avLst/>
          </a:prstGeom>
          <a:noFill/>
          <a:ln w="9525">
            <a:noFill/>
            <a:miter lim="800000"/>
            <a:headEnd/>
            <a:tailEnd/>
          </a:ln>
        </p:spPr>
      </p:pic>
    </p:spTree>
    <p:extLst>
      <p:ext uri="{BB962C8B-B14F-4D97-AF65-F5344CB8AC3E}">
        <p14:creationId xmlns:p14="http://schemas.microsoft.com/office/powerpoint/2010/main" val="1648070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8067"/>
          </a:xfrm>
        </p:spPr>
        <p:txBody>
          <a:bodyPr/>
          <a:lstStyle/>
          <a:p>
            <a:r>
              <a:rPr lang="en-US" b="1" dirty="0">
                <a:latin typeface="Verdana" panose="020B0604030504040204" pitchFamily="34" charset="0"/>
                <a:ea typeface="Verdana" panose="020B0604030504040204" pitchFamily="34" charset="0"/>
              </a:rPr>
              <a:t>Context and Background</a:t>
            </a:r>
          </a:p>
        </p:txBody>
      </p:sp>
      <p:sp>
        <p:nvSpPr>
          <p:cNvPr id="3" name="Content Placeholder 2"/>
          <p:cNvSpPr>
            <a:spLocks noGrp="1"/>
          </p:cNvSpPr>
          <p:nvPr>
            <p:ph idx="1"/>
          </p:nvPr>
        </p:nvSpPr>
        <p:spPr>
          <a:xfrm>
            <a:off x="150829" y="1385741"/>
            <a:ext cx="11202971" cy="4791222"/>
          </a:xfrm>
        </p:spPr>
        <p:txBody>
          <a:bodyPr>
            <a:normAutofit/>
          </a:bodyPr>
          <a:lstStyle/>
          <a:p>
            <a:endParaRPr lang="en-GB" dirty="0">
              <a:latin typeface="Verdana" panose="020B0604030504040204" pitchFamily="34" charset="0"/>
              <a:ea typeface="Verdana" panose="020B0604030504040204" pitchFamily="34" charset="0"/>
            </a:endParaRPr>
          </a:p>
          <a:p>
            <a:r>
              <a:rPr lang="en-GB" dirty="0">
                <a:latin typeface="Verdana" panose="020B0604030504040204" pitchFamily="34" charset="0"/>
                <a:ea typeface="Verdana" panose="020B0604030504040204" pitchFamily="34" charset="0"/>
              </a:rPr>
              <a:t>In Africa, about 17% of the population has any  form of social protection cover ( ILO,2022)</a:t>
            </a:r>
          </a:p>
          <a:p>
            <a:pPr marL="0" indent="0">
              <a:buNone/>
            </a:pPr>
            <a:endParaRPr lang="en-GB" dirty="0">
              <a:latin typeface="Verdana" panose="020B0604030504040204" pitchFamily="34" charset="0"/>
              <a:ea typeface="Verdana" panose="020B0604030504040204" pitchFamily="34" charset="0"/>
            </a:endParaRPr>
          </a:p>
          <a:p>
            <a:pPr marL="0" indent="0">
              <a:buNone/>
            </a:pPr>
            <a:endParaRPr lang="en-GB" dirty="0">
              <a:latin typeface="Verdana" panose="020B0604030504040204" pitchFamily="34" charset="0"/>
              <a:ea typeface="Verdana" panose="020B0604030504040204" pitchFamily="34" charset="0"/>
            </a:endParaRPr>
          </a:p>
          <a:p>
            <a:r>
              <a:rPr lang="en-GB" dirty="0">
                <a:latin typeface="Verdana" panose="020B0604030504040204" pitchFamily="34" charset="0"/>
                <a:ea typeface="Verdana" panose="020B0604030504040204" pitchFamily="34" charset="0"/>
              </a:rPr>
              <a:t>Drawing lessons from COVID 19, in February 2022, Africa Heads of State adopted The African Protocol to the African Charter on Human and Peoples’ Rights on the Rights of Citizens to Social Protection and Social Security.</a:t>
            </a:r>
          </a:p>
          <a:p>
            <a:pPr marL="0" indent="0">
              <a:buNone/>
            </a:pPr>
            <a:endParaRPr lang="en-GB"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88409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29" y="365125"/>
            <a:ext cx="11202971" cy="898067"/>
          </a:xfrm>
        </p:spPr>
        <p:txBody>
          <a:bodyPr>
            <a:normAutofit/>
          </a:bodyPr>
          <a:lstStyle/>
          <a:p>
            <a:r>
              <a:rPr lang="en-US" sz="3600" b="1" dirty="0">
                <a:latin typeface="Verdana" panose="020B0604030504040204" pitchFamily="34" charset="0"/>
                <a:ea typeface="Verdana" panose="020B0604030504040204" pitchFamily="34" charset="0"/>
              </a:rPr>
              <a:t>Why The Protocol On Social Protection?</a:t>
            </a:r>
          </a:p>
        </p:txBody>
      </p:sp>
      <p:sp>
        <p:nvSpPr>
          <p:cNvPr id="3" name="Content Placeholder 2"/>
          <p:cNvSpPr>
            <a:spLocks noGrp="1"/>
          </p:cNvSpPr>
          <p:nvPr>
            <p:ph idx="1"/>
          </p:nvPr>
        </p:nvSpPr>
        <p:spPr>
          <a:xfrm>
            <a:off x="150829" y="1385741"/>
            <a:ext cx="11202971" cy="4791222"/>
          </a:xfrm>
        </p:spPr>
        <p:txBody>
          <a:bodyPr>
            <a:normAutofit/>
          </a:bodyPr>
          <a:lstStyle/>
          <a:p>
            <a:r>
              <a:rPr lang="en-GB" dirty="0">
                <a:latin typeface="Verdana" panose="020B0604030504040204" pitchFamily="34" charset="0"/>
                <a:ea typeface="Verdana" panose="020B0604030504040204" pitchFamily="34" charset="0"/>
              </a:rPr>
              <a:t>The protocol on Social protection also aligns with- AU Agenda 2063 that envisions, an integrated, prosperous and peaceful Africa (</a:t>
            </a:r>
            <a:r>
              <a:rPr lang="en-GB" u="sng" dirty="0">
                <a:latin typeface="Verdana" panose="020B0604030504040204" pitchFamily="34" charset="0"/>
                <a:ea typeface="Verdana" panose="020B0604030504040204" pitchFamily="34" charset="0"/>
                <a:hlinkClick r:id="rId2"/>
              </a:rPr>
              <a:t>www.au.org,agenda</a:t>
            </a:r>
            <a:r>
              <a:rPr lang="en-GB" dirty="0">
                <a:latin typeface="Verdana" panose="020B0604030504040204" pitchFamily="34" charset="0"/>
                <a:ea typeface="Verdana" panose="020B0604030504040204" pitchFamily="34" charset="0"/>
              </a:rPr>
              <a:t>  2063 ).</a:t>
            </a:r>
          </a:p>
          <a:p>
            <a:endParaRPr lang="en-GB" dirty="0">
              <a:latin typeface="Verdana" panose="020B0604030504040204" pitchFamily="34" charset="0"/>
              <a:ea typeface="Verdana" panose="020B0604030504040204" pitchFamily="34" charset="0"/>
            </a:endParaRPr>
          </a:p>
          <a:p>
            <a:r>
              <a:rPr lang="en-GB" dirty="0">
                <a:latin typeface="Verdana" panose="020B0604030504040204" pitchFamily="34" charset="0"/>
                <a:ea typeface="Verdana" panose="020B0604030504040204" pitchFamily="34" charset="0"/>
              </a:rPr>
              <a:t>The Protocol has   </a:t>
            </a:r>
            <a:r>
              <a:rPr lang="en-GB" b="1" dirty="0">
                <a:latin typeface="Verdana" panose="020B0604030504040204" pitchFamily="34" charset="0"/>
                <a:ea typeface="Verdana" panose="020B0604030504040204" pitchFamily="34" charset="0"/>
              </a:rPr>
              <a:t>39 Articles  </a:t>
            </a:r>
            <a:r>
              <a:rPr lang="en-GB" dirty="0">
                <a:latin typeface="Verdana" panose="020B0604030504040204" pitchFamily="34" charset="0"/>
                <a:ea typeface="Verdana" panose="020B0604030504040204" pitchFamily="34" charset="0"/>
              </a:rPr>
              <a:t>and provides a detailed rights based framework for Member States on how to design and implement  effective social protection systems that addresses key issues like social insurance, healthcare, informal and rural economy, women &amp; girls among others </a:t>
            </a: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40579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975" y="365125"/>
            <a:ext cx="11221825" cy="926347"/>
          </a:xfrm>
        </p:spPr>
        <p:txBody>
          <a:bodyPr/>
          <a:lstStyle/>
          <a:p>
            <a:r>
              <a:rPr lang="en-US" sz="3600" b="1" dirty="0">
                <a:latin typeface="Verdana" panose="020B0604030504040204" pitchFamily="34" charset="0"/>
                <a:ea typeface="Verdana" panose="020B0604030504040204" pitchFamily="34" charset="0"/>
              </a:rPr>
              <a:t>Why The Protocol On Social Protection</a:t>
            </a:r>
            <a:r>
              <a:rPr lang="en-US" b="1" dirty="0">
                <a:latin typeface="Verdana" panose="020B0604030504040204" pitchFamily="34" charset="0"/>
                <a:ea typeface="Verdana" panose="020B0604030504040204" pitchFamily="34" charset="0"/>
              </a:rPr>
              <a:t>?</a:t>
            </a:r>
          </a:p>
        </p:txBody>
      </p:sp>
      <p:sp>
        <p:nvSpPr>
          <p:cNvPr id="3" name="Content Placeholder 2"/>
          <p:cNvSpPr>
            <a:spLocks noGrp="1"/>
          </p:cNvSpPr>
          <p:nvPr>
            <p:ph idx="1"/>
          </p:nvPr>
        </p:nvSpPr>
        <p:spPr>
          <a:xfrm>
            <a:off x="131975" y="1291472"/>
            <a:ext cx="11755225" cy="4885491"/>
          </a:xfrm>
        </p:spPr>
        <p:txBody>
          <a:bodyPr>
            <a:normAutofit/>
          </a:bodyPr>
          <a:lstStyle/>
          <a:p>
            <a:r>
              <a:rPr lang="en-GB" dirty="0">
                <a:latin typeface="Verdana" panose="020B0604030504040204" pitchFamily="34" charset="0"/>
                <a:ea typeface="Verdana" panose="020B0604030504040204" pitchFamily="34" charset="0"/>
              </a:rPr>
              <a:t>The protocol aspiration is that no human being on the continent of Africa lives  below the minimum basic human standards (Human dignity)</a:t>
            </a:r>
          </a:p>
          <a:p>
            <a:endParaRPr lang="en-GB" dirty="0">
              <a:latin typeface="Verdana" panose="020B0604030504040204" pitchFamily="34" charset="0"/>
              <a:ea typeface="Verdana" panose="020B0604030504040204" pitchFamily="34" charset="0"/>
            </a:endParaRPr>
          </a:p>
          <a:p>
            <a:r>
              <a:rPr lang="en-GB" dirty="0">
                <a:latin typeface="Verdana" panose="020B0604030504040204" pitchFamily="34" charset="0"/>
                <a:ea typeface="Verdana" panose="020B0604030504040204" pitchFamily="34" charset="0"/>
              </a:rPr>
              <a:t> </a:t>
            </a:r>
            <a:r>
              <a:rPr lang="en-ZW" dirty="0">
                <a:latin typeface="Verdana" panose="020B0604030504040204" pitchFamily="34" charset="0"/>
                <a:ea typeface="Verdana" panose="020B0604030504040204" pitchFamily="34" charset="0"/>
              </a:rPr>
              <a:t>Ratifying this protocol is thus crucial for fostering social justice, stability, and prosperity across Africa. </a:t>
            </a:r>
            <a:endParaRPr lang="en-US" dirty="0">
              <a:latin typeface="Verdana" panose="020B0604030504040204" pitchFamily="34" charset="0"/>
              <a:ea typeface="Verdana" panose="020B0604030504040204" pitchFamily="34" charset="0"/>
            </a:endParaRPr>
          </a:p>
          <a:p>
            <a:endParaRPr lang="en-GB" dirty="0">
              <a:latin typeface="Verdana" panose="020B0604030504040204" pitchFamily="34" charset="0"/>
              <a:ea typeface="Verdana" panose="020B0604030504040204" pitchFamily="34" charset="0"/>
            </a:endParaRPr>
          </a:p>
          <a:p>
            <a:endParaRPr lang="en-GB" dirty="0">
              <a:latin typeface="Verdana" panose="020B0604030504040204" pitchFamily="34" charset="0"/>
              <a:ea typeface="Verdana" panose="020B0604030504040204" pitchFamily="34" charset="0"/>
            </a:endParaRPr>
          </a:p>
          <a:p>
            <a:pPr marL="0" indent="0">
              <a:buNone/>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62068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Why The Protocol?</a:t>
            </a:r>
          </a:p>
        </p:txBody>
      </p:sp>
      <p:sp>
        <p:nvSpPr>
          <p:cNvPr id="3" name="Content Placeholder 2"/>
          <p:cNvSpPr>
            <a:spLocks noGrp="1"/>
          </p:cNvSpPr>
          <p:nvPr>
            <p:ph idx="1"/>
          </p:nvPr>
        </p:nvSpPr>
        <p:spPr>
          <a:xfrm>
            <a:off x="131975" y="1451728"/>
            <a:ext cx="11755225" cy="4725235"/>
          </a:xfrm>
        </p:spPr>
        <p:txBody>
          <a:bodyPr>
            <a:normAutofit/>
          </a:bodyPr>
          <a:lstStyle/>
          <a:p>
            <a:pPr algn="just"/>
            <a:r>
              <a:rPr lang="en-ZW" sz="3200" dirty="0">
                <a:latin typeface="Verdana" panose="020B0604030504040204" pitchFamily="34" charset="0"/>
                <a:ea typeface="Verdana" panose="020B0604030504040204" pitchFamily="34" charset="0"/>
              </a:rPr>
              <a:t>The ratification of this protocol has the potential to enable  Africa to collaboratively address the pressing social and economic challenges which include: improving access to essential services, reducing social disparities and creating a more equitable and stable environment that ultimately contributes to the region’s peace, security, and sustainable development</a:t>
            </a:r>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13478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29" y="131975"/>
            <a:ext cx="11802359" cy="1131217"/>
          </a:xfrm>
        </p:spPr>
        <p:txBody>
          <a:bodyPr>
            <a:normAutofit fontScale="90000"/>
          </a:bodyPr>
          <a:lstStyle/>
          <a:p>
            <a:br>
              <a:rPr lang="en-US" sz="3600" b="1" dirty="0">
                <a:latin typeface="Verdana" panose="020B0604030504040204" pitchFamily="34" charset="0"/>
                <a:ea typeface="Verdana" panose="020B0604030504040204" pitchFamily="34" charset="0"/>
              </a:rPr>
            </a:br>
            <a:r>
              <a:rPr lang="en-US" sz="3600" b="1" dirty="0">
                <a:latin typeface="Verdana" panose="020B0604030504040204" pitchFamily="34" charset="0"/>
                <a:ea typeface="Verdana" panose="020B0604030504040204" pitchFamily="34" charset="0"/>
              </a:rPr>
              <a:t>Can Africa Afford Universal Social Protection Schemes?</a:t>
            </a:r>
          </a:p>
        </p:txBody>
      </p:sp>
      <p:sp>
        <p:nvSpPr>
          <p:cNvPr id="3" name="Content Placeholder 2"/>
          <p:cNvSpPr>
            <a:spLocks noGrp="1"/>
          </p:cNvSpPr>
          <p:nvPr>
            <p:ph idx="1"/>
          </p:nvPr>
        </p:nvSpPr>
        <p:spPr>
          <a:xfrm>
            <a:off x="150829" y="1385741"/>
            <a:ext cx="11202971" cy="4791222"/>
          </a:xfrm>
        </p:spPr>
        <p:txBody>
          <a:bodyPr>
            <a:normAutofit/>
          </a:bodyPr>
          <a:lstStyle/>
          <a:p>
            <a:endParaRPr lang="en-GB" dirty="0">
              <a:latin typeface="Verdana" panose="020B0604030504040204" pitchFamily="34" charset="0"/>
              <a:ea typeface="Verdana" panose="020B0604030504040204" pitchFamily="34" charset="0"/>
            </a:endParaRPr>
          </a:p>
          <a:p>
            <a:r>
              <a:rPr lang="en-GB" dirty="0">
                <a:latin typeface="Verdana" panose="020B0604030504040204" pitchFamily="34" charset="0"/>
                <a:ea typeface="Verdana" panose="020B0604030504040204" pitchFamily="34" charset="0"/>
              </a:rPr>
              <a:t>The  answer is  complex and will depend on context by context </a:t>
            </a:r>
          </a:p>
          <a:p>
            <a:pPr marL="0" indent="0">
              <a:buNone/>
            </a:pPr>
            <a:endParaRPr lang="en-GB" dirty="0">
              <a:latin typeface="Verdana" panose="020B0604030504040204" pitchFamily="34" charset="0"/>
              <a:ea typeface="Verdana" panose="020B0604030504040204" pitchFamily="34" charset="0"/>
            </a:endParaRPr>
          </a:p>
          <a:p>
            <a:r>
              <a:rPr lang="en-GB" dirty="0">
                <a:latin typeface="Verdana" panose="020B0604030504040204" pitchFamily="34" charset="0"/>
                <a:ea typeface="Verdana" panose="020B0604030504040204" pitchFamily="34" charset="0"/>
              </a:rPr>
              <a:t>Several African  countries  have made efforts to expand Social protection programs in recent years like cash transfer programs, old age grants, conditional child grants, health care, educational and agricultural inputs subsidises.</a:t>
            </a:r>
          </a:p>
          <a:p>
            <a:pPr marL="0" indent="0">
              <a:buNone/>
            </a:pPr>
            <a:endParaRPr lang="en-GB"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76635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The Rallying Call </a:t>
            </a:r>
          </a:p>
        </p:txBody>
      </p:sp>
      <p:sp>
        <p:nvSpPr>
          <p:cNvPr id="3" name="Content Placeholder 2"/>
          <p:cNvSpPr>
            <a:spLocks noGrp="1"/>
          </p:cNvSpPr>
          <p:nvPr>
            <p:ph idx="1"/>
          </p:nvPr>
        </p:nvSpPr>
        <p:spPr>
          <a:xfrm>
            <a:off x="131975" y="1451728"/>
            <a:ext cx="11755225" cy="4725235"/>
          </a:xfrm>
        </p:spPr>
        <p:txBody>
          <a:bodyPr>
            <a:normAutofit/>
          </a:bodyPr>
          <a:lstStyle/>
          <a:p>
            <a:r>
              <a:rPr lang="en-GB" dirty="0">
                <a:latin typeface="Verdana" panose="020B0604030504040204" pitchFamily="34" charset="0"/>
                <a:ea typeface="Verdana" panose="020B0604030504040204" pitchFamily="34" charset="0"/>
              </a:rPr>
              <a:t>For this  protocol to come into force, a minimum of 15 AU Member States are required to sign, ratify and deposit the instrument of ratification/signature to the Chairperson of the Office of the African Union Commission</a:t>
            </a:r>
          </a:p>
          <a:p>
            <a:pPr lvl="0"/>
            <a:r>
              <a:rPr lang="en-GB" dirty="0">
                <a:latin typeface="Verdana" panose="020B0604030504040204" pitchFamily="34" charset="0"/>
                <a:ea typeface="Verdana" panose="020B0604030504040204" pitchFamily="34" charset="0"/>
              </a:rPr>
              <a:t>We acknowledge with gratitude the governments of </a:t>
            </a:r>
            <a:r>
              <a:rPr lang="en-US" dirty="0">
                <a:solidFill>
                  <a:prstClr val="black"/>
                </a:solidFill>
                <a:latin typeface="Verdana" panose="020B0604030504040204" pitchFamily="34" charset="0"/>
                <a:ea typeface="Verdana" panose="020B0604030504040204" pitchFamily="34" charset="0"/>
              </a:rPr>
              <a:t>Niger and  Sao Tome- Principe who are at the last stages of ratifying the protocol and for leading on this.</a:t>
            </a:r>
          </a:p>
          <a:p>
            <a:r>
              <a:rPr lang="en-GB" dirty="0">
                <a:latin typeface="Verdana" panose="020B0604030504040204" pitchFamily="34" charset="0"/>
                <a:ea typeface="Verdana" panose="020B0604030504040204" pitchFamily="34" charset="0"/>
              </a:rPr>
              <a:t> We also recognise different efforts by AU, trade unions , CSOs, Faith Actors and others in mobilising their governments to action</a:t>
            </a: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802839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9310</TotalTime>
  <Words>564</Words>
  <Application>Microsoft Office PowerPoint</Application>
  <PresentationFormat>Panorámica</PresentationFormat>
  <Paragraphs>44</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11</vt:i4>
      </vt:variant>
    </vt:vector>
  </HeadingPairs>
  <TitlesOfParts>
    <vt:vector size="19" baseType="lpstr">
      <vt:lpstr>Arial</vt:lpstr>
      <vt:lpstr>Bradley Hand ITC</vt:lpstr>
      <vt:lpstr>Calibri</vt:lpstr>
      <vt:lpstr>Calibri Light</vt:lpstr>
      <vt:lpstr>Candara</vt:lpstr>
      <vt:lpstr>Verdana</vt:lpstr>
      <vt:lpstr>Office Theme</vt:lpstr>
      <vt:lpstr>1_Office Theme</vt:lpstr>
      <vt:lpstr>SIDE EVENT: SOCIAL PROTECTION</vt:lpstr>
      <vt:lpstr>Presentation by:</vt:lpstr>
      <vt:lpstr>Who We Are</vt:lpstr>
      <vt:lpstr>Context and Background</vt:lpstr>
      <vt:lpstr>Why The Protocol On Social Protection?</vt:lpstr>
      <vt:lpstr>Why The Protocol On Social Protection?</vt:lpstr>
      <vt:lpstr>Why The Protocol?</vt:lpstr>
      <vt:lpstr> Can Africa Afford Universal Social Protection Schemes?</vt:lpstr>
      <vt:lpstr>The Rallying Call </vt:lpstr>
      <vt:lpstr>Rallying call Cont.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hp</dc:creator>
  <cp:lastModifiedBy>Ana Zeballos</cp:lastModifiedBy>
  <cp:revision>302</cp:revision>
  <dcterms:created xsi:type="dcterms:W3CDTF">2021-10-17T11:28:00Z</dcterms:created>
  <dcterms:modified xsi:type="dcterms:W3CDTF">2024-05-09T16:48:13Z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54E25A2C05D54762AA3A018F61E99C2F_13</vt:lpwstr>
  </property>
  <property fmtid="{D5CDD505-2E9C-101B-9397-08002B2CF9AE}" pid="3" name="KSOProductBuildVer">
    <vt:lpwstr>1033-12.2.0.13215</vt:lpwstr>
  </property>
</Properties>
</file>