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0" r:id="rId3"/>
    <p:sldId id="333" r:id="rId4"/>
    <p:sldId id="277" r:id="rId5"/>
    <p:sldId id="346" r:id="rId6"/>
    <p:sldId id="338" r:id="rId7"/>
    <p:sldId id="348" r:id="rId8"/>
    <p:sldId id="340" r:id="rId9"/>
    <p:sldId id="341" r:id="rId10"/>
    <p:sldId id="342" r:id="rId11"/>
    <p:sldId id="34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F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0" autoAdjust="0"/>
    <p:restoredTop sz="63337" autoAdjust="0"/>
  </p:normalViewPr>
  <p:slideViewPr>
    <p:cSldViewPr snapToGrid="0">
      <p:cViewPr varScale="1">
        <p:scale>
          <a:sx n="70" d="100"/>
          <a:sy n="70" d="100"/>
        </p:scale>
        <p:origin x="2220" y="48"/>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476635420521992E-2"/>
          <c:y val="6.412033190372253E-2"/>
          <c:w val="0.90498162861325104"/>
          <c:h val="0.79688681552792595"/>
        </c:manualLayout>
      </c:layout>
      <c:barChart>
        <c:barDir val="col"/>
        <c:grouping val="stacked"/>
        <c:varyColors val="0"/>
        <c:ser>
          <c:idx val="5"/>
          <c:order val="0"/>
          <c:tx>
            <c:strRef>
              <c:f>'\\ad.ilo.org\gva\SPROT\V-SPROT\SEC_SOC\RESTRICTED\FINANCING\1-Financing the gap\3-Data outputs\Excel files\[Results financing gap.xlsx]FG MAR 8'!$I$15</c:f>
              <c:strCache>
                <c:ptCount val="1"/>
                <c:pt idx="0">
                  <c:v>Essential health care</c:v>
                </c:pt>
              </c:strCache>
            </c:strRef>
          </c:tx>
          <c:spPr>
            <a:solidFill>
              <a:schemeClr val="accent6"/>
            </a:solidFill>
            <a:ln>
              <a:noFill/>
            </a:ln>
            <a:effectLst/>
          </c:spPr>
          <c:invertIfNegative val="0"/>
          <c:dLbls>
            <c:dLbl>
              <c:idx val="3"/>
              <c:layout>
                <c:manualLayout>
                  <c:x val="-2.265647327553019E-3"/>
                  <c:y val="1.18563717261942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C3-45A9-8527-8F7EB100E208}"/>
                </c:ext>
              </c:extLst>
            </c:dLbl>
            <c:dLbl>
              <c:idx val="6"/>
              <c:layout>
                <c:manualLayout>
                  <c:x val="-8.307277567981716E-17"/>
                  <c:y val="8.89227879464566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C3-45A9-8527-8F7EB100E208}"/>
                </c:ext>
              </c:extLst>
            </c:dLbl>
            <c:dLbl>
              <c:idx val="7"/>
              <c:layout>
                <c:manualLayout>
                  <c:x val="-1.6614555135963432E-16"/>
                  <c:y val="8.89227879464577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C3-45A9-8527-8F7EB100E208}"/>
                </c:ext>
              </c:extLst>
            </c:dLbl>
            <c:dLbl>
              <c:idx val="8"/>
              <c:layout>
                <c:manualLayout>
                  <c:x val="-3.3984709913295282E-3"/>
                  <c:y val="5.9281858630971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C3-45A9-8527-8F7EB100E2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verpass" panose="00000500000000000000" pitchFamily="2" charset="0"/>
                    <a:ea typeface="Noto Sans" panose="020B0502040504020204" pitchFamily="34" charset="0"/>
                    <a:cs typeface="Noto Sans" panose="020B0502040504020204" pitchFamily="34" charset="0"/>
                  </a:defRPr>
                </a:pPr>
                <a:endParaRPr lang="es-UY"/>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'[1]FG MAR 8'!$I$16:$I$24</c:f>
              <c:numCache>
                <c:formatCode>General</c:formatCode>
                <c:ptCount val="9"/>
                <c:pt idx="0">
                  <c:v>1.9867431325785629</c:v>
                </c:pt>
                <c:pt idx="1">
                  <c:v>32.540954724965133</c:v>
                </c:pt>
                <c:pt idx="2">
                  <c:v>4.5713239391459339</c:v>
                </c:pt>
                <c:pt idx="3">
                  <c:v>0.71360743197648069</c:v>
                </c:pt>
                <c:pt idx="4">
                  <c:v>11.37111232058138</c:v>
                </c:pt>
                <c:pt idx="5">
                  <c:v>6.9347223608764939</c:v>
                </c:pt>
                <c:pt idx="6">
                  <c:v>1.246735032718584</c:v>
                </c:pt>
                <c:pt idx="7">
                  <c:v>1.2322264644579171</c:v>
                </c:pt>
                <c:pt idx="8">
                  <c:v>1.0316799376872881</c:v>
                </c:pt>
              </c:numCache>
            </c:numRef>
          </c:val>
          <c:extLst>
            <c:ext xmlns:c16="http://schemas.microsoft.com/office/drawing/2014/chart" uri="{C3380CC4-5D6E-409C-BE32-E72D297353CC}">
              <c16:uniqueId val="{00000000-F357-4DC8-A843-C38F0AD759E1}"/>
            </c:ext>
          </c:extLst>
        </c:ser>
        <c:ser>
          <c:idx val="0"/>
          <c:order val="1"/>
          <c:tx>
            <c:strRef>
              <c:f>'Figure 2'!$B$3</c:f>
              <c:strCache>
                <c:ptCount val="1"/>
                <c:pt idx="0">
                  <c:v>Children</c:v>
                </c:pt>
              </c:strCache>
            </c:strRef>
          </c:tx>
          <c:spPr>
            <a:solidFill>
              <a:schemeClr val="accent1"/>
            </a:solidFill>
            <a:ln>
              <a:noFill/>
            </a:ln>
            <a:effectLst/>
          </c:spPr>
          <c:invertIfNegative val="0"/>
          <c:dLbls>
            <c:delete val="1"/>
          </c:dLbls>
          <c:cat>
            <c:strRef>
              <c:f>'[1]FG MAR 8'!$B$16:$B$24</c:f>
              <c:strCache>
                <c:ptCount val="9"/>
                <c:pt idx="0">
                  <c:v>Low- and-middle-income countries</c:v>
                </c:pt>
                <c:pt idx="1">
                  <c:v>Low income</c:v>
                </c:pt>
                <c:pt idx="2">
                  <c:v>Lower middle income</c:v>
                </c:pt>
                <c:pt idx="3">
                  <c:v>Upper middle income</c:v>
                </c:pt>
                <c:pt idx="4">
                  <c:v>Africa</c:v>
                </c:pt>
                <c:pt idx="5">
                  <c:v>Arab States</c:v>
                </c:pt>
                <c:pt idx="6">
                  <c:v>Asia and the Pacific</c:v>
                </c:pt>
                <c:pt idx="7">
                  <c:v>Europe and Central Asia</c:v>
                </c:pt>
                <c:pt idx="8">
                  <c:v>Latin America and the Caribbean</c:v>
                </c:pt>
              </c:strCache>
            </c:strRef>
          </c:cat>
          <c:val>
            <c:numRef>
              <c:f>'Figure 2'!$B$4:$B$12</c:f>
              <c:numCache>
                <c:formatCode>0.0</c:formatCode>
                <c:ptCount val="9"/>
                <c:pt idx="0">
                  <c:v>0.58747083162048608</c:v>
                </c:pt>
                <c:pt idx="1">
                  <c:v>10.096441418338131</c:v>
                </c:pt>
                <c:pt idx="2">
                  <c:v>0.98946780640614473</c:v>
                </c:pt>
                <c:pt idx="3">
                  <c:v>0.3027901741321965</c:v>
                </c:pt>
                <c:pt idx="4">
                  <c:v>3.191199284866427</c:v>
                </c:pt>
                <c:pt idx="5">
                  <c:v>1.697357660046739</c:v>
                </c:pt>
                <c:pt idx="6">
                  <c:v>0.31245417220507088</c:v>
                </c:pt>
                <c:pt idx="7">
                  <c:v>0.26216832999116768</c:v>
                </c:pt>
                <c:pt idx="8">
                  <c:v>0.717411367606687</c:v>
                </c:pt>
              </c:numCache>
            </c:numRef>
          </c:val>
          <c:extLst>
            <c:ext xmlns:c16="http://schemas.microsoft.com/office/drawing/2014/chart" uri="{C3380CC4-5D6E-409C-BE32-E72D297353CC}">
              <c16:uniqueId val="{00000001-F357-4DC8-A843-C38F0AD759E1}"/>
            </c:ext>
          </c:extLst>
        </c:ser>
        <c:ser>
          <c:idx val="3"/>
          <c:order val="2"/>
          <c:tx>
            <c:strRef>
              <c:f>'Figure 2'!$E$3</c:f>
              <c:strCache>
                <c:ptCount val="1"/>
                <c:pt idx="0">
                  <c:v>Old-age</c:v>
                </c:pt>
              </c:strCache>
            </c:strRef>
          </c:tx>
          <c:spPr>
            <a:solidFill>
              <a:schemeClr val="accent4"/>
            </a:solidFill>
            <a:ln>
              <a:noFill/>
            </a:ln>
            <a:effectLst/>
          </c:spPr>
          <c:invertIfNegative val="0"/>
          <c:dLbls>
            <c:delete val="1"/>
          </c:dLbls>
          <c:cat>
            <c:strRef>
              <c:f>'[1]FG MAR 8'!$B$16:$B$24</c:f>
              <c:strCache>
                <c:ptCount val="9"/>
                <c:pt idx="0">
                  <c:v>Low- and-middle-income countries</c:v>
                </c:pt>
                <c:pt idx="1">
                  <c:v>Low income</c:v>
                </c:pt>
                <c:pt idx="2">
                  <c:v>Lower middle income</c:v>
                </c:pt>
                <c:pt idx="3">
                  <c:v>Upper middle income</c:v>
                </c:pt>
                <c:pt idx="4">
                  <c:v>Africa</c:v>
                </c:pt>
                <c:pt idx="5">
                  <c:v>Arab States</c:v>
                </c:pt>
                <c:pt idx="6">
                  <c:v>Asia and the Pacific</c:v>
                </c:pt>
                <c:pt idx="7">
                  <c:v>Europe and Central Asia</c:v>
                </c:pt>
                <c:pt idx="8">
                  <c:v>Latin America and the Caribbean</c:v>
                </c:pt>
              </c:strCache>
            </c:strRef>
          </c:cat>
          <c:val>
            <c:numRef>
              <c:f>'Figure 2'!$E$4:$E$12</c:f>
              <c:numCache>
                <c:formatCode>0.0</c:formatCode>
                <c:ptCount val="9"/>
                <c:pt idx="0">
                  <c:v>0.27412021278259058</c:v>
                </c:pt>
                <c:pt idx="1">
                  <c:v>3.3204701530221441</c:v>
                </c:pt>
                <c:pt idx="2">
                  <c:v>0.51874134191975085</c:v>
                </c:pt>
                <c:pt idx="3">
                  <c:v>0.15080764796811039</c:v>
                </c:pt>
                <c:pt idx="4">
                  <c:v>0.94909850467148482</c:v>
                </c:pt>
                <c:pt idx="5">
                  <c:v>1.2034346418554189</c:v>
                </c:pt>
                <c:pt idx="6">
                  <c:v>0.19616711831154579</c:v>
                </c:pt>
                <c:pt idx="7">
                  <c:v>0.14664440361315439</c:v>
                </c:pt>
                <c:pt idx="8">
                  <c:v>0.32666026269570508</c:v>
                </c:pt>
              </c:numCache>
            </c:numRef>
          </c:val>
          <c:extLst>
            <c:ext xmlns:c16="http://schemas.microsoft.com/office/drawing/2014/chart" uri="{C3380CC4-5D6E-409C-BE32-E72D297353CC}">
              <c16:uniqueId val="{00000002-F357-4DC8-A843-C38F0AD759E1}"/>
            </c:ext>
          </c:extLst>
        </c:ser>
        <c:ser>
          <c:idx val="1"/>
          <c:order val="3"/>
          <c:tx>
            <c:strRef>
              <c:f>'Figure 2'!$C$3</c:f>
              <c:strCache>
                <c:ptCount val="1"/>
                <c:pt idx="0">
                  <c:v>Disability</c:v>
                </c:pt>
              </c:strCache>
            </c:strRef>
          </c:tx>
          <c:spPr>
            <a:solidFill>
              <a:schemeClr val="accent2"/>
            </a:solidFill>
            <a:ln>
              <a:noFill/>
            </a:ln>
            <a:effectLst/>
          </c:spPr>
          <c:invertIfNegative val="0"/>
          <c:dLbls>
            <c:delete val="1"/>
          </c:dLbls>
          <c:cat>
            <c:strRef>
              <c:f>'[1]FG MAR 8'!$B$16:$B$24</c:f>
              <c:strCache>
                <c:ptCount val="9"/>
                <c:pt idx="0">
                  <c:v>Low- and-middle-income countries</c:v>
                </c:pt>
                <c:pt idx="1">
                  <c:v>Low income</c:v>
                </c:pt>
                <c:pt idx="2">
                  <c:v>Lower middle income</c:v>
                </c:pt>
                <c:pt idx="3">
                  <c:v>Upper middle income</c:v>
                </c:pt>
                <c:pt idx="4">
                  <c:v>Africa</c:v>
                </c:pt>
                <c:pt idx="5">
                  <c:v>Arab States</c:v>
                </c:pt>
                <c:pt idx="6">
                  <c:v>Asia and the Pacific</c:v>
                </c:pt>
                <c:pt idx="7">
                  <c:v>Europe and Central Asia</c:v>
                </c:pt>
                <c:pt idx="8">
                  <c:v>Latin America and the Caribbean</c:v>
                </c:pt>
              </c:strCache>
            </c:strRef>
          </c:cat>
          <c:val>
            <c:numRef>
              <c:f>'Figure 2'!$C$4:$C$12</c:f>
              <c:numCache>
                <c:formatCode>0.0</c:formatCode>
                <c:ptCount val="9"/>
                <c:pt idx="0">
                  <c:v>0.23384641024392139</c:v>
                </c:pt>
                <c:pt idx="1">
                  <c:v>3.018566075919384</c:v>
                </c:pt>
                <c:pt idx="2">
                  <c:v>0.46319018996779548</c:v>
                </c:pt>
                <c:pt idx="3">
                  <c:v>0.119535496605238</c:v>
                </c:pt>
                <c:pt idx="4">
                  <c:v>1.0830350220658029</c:v>
                </c:pt>
                <c:pt idx="5">
                  <c:v>0.41491204018073508</c:v>
                </c:pt>
                <c:pt idx="6">
                  <c:v>0.155982660245095</c:v>
                </c:pt>
                <c:pt idx="7">
                  <c:v>6.1818685796785913E-2</c:v>
                </c:pt>
                <c:pt idx="8">
                  <c:v>0.28186863447942861</c:v>
                </c:pt>
              </c:numCache>
            </c:numRef>
          </c:val>
          <c:extLst>
            <c:ext xmlns:c16="http://schemas.microsoft.com/office/drawing/2014/chart" uri="{C3380CC4-5D6E-409C-BE32-E72D297353CC}">
              <c16:uniqueId val="{00000003-F357-4DC8-A843-C38F0AD759E1}"/>
            </c:ext>
          </c:extLst>
        </c:ser>
        <c:ser>
          <c:idx val="4"/>
          <c:order val="4"/>
          <c:tx>
            <c:strRef>
              <c:f>'Figure 2'!$F$3</c:f>
              <c:strCache>
                <c:ptCount val="1"/>
                <c:pt idx="0">
                  <c:v>Unemployment</c:v>
                </c:pt>
              </c:strCache>
            </c:strRef>
          </c:tx>
          <c:spPr>
            <a:solidFill>
              <a:schemeClr val="accent5"/>
            </a:solidFill>
            <a:ln>
              <a:noFill/>
            </a:ln>
            <a:effectLst/>
          </c:spPr>
          <c:invertIfNegative val="0"/>
          <c:dLbls>
            <c:delete val="1"/>
          </c:dLbls>
          <c:cat>
            <c:strRef>
              <c:f>'[1]FG MAR 8'!$B$16:$B$24</c:f>
              <c:strCache>
                <c:ptCount val="9"/>
                <c:pt idx="0">
                  <c:v>Low- and-middle-income countries</c:v>
                </c:pt>
                <c:pt idx="1">
                  <c:v>Low income</c:v>
                </c:pt>
                <c:pt idx="2">
                  <c:v>Lower middle income</c:v>
                </c:pt>
                <c:pt idx="3">
                  <c:v>Upper middle income</c:v>
                </c:pt>
                <c:pt idx="4">
                  <c:v>Africa</c:v>
                </c:pt>
                <c:pt idx="5">
                  <c:v>Arab States</c:v>
                </c:pt>
                <c:pt idx="6">
                  <c:v>Asia and the Pacific</c:v>
                </c:pt>
                <c:pt idx="7">
                  <c:v>Europe and Central Asia</c:v>
                </c:pt>
                <c:pt idx="8">
                  <c:v>Latin America and the Caribbean</c:v>
                </c:pt>
              </c:strCache>
            </c:strRef>
          </c:cat>
          <c:val>
            <c:numRef>
              <c:f>'Figure 2'!$F$4:$F$12</c:f>
              <c:numCache>
                <c:formatCode>0.0</c:formatCode>
                <c:ptCount val="9"/>
                <c:pt idx="0">
                  <c:v>0.17221644687556181</c:v>
                </c:pt>
                <c:pt idx="1">
                  <c:v>2.251314120132538</c:v>
                </c:pt>
                <c:pt idx="2">
                  <c:v>0.24248938396945491</c:v>
                </c:pt>
                <c:pt idx="3">
                  <c:v>0.1148571883107208</c:v>
                </c:pt>
                <c:pt idx="4">
                  <c:v>0.71450979604992249</c:v>
                </c:pt>
                <c:pt idx="5">
                  <c:v>0.88792586221247327</c:v>
                </c:pt>
                <c:pt idx="6">
                  <c:v>7.1247104293717722E-2</c:v>
                </c:pt>
                <c:pt idx="7">
                  <c:v>0.1631998149669032</c:v>
                </c:pt>
                <c:pt idx="8">
                  <c:v>0.31666623529150739</c:v>
                </c:pt>
              </c:numCache>
            </c:numRef>
          </c:val>
          <c:extLst>
            <c:ext xmlns:c16="http://schemas.microsoft.com/office/drawing/2014/chart" uri="{C3380CC4-5D6E-409C-BE32-E72D297353CC}">
              <c16:uniqueId val="{00000004-F357-4DC8-A843-C38F0AD759E1}"/>
            </c:ext>
          </c:extLst>
        </c:ser>
        <c:ser>
          <c:idx val="2"/>
          <c:order val="5"/>
          <c:tx>
            <c:strRef>
              <c:f>'Figure 2'!$D$3</c:f>
              <c:strCache>
                <c:ptCount val="1"/>
                <c:pt idx="0">
                  <c:v>Maternity </c:v>
                </c:pt>
              </c:strCache>
            </c:strRef>
          </c:tx>
          <c:spPr>
            <a:solidFill>
              <a:schemeClr val="accent3"/>
            </a:solidFill>
            <a:ln>
              <a:noFill/>
            </a:ln>
            <a:effectLst/>
          </c:spPr>
          <c:invertIfNegative val="0"/>
          <c:dLbls>
            <c:delete val="1"/>
          </c:dLbls>
          <c:cat>
            <c:strRef>
              <c:f>'[1]FG MAR 8'!$B$16:$B$24</c:f>
              <c:strCache>
                <c:ptCount val="9"/>
                <c:pt idx="0">
                  <c:v>Low- and-middle-income countries</c:v>
                </c:pt>
                <c:pt idx="1">
                  <c:v>Low income</c:v>
                </c:pt>
                <c:pt idx="2">
                  <c:v>Lower middle income</c:v>
                </c:pt>
                <c:pt idx="3">
                  <c:v>Upper middle income</c:v>
                </c:pt>
                <c:pt idx="4">
                  <c:v>Africa</c:v>
                </c:pt>
                <c:pt idx="5">
                  <c:v>Arab States</c:v>
                </c:pt>
                <c:pt idx="6">
                  <c:v>Asia and the Pacific</c:v>
                </c:pt>
                <c:pt idx="7">
                  <c:v>Europe and Central Asia</c:v>
                </c:pt>
                <c:pt idx="8">
                  <c:v>Latin America and the Caribbean</c:v>
                </c:pt>
              </c:strCache>
            </c:strRef>
          </c:cat>
          <c:val>
            <c:numRef>
              <c:f>'Figure 2'!$D$4:$D$12</c:f>
              <c:numCache>
                <c:formatCode>0.0</c:formatCode>
                <c:ptCount val="9"/>
                <c:pt idx="0" formatCode="0.00">
                  <c:v>4.8919621403356997E-2</c:v>
                </c:pt>
                <c:pt idx="1">
                  <c:v>1.0689157227149739</c:v>
                </c:pt>
                <c:pt idx="2">
                  <c:v>8.3213077015768744E-2</c:v>
                </c:pt>
                <c:pt idx="3">
                  <c:v>2.082991325028179E-2</c:v>
                </c:pt>
                <c:pt idx="4">
                  <c:v>0.28722930919555278</c:v>
                </c:pt>
                <c:pt idx="5">
                  <c:v>0.28639812138321519</c:v>
                </c:pt>
                <c:pt idx="6">
                  <c:v>1.9758180821666839E-2</c:v>
                </c:pt>
                <c:pt idx="7" formatCode="0.00">
                  <c:v>1.6035976352446388E-2</c:v>
                </c:pt>
                <c:pt idx="8">
                  <c:v>7.173342853560627E-2</c:v>
                </c:pt>
              </c:numCache>
            </c:numRef>
          </c:val>
          <c:extLst>
            <c:ext xmlns:c16="http://schemas.microsoft.com/office/drawing/2014/chart" uri="{C3380CC4-5D6E-409C-BE32-E72D297353CC}">
              <c16:uniqueId val="{00000005-F357-4DC8-A843-C38F0AD759E1}"/>
            </c:ext>
          </c:extLst>
        </c:ser>
        <c:ser>
          <c:idx val="6"/>
          <c:order val="6"/>
          <c:tx>
            <c:strRef>
              <c:f>'Figure 2'!$I$3</c:f>
              <c:strCache>
                <c:ptCount val="1"/>
                <c:pt idx="0">
                  <c:v>Financing gap in social protection (including health) </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verpass" panose="00000500000000000000" pitchFamily="2" charset="0"/>
                    <a:ea typeface="Noto Sans" panose="020B0502040504020204" pitchFamily="34" charset="0"/>
                    <a:cs typeface="Noto Sans" panose="020B0502040504020204" pitchFamily="34" charset="0"/>
                  </a:defRPr>
                </a:pPr>
                <a:endParaRPr lang="es-UY"/>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'Figure 2'!$I$4:$I$12</c:f>
              <c:numCache>
                <c:formatCode>0.0</c:formatCode>
                <c:ptCount val="9"/>
                <c:pt idx="0">
                  <c:v>3.3033166555044802</c:v>
                </c:pt>
                <c:pt idx="1">
                  <c:v>52.29666221509229</c:v>
                </c:pt>
                <c:pt idx="2">
                  <c:v>6.8684257384248486</c:v>
                </c:pt>
                <c:pt idx="3">
                  <c:v>1.422427852243028</c:v>
                </c:pt>
                <c:pt idx="4">
                  <c:v>17.59618423743057</c:v>
                </c:pt>
                <c:pt idx="5">
                  <c:v>11.424750686555081</c:v>
                </c:pt>
                <c:pt idx="6">
                  <c:v>2.0023442685956812</c:v>
                </c:pt>
                <c:pt idx="7">
                  <c:v>1.882093675178375</c:v>
                </c:pt>
                <c:pt idx="8">
                  <c:v>2.7460198662962232</c:v>
                </c:pt>
              </c:numCache>
            </c:numRef>
          </c:val>
          <c:extLst>
            <c:ext xmlns:c16="http://schemas.microsoft.com/office/drawing/2014/chart" uri="{C3380CC4-5D6E-409C-BE32-E72D297353CC}">
              <c16:uniqueId val="{00000006-F357-4DC8-A843-C38F0AD759E1}"/>
            </c:ext>
          </c:extLst>
        </c:ser>
        <c:dLbls>
          <c:dLblPos val="ctr"/>
          <c:showLegendKey val="0"/>
          <c:showVal val="1"/>
          <c:showCatName val="0"/>
          <c:showSerName val="0"/>
          <c:showPercent val="0"/>
          <c:showBubbleSize val="0"/>
        </c:dLbls>
        <c:gapWidth val="219"/>
        <c:overlap val="100"/>
        <c:axId val="683513672"/>
        <c:axId val="683512360"/>
      </c:barChart>
      <c:catAx>
        <c:axId val="68351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Overpass" panose="00000500000000000000" pitchFamily="2" charset="0"/>
                <a:ea typeface="Noto Sans" panose="020B0502040504020204" pitchFamily="34" charset="0"/>
                <a:cs typeface="Noto Sans" panose="020B0502040504020204" pitchFamily="34" charset="0"/>
              </a:defRPr>
            </a:pPr>
            <a:endParaRPr lang="es-UY"/>
          </a:p>
        </c:txPr>
        <c:crossAx val="683512360"/>
        <c:crosses val="autoZero"/>
        <c:auto val="1"/>
        <c:lblAlgn val="ctr"/>
        <c:lblOffset val="100"/>
        <c:noMultiLvlLbl val="0"/>
      </c:catAx>
      <c:valAx>
        <c:axId val="683512360"/>
        <c:scaling>
          <c:orientation val="minMax"/>
          <c:max val="60"/>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Overpass" panose="00000500000000000000" pitchFamily="2" charset="0"/>
                    <a:ea typeface="Noto Sans" panose="020B0502040504020204" pitchFamily="34" charset="0"/>
                    <a:cs typeface="Noto Sans" panose="020B0502040504020204" pitchFamily="34" charset="0"/>
                  </a:defRPr>
                </a:pPr>
                <a:r>
                  <a:rPr lang="en-GB" sz="1050"/>
                  <a:t>% of GDP</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Overpass" panose="00000500000000000000" pitchFamily="2" charset="0"/>
                  <a:ea typeface="Noto Sans" panose="020B0502040504020204" pitchFamily="34" charset="0"/>
                  <a:cs typeface="Noto Sans" panose="020B0502040504020204" pitchFamily="34" charset="0"/>
                </a:defRPr>
              </a:pPr>
              <a:endParaRPr lang="es-UY"/>
            </a:p>
          </c:txPr>
        </c:title>
        <c:numFmt formatCode="0" sourceLinked="0"/>
        <c:majorTickMark val="none"/>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Overpass" panose="00000500000000000000" pitchFamily="2" charset="0"/>
                <a:ea typeface="Noto Sans" panose="020B0502040504020204" pitchFamily="34" charset="0"/>
                <a:cs typeface="Noto Sans" panose="020B0502040504020204" pitchFamily="34" charset="0"/>
              </a:defRPr>
            </a:pPr>
            <a:endParaRPr lang="es-UY"/>
          </a:p>
        </c:txPr>
        <c:crossAx val="683513672"/>
        <c:crosses val="autoZero"/>
        <c:crossBetween val="between"/>
      </c:valAx>
      <c:spPr>
        <a:noFill/>
        <a:ln>
          <a:noFill/>
        </a:ln>
        <a:effectLst/>
      </c:spPr>
    </c:plotArea>
    <c:legend>
      <c:legendPos val="r"/>
      <c:legendEntry>
        <c:idx val="0"/>
        <c:delete val="1"/>
      </c:legendEntry>
      <c:layout>
        <c:manualLayout>
          <c:xMode val="edge"/>
          <c:yMode val="edge"/>
          <c:x val="0.80135375103782702"/>
          <c:y val="8.792386528921145E-2"/>
          <c:w val="0.16622453891237771"/>
          <c:h val="0.408413733627116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verpass" panose="00000500000000000000" pitchFamily="2" charset="0"/>
              <a:ea typeface="Noto Sans" panose="020B0502040504020204" pitchFamily="34" charset="0"/>
              <a:cs typeface="Noto Sans" panose="020B0502040504020204" pitchFamily="34" charset="0"/>
            </a:defRPr>
          </a:pPr>
          <a:endParaRPr lang="es-UY"/>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BF5FD"/>
    </a:solidFill>
    <a:ln>
      <a:noFill/>
    </a:ln>
    <a:effectLst/>
  </c:spPr>
  <c:txPr>
    <a:bodyPr/>
    <a:lstStyle/>
    <a:p>
      <a:pPr>
        <a:defRPr sz="1050">
          <a:latin typeface="Overpass" panose="00000500000000000000" pitchFamily="2" charset="0"/>
          <a:ea typeface="Noto Sans" panose="020B0502040504020204" pitchFamily="34" charset="0"/>
          <a:cs typeface="Noto Sans" panose="020B0502040504020204" pitchFamily="34" charset="0"/>
        </a:defRPr>
      </a:pPr>
      <a:endParaRPr lang="es-UY"/>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50903-43D3-4DC8-A568-988C8A6A3D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F99F31E-23E8-4D8E-8AEB-490F6BA685B8}">
      <dgm:prSet phldrT="[Text]" custT="1"/>
      <dgm:spPr/>
      <dgm:t>
        <a:bodyPr/>
        <a:lstStyle/>
        <a:p>
          <a:r>
            <a:rPr lang="en-GB" sz="2000" dirty="0"/>
            <a:t>Financing gap in social protection </a:t>
          </a:r>
        </a:p>
      </dgm:t>
    </dgm:pt>
    <dgm:pt modelId="{051E6474-3602-45B6-85BB-556F852D4D60}" type="parTrans" cxnId="{DEF75B73-C471-4F5A-B0E7-8FB3A9931FFF}">
      <dgm:prSet/>
      <dgm:spPr/>
      <dgm:t>
        <a:bodyPr/>
        <a:lstStyle/>
        <a:p>
          <a:endParaRPr lang="en-GB" sz="1400"/>
        </a:p>
      </dgm:t>
    </dgm:pt>
    <dgm:pt modelId="{32A6E5CF-4EE9-4A08-B39E-8D2BA97A3ECE}" type="sibTrans" cxnId="{DEF75B73-C471-4F5A-B0E7-8FB3A9931FFF}">
      <dgm:prSet/>
      <dgm:spPr/>
      <dgm:t>
        <a:bodyPr/>
        <a:lstStyle/>
        <a:p>
          <a:endParaRPr lang="en-GB" sz="1400"/>
        </a:p>
      </dgm:t>
    </dgm:pt>
    <dgm:pt modelId="{6EE8154C-A78A-480D-A103-0F6CA897F9F0}">
      <dgm:prSet phldrT="[Text]" custT="1"/>
      <dgm:spPr/>
      <dgm:t>
        <a:bodyPr/>
        <a:lstStyle/>
        <a:p>
          <a:r>
            <a:rPr lang="en-GB" sz="2000" dirty="0"/>
            <a:t>Financing gap for the </a:t>
          </a:r>
          <a:r>
            <a:rPr lang="en-GB" sz="2000" dirty="0">
              <a:solidFill>
                <a:schemeClr val="bg1"/>
              </a:solidFill>
            </a:rPr>
            <a:t>five social protection income guarantees </a:t>
          </a:r>
        </a:p>
      </dgm:t>
    </dgm:pt>
    <dgm:pt modelId="{D3C93C86-81E8-481A-AE28-DC9F839210A3}" type="parTrans" cxnId="{6A15EF57-9BCE-40EC-908D-03BDB46C5295}">
      <dgm:prSet/>
      <dgm:spPr/>
      <dgm:t>
        <a:bodyPr/>
        <a:lstStyle/>
        <a:p>
          <a:endParaRPr lang="en-GB" sz="1400"/>
        </a:p>
      </dgm:t>
    </dgm:pt>
    <dgm:pt modelId="{E3DED5E2-09C2-4680-8FC6-70DE231B1F89}" type="sibTrans" cxnId="{6A15EF57-9BCE-40EC-908D-03BDB46C5295}">
      <dgm:prSet/>
      <dgm:spPr/>
      <dgm:t>
        <a:bodyPr/>
        <a:lstStyle/>
        <a:p>
          <a:endParaRPr lang="en-GB" sz="1400"/>
        </a:p>
      </dgm:t>
    </dgm:pt>
    <dgm:pt modelId="{F0E6873E-119C-49DB-9251-96BB810D86FD}">
      <dgm:prSet phldrT="[Text]" custT="1"/>
      <dgm:spPr/>
      <dgm:t>
        <a:bodyPr/>
        <a:lstStyle/>
        <a:p>
          <a:r>
            <a:rPr lang="en-GB" sz="2000"/>
            <a:t>Financing gap in essential health care</a:t>
          </a:r>
        </a:p>
      </dgm:t>
    </dgm:pt>
    <dgm:pt modelId="{91495398-9E66-444E-A9CB-49D5C12BBB2C}" type="parTrans" cxnId="{E1E003C7-6CAE-43B9-9581-1B7A5819BE3F}">
      <dgm:prSet/>
      <dgm:spPr/>
      <dgm:t>
        <a:bodyPr/>
        <a:lstStyle/>
        <a:p>
          <a:endParaRPr lang="en-GB" sz="1400"/>
        </a:p>
      </dgm:t>
    </dgm:pt>
    <dgm:pt modelId="{5A0B66F8-926D-4596-99B4-CD2F529E6143}" type="sibTrans" cxnId="{E1E003C7-6CAE-43B9-9581-1B7A5819BE3F}">
      <dgm:prSet/>
      <dgm:spPr/>
      <dgm:t>
        <a:bodyPr/>
        <a:lstStyle/>
        <a:p>
          <a:endParaRPr lang="en-GB" sz="1400"/>
        </a:p>
      </dgm:t>
    </dgm:pt>
    <dgm:pt modelId="{88A0CCF9-654C-4332-9761-A56450B6A136}" type="pres">
      <dgm:prSet presAssocID="{0DE50903-43D3-4DC8-A568-988C8A6A3DE0}" presName="hierChild1" presStyleCnt="0">
        <dgm:presLayoutVars>
          <dgm:orgChart val="1"/>
          <dgm:chPref val="1"/>
          <dgm:dir/>
          <dgm:animOne val="branch"/>
          <dgm:animLvl val="lvl"/>
          <dgm:resizeHandles/>
        </dgm:presLayoutVars>
      </dgm:prSet>
      <dgm:spPr/>
    </dgm:pt>
    <dgm:pt modelId="{C334B4B2-38EF-4372-AEA3-438CF261A6E8}" type="pres">
      <dgm:prSet presAssocID="{1F99F31E-23E8-4D8E-8AEB-490F6BA685B8}" presName="hierRoot1" presStyleCnt="0">
        <dgm:presLayoutVars>
          <dgm:hierBranch val="init"/>
        </dgm:presLayoutVars>
      </dgm:prSet>
      <dgm:spPr/>
    </dgm:pt>
    <dgm:pt modelId="{77F2CE3F-D7A0-426E-A4A0-547E7215AC3B}" type="pres">
      <dgm:prSet presAssocID="{1F99F31E-23E8-4D8E-8AEB-490F6BA685B8}" presName="rootComposite1" presStyleCnt="0"/>
      <dgm:spPr/>
    </dgm:pt>
    <dgm:pt modelId="{4CEC375A-97F7-4A68-8129-10E8390BA086}" type="pres">
      <dgm:prSet presAssocID="{1F99F31E-23E8-4D8E-8AEB-490F6BA685B8}" presName="rootText1" presStyleLbl="node0" presStyleIdx="0" presStyleCnt="1" custLinFactNeighborY="-15296">
        <dgm:presLayoutVars>
          <dgm:chPref val="3"/>
        </dgm:presLayoutVars>
      </dgm:prSet>
      <dgm:spPr/>
    </dgm:pt>
    <dgm:pt modelId="{304F274B-435A-4701-A18C-BCCB43469298}" type="pres">
      <dgm:prSet presAssocID="{1F99F31E-23E8-4D8E-8AEB-490F6BA685B8}" presName="rootConnector1" presStyleLbl="node1" presStyleIdx="0" presStyleCnt="0"/>
      <dgm:spPr/>
    </dgm:pt>
    <dgm:pt modelId="{0BE50753-1E5E-4C11-9E69-7F7C05BF83F6}" type="pres">
      <dgm:prSet presAssocID="{1F99F31E-23E8-4D8E-8AEB-490F6BA685B8}" presName="hierChild2" presStyleCnt="0"/>
      <dgm:spPr/>
    </dgm:pt>
    <dgm:pt modelId="{BAEAF01C-C4DE-4F1B-97C5-7CBD08D86CF1}" type="pres">
      <dgm:prSet presAssocID="{D3C93C86-81E8-481A-AE28-DC9F839210A3}" presName="Name37" presStyleLbl="parChTrans1D2" presStyleIdx="0" presStyleCnt="2"/>
      <dgm:spPr/>
    </dgm:pt>
    <dgm:pt modelId="{93CBD636-0B13-4286-9F0F-DAD99CA58E2D}" type="pres">
      <dgm:prSet presAssocID="{6EE8154C-A78A-480D-A103-0F6CA897F9F0}" presName="hierRoot2" presStyleCnt="0">
        <dgm:presLayoutVars>
          <dgm:hierBranch val="init"/>
        </dgm:presLayoutVars>
      </dgm:prSet>
      <dgm:spPr/>
    </dgm:pt>
    <dgm:pt modelId="{9E8328BD-C186-47C1-B606-160605CD1C7C}" type="pres">
      <dgm:prSet presAssocID="{6EE8154C-A78A-480D-A103-0F6CA897F9F0}" presName="rootComposite" presStyleCnt="0"/>
      <dgm:spPr/>
    </dgm:pt>
    <dgm:pt modelId="{69541373-B2FD-46E3-A334-3382B684EA94}" type="pres">
      <dgm:prSet presAssocID="{6EE8154C-A78A-480D-A103-0F6CA897F9F0}" presName="rootText" presStyleLbl="node2" presStyleIdx="0" presStyleCnt="2">
        <dgm:presLayoutVars>
          <dgm:chPref val="3"/>
        </dgm:presLayoutVars>
      </dgm:prSet>
      <dgm:spPr/>
    </dgm:pt>
    <dgm:pt modelId="{301B5AA4-68CE-4152-9973-BB13517FDBD8}" type="pres">
      <dgm:prSet presAssocID="{6EE8154C-A78A-480D-A103-0F6CA897F9F0}" presName="rootConnector" presStyleLbl="node2" presStyleIdx="0" presStyleCnt="2"/>
      <dgm:spPr/>
    </dgm:pt>
    <dgm:pt modelId="{F31844CC-724D-4568-8598-3FE7A0AB0089}" type="pres">
      <dgm:prSet presAssocID="{6EE8154C-A78A-480D-A103-0F6CA897F9F0}" presName="hierChild4" presStyleCnt="0"/>
      <dgm:spPr/>
    </dgm:pt>
    <dgm:pt modelId="{71CDF637-7992-4F53-BB90-A9697DB82E7C}" type="pres">
      <dgm:prSet presAssocID="{6EE8154C-A78A-480D-A103-0F6CA897F9F0}" presName="hierChild5" presStyleCnt="0"/>
      <dgm:spPr/>
    </dgm:pt>
    <dgm:pt modelId="{77E4BB65-CAC3-47C1-9D44-8214BFFB2BDE}" type="pres">
      <dgm:prSet presAssocID="{91495398-9E66-444E-A9CB-49D5C12BBB2C}" presName="Name37" presStyleLbl="parChTrans1D2" presStyleIdx="1" presStyleCnt="2"/>
      <dgm:spPr/>
    </dgm:pt>
    <dgm:pt modelId="{B8C3BBD4-7C83-473E-8EC2-57BBB5D7EA2D}" type="pres">
      <dgm:prSet presAssocID="{F0E6873E-119C-49DB-9251-96BB810D86FD}" presName="hierRoot2" presStyleCnt="0">
        <dgm:presLayoutVars>
          <dgm:hierBranch val="init"/>
        </dgm:presLayoutVars>
      </dgm:prSet>
      <dgm:spPr/>
    </dgm:pt>
    <dgm:pt modelId="{FBA4D8D4-7763-406F-ADEC-F30D96E8C37D}" type="pres">
      <dgm:prSet presAssocID="{F0E6873E-119C-49DB-9251-96BB810D86FD}" presName="rootComposite" presStyleCnt="0"/>
      <dgm:spPr/>
    </dgm:pt>
    <dgm:pt modelId="{7291A653-C31D-41A2-978B-46AE951E3068}" type="pres">
      <dgm:prSet presAssocID="{F0E6873E-119C-49DB-9251-96BB810D86FD}" presName="rootText" presStyleLbl="node2" presStyleIdx="1" presStyleCnt="2">
        <dgm:presLayoutVars>
          <dgm:chPref val="3"/>
        </dgm:presLayoutVars>
      </dgm:prSet>
      <dgm:spPr/>
    </dgm:pt>
    <dgm:pt modelId="{054BA649-BCA4-4C5F-9E25-766AA614C901}" type="pres">
      <dgm:prSet presAssocID="{F0E6873E-119C-49DB-9251-96BB810D86FD}" presName="rootConnector" presStyleLbl="node2" presStyleIdx="1" presStyleCnt="2"/>
      <dgm:spPr/>
    </dgm:pt>
    <dgm:pt modelId="{86BA8931-8531-482E-A130-FA1400C34478}" type="pres">
      <dgm:prSet presAssocID="{F0E6873E-119C-49DB-9251-96BB810D86FD}" presName="hierChild4" presStyleCnt="0"/>
      <dgm:spPr/>
    </dgm:pt>
    <dgm:pt modelId="{AC8C1FC1-B874-492E-A76D-A8E4A1FA871D}" type="pres">
      <dgm:prSet presAssocID="{F0E6873E-119C-49DB-9251-96BB810D86FD}" presName="hierChild5" presStyleCnt="0"/>
      <dgm:spPr/>
    </dgm:pt>
    <dgm:pt modelId="{0CEFF4C7-B157-42D9-97E0-E13CDBC6E3B0}" type="pres">
      <dgm:prSet presAssocID="{1F99F31E-23E8-4D8E-8AEB-490F6BA685B8}" presName="hierChild3" presStyleCnt="0"/>
      <dgm:spPr/>
    </dgm:pt>
  </dgm:ptLst>
  <dgm:cxnLst>
    <dgm:cxn modelId="{2BAE8B0C-CFF1-4122-821C-EF8219C803FB}" type="presOf" srcId="{F0E6873E-119C-49DB-9251-96BB810D86FD}" destId="{054BA649-BCA4-4C5F-9E25-766AA614C901}" srcOrd="1" destOrd="0" presId="urn:microsoft.com/office/officeart/2005/8/layout/orgChart1"/>
    <dgm:cxn modelId="{D687B615-D21B-4A2A-B72A-45EB92E4CEFA}" type="presOf" srcId="{D3C93C86-81E8-481A-AE28-DC9F839210A3}" destId="{BAEAF01C-C4DE-4F1B-97C5-7CBD08D86CF1}" srcOrd="0" destOrd="0" presId="urn:microsoft.com/office/officeart/2005/8/layout/orgChart1"/>
    <dgm:cxn modelId="{164DEB60-0AD5-4022-A398-3F7C77D53275}" type="presOf" srcId="{1F99F31E-23E8-4D8E-8AEB-490F6BA685B8}" destId="{4CEC375A-97F7-4A68-8129-10E8390BA086}" srcOrd="0" destOrd="0" presId="urn:microsoft.com/office/officeart/2005/8/layout/orgChart1"/>
    <dgm:cxn modelId="{F921F870-010C-4404-8A6B-C9FCD9152D3B}" type="presOf" srcId="{6EE8154C-A78A-480D-A103-0F6CA897F9F0}" destId="{301B5AA4-68CE-4152-9973-BB13517FDBD8}" srcOrd="1" destOrd="0" presId="urn:microsoft.com/office/officeart/2005/8/layout/orgChart1"/>
    <dgm:cxn modelId="{DEF75B73-C471-4F5A-B0E7-8FB3A9931FFF}" srcId="{0DE50903-43D3-4DC8-A568-988C8A6A3DE0}" destId="{1F99F31E-23E8-4D8E-8AEB-490F6BA685B8}" srcOrd="0" destOrd="0" parTransId="{051E6474-3602-45B6-85BB-556F852D4D60}" sibTransId="{32A6E5CF-4EE9-4A08-B39E-8D2BA97A3ECE}"/>
    <dgm:cxn modelId="{6A15EF57-9BCE-40EC-908D-03BDB46C5295}" srcId="{1F99F31E-23E8-4D8E-8AEB-490F6BA685B8}" destId="{6EE8154C-A78A-480D-A103-0F6CA897F9F0}" srcOrd="0" destOrd="0" parTransId="{D3C93C86-81E8-481A-AE28-DC9F839210A3}" sibTransId="{E3DED5E2-09C2-4680-8FC6-70DE231B1F89}"/>
    <dgm:cxn modelId="{1936DD7D-C69D-4B0E-946A-2394E06F8ABB}" type="presOf" srcId="{91495398-9E66-444E-A9CB-49D5C12BBB2C}" destId="{77E4BB65-CAC3-47C1-9D44-8214BFFB2BDE}" srcOrd="0" destOrd="0" presId="urn:microsoft.com/office/officeart/2005/8/layout/orgChart1"/>
    <dgm:cxn modelId="{D606598C-3E96-420F-A8A7-CAE73B672637}" type="presOf" srcId="{F0E6873E-119C-49DB-9251-96BB810D86FD}" destId="{7291A653-C31D-41A2-978B-46AE951E3068}" srcOrd="0" destOrd="0" presId="urn:microsoft.com/office/officeart/2005/8/layout/orgChart1"/>
    <dgm:cxn modelId="{E1E003C7-6CAE-43B9-9581-1B7A5819BE3F}" srcId="{1F99F31E-23E8-4D8E-8AEB-490F6BA685B8}" destId="{F0E6873E-119C-49DB-9251-96BB810D86FD}" srcOrd="1" destOrd="0" parTransId="{91495398-9E66-444E-A9CB-49D5C12BBB2C}" sibTransId="{5A0B66F8-926D-4596-99B4-CD2F529E6143}"/>
    <dgm:cxn modelId="{0B24D1E1-0B5D-4963-964B-CFA615FB664C}" type="presOf" srcId="{1F99F31E-23E8-4D8E-8AEB-490F6BA685B8}" destId="{304F274B-435A-4701-A18C-BCCB43469298}" srcOrd="1" destOrd="0" presId="urn:microsoft.com/office/officeart/2005/8/layout/orgChart1"/>
    <dgm:cxn modelId="{9127D9E6-A87D-4EDC-9AA2-F9501BD9E56C}" type="presOf" srcId="{6EE8154C-A78A-480D-A103-0F6CA897F9F0}" destId="{69541373-B2FD-46E3-A334-3382B684EA94}" srcOrd="0" destOrd="0" presId="urn:microsoft.com/office/officeart/2005/8/layout/orgChart1"/>
    <dgm:cxn modelId="{FD01DBEF-AAEE-4FFC-A981-133A42F61821}" type="presOf" srcId="{0DE50903-43D3-4DC8-A568-988C8A6A3DE0}" destId="{88A0CCF9-654C-4332-9761-A56450B6A136}" srcOrd="0" destOrd="0" presId="urn:microsoft.com/office/officeart/2005/8/layout/orgChart1"/>
    <dgm:cxn modelId="{692D3897-0D6E-4988-B026-F021CC16F434}" type="presParOf" srcId="{88A0CCF9-654C-4332-9761-A56450B6A136}" destId="{C334B4B2-38EF-4372-AEA3-438CF261A6E8}" srcOrd="0" destOrd="0" presId="urn:microsoft.com/office/officeart/2005/8/layout/orgChart1"/>
    <dgm:cxn modelId="{FD73663B-715F-4C02-87E6-F5C890D4429B}" type="presParOf" srcId="{C334B4B2-38EF-4372-AEA3-438CF261A6E8}" destId="{77F2CE3F-D7A0-426E-A4A0-547E7215AC3B}" srcOrd="0" destOrd="0" presId="urn:microsoft.com/office/officeart/2005/8/layout/orgChart1"/>
    <dgm:cxn modelId="{3048CE97-C119-4934-9E02-9684140C5546}" type="presParOf" srcId="{77F2CE3F-D7A0-426E-A4A0-547E7215AC3B}" destId="{4CEC375A-97F7-4A68-8129-10E8390BA086}" srcOrd="0" destOrd="0" presId="urn:microsoft.com/office/officeart/2005/8/layout/orgChart1"/>
    <dgm:cxn modelId="{7462094D-84D9-49BF-AD96-3728E3C423A4}" type="presParOf" srcId="{77F2CE3F-D7A0-426E-A4A0-547E7215AC3B}" destId="{304F274B-435A-4701-A18C-BCCB43469298}" srcOrd="1" destOrd="0" presId="urn:microsoft.com/office/officeart/2005/8/layout/orgChart1"/>
    <dgm:cxn modelId="{BEEF45B1-04A3-43B2-B393-6B7B526A5C18}" type="presParOf" srcId="{C334B4B2-38EF-4372-AEA3-438CF261A6E8}" destId="{0BE50753-1E5E-4C11-9E69-7F7C05BF83F6}" srcOrd="1" destOrd="0" presId="urn:microsoft.com/office/officeart/2005/8/layout/orgChart1"/>
    <dgm:cxn modelId="{725AA4B8-F811-4DFF-B32A-58664992D183}" type="presParOf" srcId="{0BE50753-1E5E-4C11-9E69-7F7C05BF83F6}" destId="{BAEAF01C-C4DE-4F1B-97C5-7CBD08D86CF1}" srcOrd="0" destOrd="0" presId="urn:microsoft.com/office/officeart/2005/8/layout/orgChart1"/>
    <dgm:cxn modelId="{0D73574D-0DCC-4239-BDFA-C03EDD9BBE61}" type="presParOf" srcId="{0BE50753-1E5E-4C11-9E69-7F7C05BF83F6}" destId="{93CBD636-0B13-4286-9F0F-DAD99CA58E2D}" srcOrd="1" destOrd="0" presId="urn:microsoft.com/office/officeart/2005/8/layout/orgChart1"/>
    <dgm:cxn modelId="{6C3A7D7B-5FE3-4260-A222-9741D81886B3}" type="presParOf" srcId="{93CBD636-0B13-4286-9F0F-DAD99CA58E2D}" destId="{9E8328BD-C186-47C1-B606-160605CD1C7C}" srcOrd="0" destOrd="0" presId="urn:microsoft.com/office/officeart/2005/8/layout/orgChart1"/>
    <dgm:cxn modelId="{CE5A25F8-90DE-4E3E-A6E7-30F282BC17C2}" type="presParOf" srcId="{9E8328BD-C186-47C1-B606-160605CD1C7C}" destId="{69541373-B2FD-46E3-A334-3382B684EA94}" srcOrd="0" destOrd="0" presId="urn:microsoft.com/office/officeart/2005/8/layout/orgChart1"/>
    <dgm:cxn modelId="{3A7A11BD-D8ED-4D47-8238-02797DBBCE32}" type="presParOf" srcId="{9E8328BD-C186-47C1-B606-160605CD1C7C}" destId="{301B5AA4-68CE-4152-9973-BB13517FDBD8}" srcOrd="1" destOrd="0" presId="urn:microsoft.com/office/officeart/2005/8/layout/orgChart1"/>
    <dgm:cxn modelId="{3ACF4C1D-CCE2-4644-8770-360D81823037}" type="presParOf" srcId="{93CBD636-0B13-4286-9F0F-DAD99CA58E2D}" destId="{F31844CC-724D-4568-8598-3FE7A0AB0089}" srcOrd="1" destOrd="0" presId="urn:microsoft.com/office/officeart/2005/8/layout/orgChart1"/>
    <dgm:cxn modelId="{0CE61D76-CA77-44E2-B3AA-3FC6DC06D2D0}" type="presParOf" srcId="{93CBD636-0B13-4286-9F0F-DAD99CA58E2D}" destId="{71CDF637-7992-4F53-BB90-A9697DB82E7C}" srcOrd="2" destOrd="0" presId="urn:microsoft.com/office/officeart/2005/8/layout/orgChart1"/>
    <dgm:cxn modelId="{FE4879CC-363A-4D4E-B67C-0CCF09241703}" type="presParOf" srcId="{0BE50753-1E5E-4C11-9E69-7F7C05BF83F6}" destId="{77E4BB65-CAC3-47C1-9D44-8214BFFB2BDE}" srcOrd="2" destOrd="0" presId="urn:microsoft.com/office/officeart/2005/8/layout/orgChart1"/>
    <dgm:cxn modelId="{8C171128-CE21-4299-9D1C-E75859923272}" type="presParOf" srcId="{0BE50753-1E5E-4C11-9E69-7F7C05BF83F6}" destId="{B8C3BBD4-7C83-473E-8EC2-57BBB5D7EA2D}" srcOrd="3" destOrd="0" presId="urn:microsoft.com/office/officeart/2005/8/layout/orgChart1"/>
    <dgm:cxn modelId="{5672B1DB-B93D-4A73-98B2-4541930107D6}" type="presParOf" srcId="{B8C3BBD4-7C83-473E-8EC2-57BBB5D7EA2D}" destId="{FBA4D8D4-7763-406F-ADEC-F30D96E8C37D}" srcOrd="0" destOrd="0" presId="urn:microsoft.com/office/officeart/2005/8/layout/orgChart1"/>
    <dgm:cxn modelId="{8354D066-1BBC-4AA5-BA57-3059044585CE}" type="presParOf" srcId="{FBA4D8D4-7763-406F-ADEC-F30D96E8C37D}" destId="{7291A653-C31D-41A2-978B-46AE951E3068}" srcOrd="0" destOrd="0" presId="urn:microsoft.com/office/officeart/2005/8/layout/orgChart1"/>
    <dgm:cxn modelId="{CD3AE09B-065B-4D4F-90F9-647268203865}" type="presParOf" srcId="{FBA4D8D4-7763-406F-ADEC-F30D96E8C37D}" destId="{054BA649-BCA4-4C5F-9E25-766AA614C901}" srcOrd="1" destOrd="0" presId="urn:microsoft.com/office/officeart/2005/8/layout/orgChart1"/>
    <dgm:cxn modelId="{85D06454-4F63-431F-9CE3-F378A84DA082}" type="presParOf" srcId="{B8C3BBD4-7C83-473E-8EC2-57BBB5D7EA2D}" destId="{86BA8931-8531-482E-A130-FA1400C34478}" srcOrd="1" destOrd="0" presId="urn:microsoft.com/office/officeart/2005/8/layout/orgChart1"/>
    <dgm:cxn modelId="{42988811-18B8-495D-90E5-15BE1EA5C4A2}" type="presParOf" srcId="{B8C3BBD4-7C83-473E-8EC2-57BBB5D7EA2D}" destId="{AC8C1FC1-B874-492E-A76D-A8E4A1FA871D}" srcOrd="2" destOrd="0" presId="urn:microsoft.com/office/officeart/2005/8/layout/orgChart1"/>
    <dgm:cxn modelId="{D0CF09E4-0151-4C93-A781-7D2D1357BDA7}" type="presParOf" srcId="{C334B4B2-38EF-4372-AEA3-438CF261A6E8}" destId="{0CEFF4C7-B157-42D9-97E0-E13CDBC6E3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4BB65-CAC3-47C1-9D44-8214BFFB2BDE}">
      <dsp:nvSpPr>
        <dsp:cNvPr id="0" name=""/>
        <dsp:cNvSpPr/>
      </dsp:nvSpPr>
      <dsp:spPr>
        <a:xfrm>
          <a:off x="4880037" y="1262900"/>
          <a:ext cx="1528109" cy="531663"/>
        </a:xfrm>
        <a:custGeom>
          <a:avLst/>
          <a:gdLst/>
          <a:ahLst/>
          <a:cxnLst/>
          <a:rect l="0" t="0" r="0" b="0"/>
          <a:pathLst>
            <a:path>
              <a:moveTo>
                <a:pt x="0" y="0"/>
              </a:moveTo>
              <a:lnTo>
                <a:pt x="0" y="266454"/>
              </a:lnTo>
              <a:lnTo>
                <a:pt x="1528109" y="266454"/>
              </a:lnTo>
              <a:lnTo>
                <a:pt x="1528109" y="531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EAF01C-C4DE-4F1B-97C5-7CBD08D86CF1}">
      <dsp:nvSpPr>
        <dsp:cNvPr id="0" name=""/>
        <dsp:cNvSpPr/>
      </dsp:nvSpPr>
      <dsp:spPr>
        <a:xfrm>
          <a:off x="3351928" y="1262900"/>
          <a:ext cx="1528109" cy="531663"/>
        </a:xfrm>
        <a:custGeom>
          <a:avLst/>
          <a:gdLst/>
          <a:ahLst/>
          <a:cxnLst/>
          <a:rect l="0" t="0" r="0" b="0"/>
          <a:pathLst>
            <a:path>
              <a:moveTo>
                <a:pt x="1528109" y="0"/>
              </a:moveTo>
              <a:lnTo>
                <a:pt x="1528109" y="266454"/>
              </a:lnTo>
              <a:lnTo>
                <a:pt x="0" y="266454"/>
              </a:lnTo>
              <a:lnTo>
                <a:pt x="0" y="531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EC375A-97F7-4A68-8129-10E8390BA086}">
      <dsp:nvSpPr>
        <dsp:cNvPr id="0" name=""/>
        <dsp:cNvSpPr/>
      </dsp:nvSpPr>
      <dsp:spPr>
        <a:xfrm>
          <a:off x="3617137" y="0"/>
          <a:ext cx="2525800" cy="1262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Financing gap in social protection </a:t>
          </a:r>
        </a:p>
      </dsp:txBody>
      <dsp:txXfrm>
        <a:off x="3617137" y="0"/>
        <a:ext cx="2525800" cy="1262900"/>
      </dsp:txXfrm>
    </dsp:sp>
    <dsp:sp modelId="{69541373-B2FD-46E3-A334-3382B684EA94}">
      <dsp:nvSpPr>
        <dsp:cNvPr id="0" name=""/>
        <dsp:cNvSpPr/>
      </dsp:nvSpPr>
      <dsp:spPr>
        <a:xfrm>
          <a:off x="2089027" y="1794563"/>
          <a:ext cx="2525800" cy="1262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Financing gap for the </a:t>
          </a:r>
          <a:r>
            <a:rPr lang="en-GB" sz="2000" kern="1200" dirty="0">
              <a:solidFill>
                <a:schemeClr val="bg1"/>
              </a:solidFill>
            </a:rPr>
            <a:t>five social protection income guarantees </a:t>
          </a:r>
        </a:p>
      </dsp:txBody>
      <dsp:txXfrm>
        <a:off x="2089027" y="1794563"/>
        <a:ext cx="2525800" cy="1262900"/>
      </dsp:txXfrm>
    </dsp:sp>
    <dsp:sp modelId="{7291A653-C31D-41A2-978B-46AE951E3068}">
      <dsp:nvSpPr>
        <dsp:cNvPr id="0" name=""/>
        <dsp:cNvSpPr/>
      </dsp:nvSpPr>
      <dsp:spPr>
        <a:xfrm>
          <a:off x="5145246" y="1794563"/>
          <a:ext cx="2525800" cy="1262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Financing gap in essential health care</a:t>
          </a:r>
        </a:p>
      </dsp:txBody>
      <dsp:txXfrm>
        <a:off x="5145246" y="1794563"/>
        <a:ext cx="2525800" cy="12629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‹Nº›</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399609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UMBERTO </a:t>
            </a:r>
          </a:p>
          <a:p>
            <a:pPr marL="0" marR="0" algn="just">
              <a:lnSpc>
                <a:spcPct val="107000"/>
              </a:lnSpc>
              <a:spcBef>
                <a:spcPts val="0"/>
              </a:spcBef>
              <a:spcAft>
                <a:spcPts val="800"/>
              </a:spcAft>
            </a:pPr>
            <a:r>
              <a:rPr lang="en-GB" dirty="0"/>
              <a:t>Helmut</a:t>
            </a:r>
            <a:r>
              <a:rPr lang="en-GB" sz="1800" dirty="0">
                <a:effectLst/>
                <a:latin typeface="Calibri" panose="020F0502020204030204" pitchFamily="34" charset="0"/>
                <a:ea typeface="Calibri" panose="020F0502020204030204" pitchFamily="34" charset="0"/>
                <a:cs typeface="Times New Roman" panose="02020603050405020304" pitchFamily="18" charset="0"/>
              </a:rPr>
              <a:t> has already provided context regarding the underlying motivation behind the revision of the financing gap under discussion. However, I would like to complement by saying that we did this revision because we wanted to base the financing gap estimations for the income guarantees on the effective social protection coverage calculated based on the Social Security Inquiry and corresponding to SDG indicator 1.3.1. In addition, we wanted to base the estimations for essential health care on the SDG 3.8 on Universal health coverage. Because this SDG target is considered as an overarching target that supports the achievement of other targets in SDG 3, which captures essential health care as framed in the ILO Social Protection Floors Recommendation. </a:t>
            </a: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Shahra</a:t>
            </a:r>
            <a:r>
              <a:rPr lang="en-GB" sz="1800" dirty="0">
                <a:effectLst/>
                <a:latin typeface="Calibri" panose="020F0502020204030204" pitchFamily="34" charset="0"/>
                <a:ea typeface="Calibri" panose="020F0502020204030204" pitchFamily="34" charset="0"/>
                <a:cs typeface="Times New Roman" panose="02020603050405020304" pitchFamily="18" charset="0"/>
              </a:rPr>
              <a:t> mentioned one other reason why the methodology has taken this structure is the necessity to produce country-level data and to limit the extent of imputations when information is not available. For this reason, the number of indicators involved in the determination of the financing gap is by construction limited to those where data availability is widest. </a:t>
            </a:r>
          </a:p>
          <a:p>
            <a:pPr marL="0" marR="0" algn="just">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this slide we have an overview of the conceptual framework the financing gap. Starting from the top right of the slide we have the country coverage. The estimations were carried out for 132 developing countries defined as those countries not belonging to the high-income category of the World Bank national income group classification. In addition, we also have information for 12 high-income G20 countries, 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Shahra</a:t>
            </a:r>
            <a:r>
              <a:rPr lang="en-GB" sz="1800" dirty="0">
                <a:effectLst/>
                <a:latin typeface="Calibri" panose="020F0502020204030204" pitchFamily="34" charset="0"/>
                <a:ea typeface="Calibri" panose="020F0502020204030204" pitchFamily="34" charset="0"/>
                <a:cs typeface="Times New Roman" panose="02020603050405020304" pitchFamily="18" charset="0"/>
              </a:rPr>
              <a:t> said these estimations were very much welcomed by the G20 Indian Presidency. </a:t>
            </a: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Let’s now turn to the core of the slide, the financing calculations can be split in two. On the left we have the financing gap in the 5 social protection areas, namely children, persons with disabilities, maternity, older persons and the unemployed. The financing gap in these 5 areas is calculated using the effective social protection coverage and corresponds to the monetary resources needed to provide a basic social security guarantee to those who are not currently receiving. Basically those who are not covered by any type of social protection. </a:t>
            </a: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Let’s now turn to the right side of the slide regarding the financing gap in essential health care. The financing gap in essential health care is the additional monetary resources needed to achieve a Universal Health Coverage Index, corresponding to SDG indicator 3.8.1 of 84 points. The 84 points of the Universal Health Coverage Index correspond to the population weighted average value of the Index observed in high-income countries. </a:t>
            </a: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let’s see what the Universal Health Coverage Index is. It captures the coverage of essential health services, as per ILO Recommendation 202, and it is defined as the average coverage of essential services based on tracer interventions that include</a:t>
            </a:r>
          </a:p>
          <a:p>
            <a:pPr marL="342900" marR="0" lvl="0" indent="-342900" algn="just">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Reproductive, maternal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newborn</a:t>
            </a:r>
            <a:r>
              <a:rPr lang="en-GB" sz="1800" dirty="0">
                <a:effectLst/>
                <a:latin typeface="Calibri" panose="020F0502020204030204" pitchFamily="34" charset="0"/>
                <a:ea typeface="Calibri" panose="020F0502020204030204" pitchFamily="34" charset="0"/>
                <a:cs typeface="Times New Roman" panose="02020603050405020304" pitchFamily="18" charset="0"/>
              </a:rPr>
              <a:t> child health </a:t>
            </a:r>
          </a:p>
          <a:p>
            <a:pPr marL="342900" marR="0" lvl="0" indent="-342900" algn="just">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Infectious diseases</a:t>
            </a:r>
          </a:p>
          <a:p>
            <a:pPr marL="342900" marR="0" lvl="0" indent="-342900" algn="just">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Non-communicable diseases </a:t>
            </a:r>
          </a:p>
          <a:p>
            <a:pPr marL="342900" marR="0" lvl="0" indent="-342900" algn="just">
              <a:lnSpc>
                <a:spcPct val="107000"/>
              </a:lnSpc>
              <a:spcBef>
                <a:spcPts val="0"/>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service capacity and access, among the general and the most disadvantaged population.  </a:t>
            </a:r>
          </a:p>
          <a:p>
            <a:pPr marL="0" marR="0" algn="just">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3</a:t>
            </a:fld>
            <a:endParaRPr lang="en-GB"/>
          </a:p>
        </p:txBody>
      </p:sp>
    </p:spTree>
    <p:extLst>
      <p:ext uri="{BB962C8B-B14F-4D97-AF65-F5344CB8AC3E}">
        <p14:creationId xmlns:p14="http://schemas.microsoft.com/office/powerpoint/2010/main" val="32798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147217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426430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6</a:t>
            </a:fld>
            <a:endParaRPr lang="en-GB"/>
          </a:p>
        </p:txBody>
      </p:sp>
    </p:spTree>
    <p:extLst>
      <p:ext uri="{BB962C8B-B14F-4D97-AF65-F5344CB8AC3E}">
        <p14:creationId xmlns:p14="http://schemas.microsoft.com/office/powerpoint/2010/main" val="391179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420803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373615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9</a:t>
            </a:fld>
            <a:endParaRPr lang="en-GB"/>
          </a:p>
        </p:txBody>
      </p:sp>
    </p:spTree>
    <p:extLst>
      <p:ext uri="{BB962C8B-B14F-4D97-AF65-F5344CB8AC3E}">
        <p14:creationId xmlns:p14="http://schemas.microsoft.com/office/powerpoint/2010/main" val="1284212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10</a:t>
            </a:fld>
            <a:endParaRPr lang="en-GB"/>
          </a:p>
        </p:txBody>
      </p:sp>
    </p:spTree>
    <p:extLst>
      <p:ext uri="{BB962C8B-B14F-4D97-AF65-F5344CB8AC3E}">
        <p14:creationId xmlns:p14="http://schemas.microsoft.com/office/powerpoint/2010/main" val="1812498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‹Nº›</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‹Nº›</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‹Nº›</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‹Nº›</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a:t>Modifiez le style du titre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‹Nº›</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986226"/>
            <a:ext cx="7475591" cy="608525"/>
          </a:xfrm>
        </p:spPr>
        <p:txBody>
          <a:bodyPr/>
          <a:lstStyle/>
          <a:p>
            <a:pPr marL="0" marR="0" indent="0">
              <a:spcBef>
                <a:spcPts val="9000"/>
              </a:spcBef>
              <a:spcAft>
                <a:spcPts val="2400"/>
              </a:spcAft>
            </a:pPr>
            <a:r>
              <a:rPr lang="en-GB" sz="2800" b="1" dirty="0">
                <a:solidFill>
                  <a:srgbClr val="1E2DBE"/>
                </a:solidFill>
                <a:effectLst/>
                <a:latin typeface="Noto Sans" panose="020B0502040504020204" pitchFamily="34" charset="0"/>
                <a:ea typeface="Calibri" panose="020F0502020204030204" pitchFamily="34" charset="0"/>
                <a:cs typeface="Noto Sans" panose="020B0502040504020204" pitchFamily="34" charset="0"/>
              </a:rPr>
              <a:t>Financing gap for universal social protection</a:t>
            </a:r>
            <a:br>
              <a:rPr lang="en-GB" sz="2800" b="1" dirty="0">
                <a:solidFill>
                  <a:srgbClr val="1E2DBE"/>
                </a:solidFill>
                <a:effectLst/>
                <a:latin typeface="Noto Sans" panose="020B0502040504020204" pitchFamily="34" charset="0"/>
                <a:ea typeface="Calibri" panose="020F0502020204030204" pitchFamily="34" charset="0"/>
                <a:cs typeface="Noto Sans" panose="020B0502040504020204" pitchFamily="34" charset="0"/>
              </a:rPr>
            </a:br>
            <a:r>
              <a:rPr lang="en-GB" sz="1800" b="1" i="1" dirty="0">
                <a:solidFill>
                  <a:srgbClr val="1E2DBE"/>
                </a:solidFill>
                <a:effectLst/>
                <a:latin typeface="Noto Sans" panose="020B0502040504020204" pitchFamily="34" charset="0"/>
                <a:ea typeface="Calibri" panose="020F0502020204030204" pitchFamily="34" charset="0"/>
                <a:cs typeface="Noto Sans" panose="020B0502040504020204" pitchFamily="34" charset="0"/>
              </a:rPr>
              <a:t>Global, regional and national estimates and strategies for creating fiscal space</a:t>
            </a:r>
            <a:endParaRPr lang="en-GB" sz="2800" b="1" i="1" dirty="0">
              <a:solidFill>
                <a:srgbClr val="1E2DBE"/>
              </a:solidFill>
              <a:effectLst/>
              <a:latin typeface="Overpass" panose="00000500000000000000" pitchFamily="2" charset="0"/>
              <a:ea typeface="Calibri" panose="020F0502020204030204" pitchFamily="34" charset="0"/>
              <a:cs typeface="Noto Sans" panose="020B0502040504020204" pitchFamily="34" charset="0"/>
            </a:endParaRP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sp>
        <p:nvSpPr>
          <p:cNvPr id="12" name="Picture Placeholder 11"/>
          <p:cNvSpPr>
            <a:spLocks noGrp="1"/>
          </p:cNvSpPr>
          <p:nvPr>
            <p:ph type="pic" sz="quarter" idx="13"/>
          </p:nvPr>
        </p:nvSpPr>
        <p:spPr/>
        <p:txBody>
          <a:bodyPr/>
          <a:lstStyle/>
          <a:p>
            <a:r>
              <a:rPr lang="fr-FR" dirty="0"/>
              <a:t> </a:t>
            </a:r>
          </a:p>
        </p:txBody>
      </p:sp>
      <p:sp>
        <p:nvSpPr>
          <p:cNvPr id="9" name="TextBox 8">
            <a:extLst>
              <a:ext uri="{FF2B5EF4-FFF2-40B4-BE49-F238E27FC236}">
                <a16:creationId xmlns:a16="http://schemas.microsoft.com/office/drawing/2014/main" id="{A3026A79-DDB4-D3D4-5494-94230E0A16A2}"/>
              </a:ext>
            </a:extLst>
          </p:cNvPr>
          <p:cNvSpPr txBox="1"/>
          <p:nvPr/>
        </p:nvSpPr>
        <p:spPr>
          <a:xfrm>
            <a:off x="490538" y="4493623"/>
            <a:ext cx="10351633" cy="261610"/>
          </a:xfrm>
          <a:prstGeom prst="rect">
            <a:avLst/>
          </a:prstGeom>
          <a:noFill/>
        </p:spPr>
        <p:txBody>
          <a:bodyPr wrap="square" rtlCol="0">
            <a:spAutoFit/>
          </a:bodyPr>
          <a:lstStyle/>
          <a:p>
            <a:r>
              <a:rPr lang="en-GB" sz="1100" dirty="0"/>
              <a:t>ILO working paper by Umberto Cattaneo, Helmut Schwarzer, </a:t>
            </a:r>
            <a:r>
              <a:rPr lang="en-GB" sz="1100" dirty="0" err="1"/>
              <a:t>Shahra</a:t>
            </a:r>
            <a:r>
              <a:rPr lang="en-GB" sz="1100" dirty="0"/>
              <a:t> Razavi and Andrea Visentin</a:t>
            </a:r>
          </a:p>
        </p:txBody>
      </p:sp>
      <p:sp>
        <p:nvSpPr>
          <p:cNvPr id="8" name="TextBox 7">
            <a:extLst>
              <a:ext uri="{FF2B5EF4-FFF2-40B4-BE49-F238E27FC236}">
                <a16:creationId xmlns:a16="http://schemas.microsoft.com/office/drawing/2014/main" id="{6B2AD39A-50DE-C75D-11BB-F150C5490A4D}"/>
              </a:ext>
            </a:extLst>
          </p:cNvPr>
          <p:cNvSpPr txBox="1"/>
          <p:nvPr/>
        </p:nvSpPr>
        <p:spPr>
          <a:xfrm>
            <a:off x="279133" y="5395350"/>
            <a:ext cx="5605463" cy="1015663"/>
          </a:xfrm>
          <a:prstGeom prst="rect">
            <a:avLst/>
          </a:prstGeom>
          <a:noFill/>
        </p:spPr>
        <p:txBody>
          <a:bodyPr wrap="square" rtlCol="0">
            <a:spAutoFit/>
          </a:bodyPr>
          <a:lstStyle/>
          <a:p>
            <a:r>
              <a:rPr lang="en-GB" b="1" dirty="0"/>
              <a:t>Presenter</a:t>
            </a:r>
            <a:r>
              <a:rPr lang="en-GB" dirty="0"/>
              <a:t>: Umberto Cattaneo</a:t>
            </a:r>
          </a:p>
          <a:p>
            <a:pPr lvl="1"/>
            <a:r>
              <a:rPr lang="en-GB" dirty="0"/>
              <a:t>	</a:t>
            </a:r>
            <a:r>
              <a:rPr lang="en-GB" sz="1200" dirty="0"/>
              <a:t>       </a:t>
            </a:r>
            <a:r>
              <a:rPr lang="en-GB" sz="1200" b="1" dirty="0"/>
              <a:t>Public Finance Economist</a:t>
            </a:r>
          </a:p>
          <a:p>
            <a:pPr lvl="1"/>
            <a:r>
              <a:rPr lang="en-GB" sz="1200" dirty="0"/>
              <a:t>   	       Universal Social Protection Department </a:t>
            </a:r>
          </a:p>
          <a:p>
            <a:pPr lvl="1"/>
            <a:r>
              <a:rPr lang="en-GB" sz="1200" dirty="0"/>
              <a:t>	       International Labour Organization </a:t>
            </a:r>
          </a:p>
        </p:txBody>
      </p:sp>
      <p:pic>
        <p:nvPicPr>
          <p:cNvPr id="3" name="Picture 2">
            <a:extLst>
              <a:ext uri="{FF2B5EF4-FFF2-40B4-BE49-F238E27FC236}">
                <a16:creationId xmlns:a16="http://schemas.microsoft.com/office/drawing/2014/main" id="{BE233521-999B-23E2-212A-3A8578789BF5}"/>
              </a:ext>
            </a:extLst>
          </p:cNvPr>
          <p:cNvPicPr>
            <a:picLocks noChangeAspect="1"/>
          </p:cNvPicPr>
          <p:nvPr/>
        </p:nvPicPr>
        <p:blipFill>
          <a:blip r:embed="rId3"/>
          <a:stretch>
            <a:fillRect/>
          </a:stretch>
        </p:blipFill>
        <p:spPr>
          <a:xfrm>
            <a:off x="7658182" y="0"/>
            <a:ext cx="4533818" cy="2254915"/>
          </a:xfrm>
          <a:prstGeom prst="rect">
            <a:avLst/>
          </a:prstGeom>
        </p:spPr>
      </p:pic>
    </p:spTree>
    <p:extLst>
      <p:ext uri="{BB962C8B-B14F-4D97-AF65-F5344CB8AC3E}">
        <p14:creationId xmlns:p14="http://schemas.microsoft.com/office/powerpoint/2010/main" val="90000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423195"/>
            <a:ext cx="11210924" cy="720000"/>
          </a:xfrm>
        </p:spPr>
        <p:txBody>
          <a:bodyPr anchor="t">
            <a:normAutofit/>
          </a:bodyPr>
          <a:lstStyle/>
          <a:p>
            <a:r>
              <a:rPr lang="en-GB" dirty="0"/>
              <a:t>Strategies to close the financing gap </a:t>
            </a:r>
          </a:p>
        </p:txBody>
      </p:sp>
      <p:sp>
        <p:nvSpPr>
          <p:cNvPr id="20" name="Content Placeholder 2">
            <a:extLst>
              <a:ext uri="{FF2B5EF4-FFF2-40B4-BE49-F238E27FC236}">
                <a16:creationId xmlns:a16="http://schemas.microsoft.com/office/drawing/2014/main" id="{D64CD8F6-A973-DB69-6361-AE0C6CADE2D1}"/>
              </a:ext>
            </a:extLst>
          </p:cNvPr>
          <p:cNvSpPr>
            <a:spLocks noGrp="1"/>
          </p:cNvSpPr>
          <p:nvPr>
            <p:ph sz="half" idx="1"/>
          </p:nvPr>
        </p:nvSpPr>
        <p:spPr>
          <a:xfrm>
            <a:off x="490539" y="1860973"/>
            <a:ext cx="11210923" cy="458796"/>
          </a:xfrm>
        </p:spPr>
        <p:txBody>
          <a:bodyPr>
            <a:normAutofit/>
          </a:bodyPr>
          <a:lstStyle/>
          <a:p>
            <a:pPr marL="0" marR="0">
              <a:spcBef>
                <a:spcPts val="1200"/>
              </a:spcBef>
              <a:spcAft>
                <a:spcPts val="600"/>
              </a:spcAft>
            </a:pPr>
            <a:r>
              <a:rPr lang="en-GB" sz="1800" b="1" dirty="0">
                <a:solidFill>
                  <a:srgbClr val="FA3C4B"/>
                </a:solidFill>
                <a:effectLst/>
                <a:latin typeface="Overpass" panose="00000500000000000000" pitchFamily="2" charset="0"/>
                <a:ea typeface="Noto Sans" panose="020B0502040504020204" pitchFamily="34" charset="0"/>
                <a:cs typeface="Noto Sans" panose="020B0502040504020204" pitchFamily="34" charset="0"/>
              </a:rPr>
              <a:t>Extending social security finance by increasing contributory revenues</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10</a:t>
            </a:fld>
            <a:endParaRPr lang="en-GB"/>
          </a:p>
        </p:txBody>
      </p:sp>
      <p:sp>
        <p:nvSpPr>
          <p:cNvPr id="5" name="Date Placeholder 4"/>
          <p:cNvSpPr>
            <a:spLocks noGrp="1"/>
          </p:cNvSpPr>
          <p:nvPr>
            <p:ph type="dt" sz="half" idx="10"/>
          </p:nvPr>
        </p:nvSpPr>
        <p:spPr/>
        <p:txBody>
          <a:bodyPr/>
          <a:lstStyle/>
          <a:p>
            <a:pPr>
              <a:spcAft>
                <a:spcPts val="600"/>
              </a:spcAft>
            </a:pPr>
            <a:r>
              <a:rPr lang="en-GB"/>
              <a:t>Date: Monday / 01 / October / 2019</a:t>
            </a:r>
          </a:p>
        </p:txBody>
      </p:sp>
      <p:sp>
        <p:nvSpPr>
          <p:cNvPr id="3" name="Content Placeholder 2">
            <a:extLst>
              <a:ext uri="{FF2B5EF4-FFF2-40B4-BE49-F238E27FC236}">
                <a16:creationId xmlns:a16="http://schemas.microsoft.com/office/drawing/2014/main" id="{0621DC19-E370-42B4-6256-53B6A9BC885E}"/>
              </a:ext>
            </a:extLst>
          </p:cNvPr>
          <p:cNvSpPr txBox="1">
            <a:spLocks/>
          </p:cNvSpPr>
          <p:nvPr/>
        </p:nvSpPr>
        <p:spPr>
          <a:xfrm>
            <a:off x="490538" y="2393950"/>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600" dirty="0"/>
              <a:t>According to R204, reducing compliance costs by introducing </a:t>
            </a:r>
            <a:r>
              <a:rPr lang="en-GB" sz="1600" b="1" dirty="0">
                <a:solidFill>
                  <a:srgbClr val="FF0000"/>
                </a:solidFill>
              </a:rPr>
              <a:t>simplified tax and contributions assessment and payment regimes </a:t>
            </a:r>
            <a:r>
              <a:rPr lang="en-GB" sz="1600" dirty="0"/>
              <a:t>is one concrete way to expand the fiscal space for social protection.</a:t>
            </a:r>
          </a:p>
          <a:p>
            <a:pPr marL="0" lvl="2" indent="0">
              <a:buNone/>
            </a:pPr>
            <a:endParaRPr lang="en-GB" sz="1600" dirty="0"/>
          </a:p>
          <a:p>
            <a:pPr lvl="2"/>
            <a:r>
              <a:rPr lang="en-GB" sz="1600" dirty="0"/>
              <a:t>Several countries have adopted strategies in line with this provision, by for example, simplifying administrative procedures to enable difficult-to-cover workers to enrol and pay contributions together with other formalities, such as </a:t>
            </a:r>
            <a:r>
              <a:rPr lang="en-GB" sz="1600" b="1" dirty="0">
                <a:solidFill>
                  <a:srgbClr val="FF0000"/>
                </a:solidFill>
              </a:rPr>
              <a:t>tax payments through single portals and mobile apps</a:t>
            </a:r>
            <a:r>
              <a:rPr lang="en-GB" sz="1600" dirty="0"/>
              <a:t>. </a:t>
            </a:r>
          </a:p>
          <a:p>
            <a:pPr marL="0" lvl="2" indent="0">
              <a:buNone/>
            </a:pPr>
            <a:endParaRPr lang="en-GB" sz="1600" dirty="0"/>
          </a:p>
          <a:p>
            <a:pPr lvl="2"/>
            <a:r>
              <a:rPr lang="en-GB" sz="1600" b="1" dirty="0">
                <a:solidFill>
                  <a:srgbClr val="FF0000"/>
                </a:solidFill>
              </a:rPr>
              <a:t>Actuarial valuations </a:t>
            </a:r>
            <a:r>
              <a:rPr lang="en-GB" sz="1600" dirty="0"/>
              <a:t>are at the core of these and are indispensable to assess the sustainability of social security programmes but are also required to assess system adequacy, financing and funding considerations.</a:t>
            </a:r>
          </a:p>
          <a:p>
            <a:pPr lvl="2"/>
            <a:endParaRPr lang="en-GB" sz="1600" dirty="0"/>
          </a:p>
        </p:txBody>
      </p:sp>
      <p:sp>
        <p:nvSpPr>
          <p:cNvPr id="11" name="Content Placeholder 2">
            <a:extLst>
              <a:ext uri="{FF2B5EF4-FFF2-40B4-BE49-F238E27FC236}">
                <a16:creationId xmlns:a16="http://schemas.microsoft.com/office/drawing/2014/main" id="{56AC851D-B63C-C300-7AB3-F703D36CD2E0}"/>
              </a:ext>
            </a:extLst>
          </p:cNvPr>
          <p:cNvSpPr txBox="1">
            <a:spLocks/>
          </p:cNvSpPr>
          <p:nvPr/>
        </p:nvSpPr>
        <p:spPr>
          <a:xfrm>
            <a:off x="6071062" y="2393950"/>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GB" dirty="0"/>
          </a:p>
        </p:txBody>
      </p:sp>
      <p:sp>
        <p:nvSpPr>
          <p:cNvPr id="8" name="TextBox 7">
            <a:extLst>
              <a:ext uri="{FF2B5EF4-FFF2-40B4-BE49-F238E27FC236}">
                <a16:creationId xmlns:a16="http://schemas.microsoft.com/office/drawing/2014/main" id="{4A3AB3F1-7ECC-B9F9-477D-90EF04D077A7}"/>
              </a:ext>
            </a:extLst>
          </p:cNvPr>
          <p:cNvSpPr txBox="1"/>
          <p:nvPr/>
        </p:nvSpPr>
        <p:spPr>
          <a:xfrm>
            <a:off x="7833016" y="3680477"/>
            <a:ext cx="3546476" cy="369332"/>
          </a:xfrm>
          <a:prstGeom prst="rect">
            <a:avLst/>
          </a:prstGeom>
          <a:noFill/>
        </p:spPr>
        <p:txBody>
          <a:bodyPr wrap="square">
            <a:spAutoFit/>
          </a:bodyPr>
          <a:lstStyle/>
          <a:p>
            <a:pPr>
              <a:spcBef>
                <a:spcPts val="1200"/>
              </a:spcBef>
              <a:spcAft>
                <a:spcPts val="600"/>
              </a:spcAft>
            </a:pPr>
            <a:r>
              <a:rPr lang="en-GB" b="1" dirty="0">
                <a:solidFill>
                  <a:srgbClr val="FA3C4B"/>
                </a:solidFill>
                <a:latin typeface="Overpass" panose="00000500000000000000" pitchFamily="2" charset="0"/>
                <a:ea typeface="Noto Sans" panose="020B0502040504020204" pitchFamily="34" charset="0"/>
                <a:cs typeface="Noto Sans" panose="020B0502040504020204" pitchFamily="34" charset="0"/>
              </a:rPr>
              <a:t>Eliminating illicit financial flows </a:t>
            </a:r>
          </a:p>
        </p:txBody>
      </p:sp>
      <p:sp>
        <p:nvSpPr>
          <p:cNvPr id="10" name="TextBox 9">
            <a:extLst>
              <a:ext uri="{FF2B5EF4-FFF2-40B4-BE49-F238E27FC236}">
                <a16:creationId xmlns:a16="http://schemas.microsoft.com/office/drawing/2014/main" id="{84F2C654-090D-138E-FA5B-B9F6F1FEE6AD}"/>
              </a:ext>
            </a:extLst>
          </p:cNvPr>
          <p:cNvSpPr txBox="1"/>
          <p:nvPr/>
        </p:nvSpPr>
        <p:spPr>
          <a:xfrm>
            <a:off x="7794476" y="3754658"/>
            <a:ext cx="3664605" cy="1431161"/>
          </a:xfrm>
          <a:prstGeom prst="rect">
            <a:avLst/>
          </a:prstGeom>
          <a:noFill/>
        </p:spPr>
        <p:txBody>
          <a:bodyPr wrap="square">
            <a:spAutoFit/>
          </a:bodyPr>
          <a:lstStyle/>
          <a:p>
            <a:pPr algn="ctr">
              <a:spcBef>
                <a:spcPts val="1200"/>
              </a:spcBef>
              <a:spcAft>
                <a:spcPts val="600"/>
              </a:spcAft>
            </a:pPr>
            <a:endParaRPr lang="en-GB" b="1" dirty="0">
              <a:solidFill>
                <a:srgbClr val="FA3C4B"/>
              </a:solidFill>
              <a:latin typeface="Overpass" panose="00000500000000000000" pitchFamily="2" charset="0"/>
              <a:ea typeface="Noto Sans" panose="020B0502040504020204" pitchFamily="34" charset="0"/>
              <a:cs typeface="Noto Sans" panose="020B0502040504020204" pitchFamily="34" charset="0"/>
            </a:endParaRPr>
          </a:p>
          <a:p>
            <a:pPr algn="ctr">
              <a:spcBef>
                <a:spcPts val="1200"/>
              </a:spcBef>
              <a:spcAft>
                <a:spcPts val="600"/>
              </a:spcAft>
            </a:pPr>
            <a:r>
              <a:rPr lang="en-GB" b="1" dirty="0">
                <a:solidFill>
                  <a:srgbClr val="FA3C4B"/>
                </a:solidFill>
                <a:latin typeface="Overpass" panose="00000500000000000000" pitchFamily="2" charset="0"/>
                <a:ea typeface="Noto Sans" panose="020B0502040504020204" pitchFamily="34" charset="0"/>
                <a:cs typeface="Noto Sans" panose="020B0502040504020204" pitchFamily="34" charset="0"/>
              </a:rPr>
              <a:t>Restructuring sovereign debt, foreign aid, and international financing mechanisms</a:t>
            </a:r>
          </a:p>
        </p:txBody>
      </p:sp>
      <p:sp>
        <p:nvSpPr>
          <p:cNvPr id="12" name="Oval 11">
            <a:extLst>
              <a:ext uri="{FF2B5EF4-FFF2-40B4-BE49-F238E27FC236}">
                <a16:creationId xmlns:a16="http://schemas.microsoft.com/office/drawing/2014/main" id="{81BC8A80-F070-EC3A-9662-A02610429D00}"/>
              </a:ext>
            </a:extLst>
          </p:cNvPr>
          <p:cNvSpPr/>
          <p:nvPr/>
        </p:nvSpPr>
        <p:spPr>
          <a:xfrm>
            <a:off x="7325067" y="3201168"/>
            <a:ext cx="4562374" cy="2362233"/>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9DAB1D1-91FE-16EC-8E3B-4393AFBFF15F}"/>
              </a:ext>
            </a:extLst>
          </p:cNvPr>
          <p:cNvSpPr txBox="1"/>
          <p:nvPr/>
        </p:nvSpPr>
        <p:spPr>
          <a:xfrm>
            <a:off x="8028984" y="2203658"/>
            <a:ext cx="3195587" cy="923330"/>
          </a:xfrm>
          <a:prstGeom prst="rect">
            <a:avLst/>
          </a:prstGeom>
          <a:noFill/>
        </p:spPr>
        <p:txBody>
          <a:bodyPr wrap="square" rtlCol="0">
            <a:spAutoFit/>
          </a:bodyPr>
          <a:lstStyle/>
          <a:p>
            <a:pPr algn="ctr"/>
            <a:r>
              <a:rPr lang="en-GB" b="1" dirty="0"/>
              <a:t>Additional fiscal space options to close the financing gap </a:t>
            </a:r>
          </a:p>
        </p:txBody>
      </p:sp>
    </p:spTree>
    <p:extLst>
      <p:ext uri="{BB962C8B-B14F-4D97-AF65-F5344CB8AC3E}">
        <p14:creationId xmlns:p14="http://schemas.microsoft.com/office/powerpoint/2010/main" val="220508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5971638"/>
            <a:ext cx="8629650" cy="733962"/>
          </a:xfrm>
        </p:spPr>
        <p:txBody>
          <a:bodyPr/>
          <a:lstStyle/>
          <a:p>
            <a:pPr marL="0" indent="0"/>
            <a:r>
              <a:rPr lang="en-GB" dirty="0"/>
              <a:t>Thank you for your attention !</a:t>
            </a:r>
            <a:br>
              <a:rPr lang="en-GB" dirty="0"/>
            </a:br>
            <a:br>
              <a:rPr lang="en-GB" dirty="0"/>
            </a:br>
            <a:br>
              <a:rPr lang="en-GB" dirty="0"/>
            </a:br>
            <a:endParaRPr lang="en-GB" dirty="0"/>
          </a:p>
        </p:txBody>
      </p:sp>
      <p:pic>
        <p:nvPicPr>
          <p:cNvPr id="3" name="Picture 2">
            <a:extLst>
              <a:ext uri="{FF2B5EF4-FFF2-40B4-BE49-F238E27FC236}">
                <a16:creationId xmlns:a16="http://schemas.microsoft.com/office/drawing/2014/main" id="{3E8224BC-BD80-422A-0F8C-628E4AD2159A}"/>
              </a:ext>
            </a:extLst>
          </p:cNvPr>
          <p:cNvPicPr>
            <a:picLocks noChangeAspect="1"/>
          </p:cNvPicPr>
          <p:nvPr/>
        </p:nvPicPr>
        <p:blipFill>
          <a:blip r:embed="rId2"/>
          <a:stretch>
            <a:fillRect/>
          </a:stretch>
        </p:blipFill>
        <p:spPr>
          <a:xfrm>
            <a:off x="0" y="1267362"/>
            <a:ext cx="3962400" cy="3962400"/>
          </a:xfrm>
          <a:prstGeom prst="rect">
            <a:avLst/>
          </a:prstGeom>
        </p:spPr>
      </p:pic>
    </p:spTree>
    <p:extLst>
      <p:ext uri="{BB962C8B-B14F-4D97-AF65-F5344CB8AC3E}">
        <p14:creationId xmlns:p14="http://schemas.microsoft.com/office/powerpoint/2010/main" val="154100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the financing gap presentation</a:t>
            </a:r>
          </a:p>
        </p:txBody>
      </p:sp>
      <p:sp>
        <p:nvSpPr>
          <p:cNvPr id="3" name="Content Placeholder 2"/>
          <p:cNvSpPr>
            <a:spLocks noGrp="1"/>
          </p:cNvSpPr>
          <p:nvPr>
            <p:ph idx="1"/>
          </p:nvPr>
        </p:nvSpPr>
        <p:spPr/>
        <p:txBody>
          <a:bodyPr/>
          <a:lstStyle/>
          <a:p>
            <a:pPr marL="342900" lvl="2" indent="-342900">
              <a:lnSpc>
                <a:spcPct val="250000"/>
              </a:lnSpc>
              <a:buFont typeface="+mj-lt"/>
              <a:buAutoNum type="arabicParenR"/>
            </a:pPr>
            <a:r>
              <a:rPr lang="en-GB" sz="2000" dirty="0"/>
              <a:t>Methodology</a:t>
            </a:r>
          </a:p>
          <a:p>
            <a:pPr marL="342900" lvl="2" indent="-342900">
              <a:lnSpc>
                <a:spcPct val="250000"/>
              </a:lnSpc>
              <a:buFont typeface="+mj-lt"/>
              <a:buAutoNum type="arabicParenR"/>
            </a:pPr>
            <a:r>
              <a:rPr lang="en-GB" sz="2000" dirty="0"/>
              <a:t>Results</a:t>
            </a:r>
          </a:p>
          <a:p>
            <a:pPr marL="342900" lvl="2" indent="-342900">
              <a:lnSpc>
                <a:spcPct val="250000"/>
              </a:lnSpc>
              <a:buFont typeface="+mj-lt"/>
              <a:buAutoNum type="arabicParenR"/>
            </a:pPr>
            <a:r>
              <a:rPr lang="en-GB" sz="2000" dirty="0"/>
              <a:t>Strategies to close the financing gap</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2</a:t>
            </a:fld>
            <a:endParaRPr lang="en-GB"/>
          </a:p>
        </p:txBody>
      </p:sp>
      <p:pic>
        <p:nvPicPr>
          <p:cNvPr id="9" name="Picture Placeholder 8"/>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5679" t="29808" r="26750" b="12326"/>
          <a:stretch/>
        </p:blip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spTree>
    <p:extLst>
      <p:ext uri="{BB962C8B-B14F-4D97-AF65-F5344CB8AC3E}">
        <p14:creationId xmlns:p14="http://schemas.microsoft.com/office/powerpoint/2010/main" val="42666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21CF-B6F9-4C3B-8C56-D709B109EA03}"/>
              </a:ext>
            </a:extLst>
          </p:cNvPr>
          <p:cNvSpPr>
            <a:spLocks noGrp="1"/>
          </p:cNvSpPr>
          <p:nvPr>
            <p:ph type="title"/>
          </p:nvPr>
        </p:nvSpPr>
        <p:spPr>
          <a:xfrm>
            <a:off x="0" y="351932"/>
            <a:ext cx="12164216" cy="609199"/>
          </a:xfrm>
        </p:spPr>
        <p:txBody>
          <a:bodyPr/>
          <a:lstStyle/>
          <a:p>
            <a:pPr algn="ctr"/>
            <a:r>
              <a:rPr lang="en-GB" sz="3600" b="1" dirty="0">
                <a:solidFill>
                  <a:srgbClr val="1E2DBE"/>
                </a:solidFill>
                <a:effectLst/>
                <a:latin typeface="Noto Sans" panose="020B0502040504020204" pitchFamily="34" charset="0"/>
                <a:ea typeface="Calibri" panose="020F0502020204030204" pitchFamily="34" charset="0"/>
                <a:cs typeface="Noto Sans" panose="020B0502040504020204" pitchFamily="34" charset="0"/>
              </a:rPr>
              <a:t>Methodology of the financing gap</a:t>
            </a:r>
            <a:endParaRPr lang="en-GB" sz="3600" dirty="0">
              <a:solidFill>
                <a:srgbClr val="FF0000"/>
              </a:solidFill>
            </a:endParaRPr>
          </a:p>
        </p:txBody>
      </p:sp>
      <p:graphicFrame>
        <p:nvGraphicFramePr>
          <p:cNvPr id="4" name="Content Placeholder 3">
            <a:extLst>
              <a:ext uri="{FF2B5EF4-FFF2-40B4-BE49-F238E27FC236}">
                <a16:creationId xmlns:a16="http://schemas.microsoft.com/office/drawing/2014/main" id="{5C6619C5-02A1-4EA0-A235-D6270CE97749}"/>
              </a:ext>
            </a:extLst>
          </p:cNvPr>
          <p:cNvGraphicFramePr>
            <a:graphicFrameLocks noGrp="1"/>
          </p:cNvGraphicFramePr>
          <p:nvPr>
            <p:ph idx="1"/>
          </p:nvPr>
        </p:nvGraphicFramePr>
        <p:xfrm>
          <a:off x="1215962" y="1405750"/>
          <a:ext cx="9760075" cy="3058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5F701EAF-F6BE-40B8-A4D5-876CD2E5270D}"/>
              </a:ext>
            </a:extLst>
          </p:cNvPr>
          <p:cNvSpPr/>
          <p:nvPr/>
        </p:nvSpPr>
        <p:spPr>
          <a:xfrm rot="10800000">
            <a:off x="2813852" y="3591959"/>
            <a:ext cx="274320" cy="43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308BC84-0FFA-46DD-A002-33DE65805369}"/>
              </a:ext>
            </a:extLst>
          </p:cNvPr>
          <p:cNvSpPr txBox="1"/>
          <p:nvPr/>
        </p:nvSpPr>
        <p:spPr>
          <a:xfrm>
            <a:off x="-69308" y="3377792"/>
            <a:ext cx="2883159" cy="1600438"/>
          </a:xfrm>
          <a:prstGeom prst="rect">
            <a:avLst/>
          </a:prstGeom>
          <a:noFill/>
        </p:spPr>
        <p:txBody>
          <a:bodyPr wrap="square" rtlCol="0">
            <a:spAutoFit/>
          </a:bodyPr>
          <a:lstStyle/>
          <a:p>
            <a:pPr algn="ctr"/>
            <a:r>
              <a:rPr lang="en-GB" sz="1400" dirty="0"/>
              <a:t>The financing gap for the five social protection income guarantees refers to the monetary resources needed to provide a basic social security guarantee to those who are not currently receiving it </a:t>
            </a:r>
          </a:p>
        </p:txBody>
      </p:sp>
      <p:sp>
        <p:nvSpPr>
          <p:cNvPr id="7" name="Arrow: Right 6">
            <a:extLst>
              <a:ext uri="{FF2B5EF4-FFF2-40B4-BE49-F238E27FC236}">
                <a16:creationId xmlns:a16="http://schemas.microsoft.com/office/drawing/2014/main" id="{2E366808-DDDF-42C2-8C62-ED8CD67FBE91}"/>
              </a:ext>
            </a:extLst>
          </p:cNvPr>
          <p:cNvSpPr/>
          <p:nvPr/>
        </p:nvSpPr>
        <p:spPr>
          <a:xfrm rot="5400000">
            <a:off x="4180859" y="4609183"/>
            <a:ext cx="274320" cy="43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A06852B-2B2A-43F2-9F79-0C11B3149E56}"/>
              </a:ext>
            </a:extLst>
          </p:cNvPr>
          <p:cNvSpPr txBox="1"/>
          <p:nvPr/>
        </p:nvSpPr>
        <p:spPr>
          <a:xfrm>
            <a:off x="3526626" y="5061115"/>
            <a:ext cx="2014105" cy="1600438"/>
          </a:xfrm>
          <a:prstGeom prst="rect">
            <a:avLst/>
          </a:prstGeom>
          <a:noFill/>
        </p:spPr>
        <p:txBody>
          <a:bodyPr wrap="square" rtlCol="0">
            <a:spAutoFit/>
          </a:bodyPr>
          <a:lstStyle/>
          <a:p>
            <a:pPr marL="342900" indent="-342900">
              <a:buFont typeface="+mj-lt"/>
              <a:buAutoNum type="arabicPeriod"/>
            </a:pPr>
            <a:r>
              <a:rPr lang="en-GB" sz="1400" dirty="0"/>
              <a:t>Children </a:t>
            </a:r>
          </a:p>
          <a:p>
            <a:pPr marL="342900" indent="-342900">
              <a:buFont typeface="+mj-lt"/>
              <a:buAutoNum type="arabicPeriod"/>
            </a:pPr>
            <a:r>
              <a:rPr lang="en-GB" sz="1400" dirty="0"/>
              <a:t>Persons with disabilities</a:t>
            </a:r>
          </a:p>
          <a:p>
            <a:pPr marL="342900" indent="-342900">
              <a:buFont typeface="+mj-lt"/>
              <a:buAutoNum type="arabicPeriod"/>
            </a:pPr>
            <a:r>
              <a:rPr lang="en-GB" sz="1400" dirty="0"/>
              <a:t>Maternity </a:t>
            </a:r>
          </a:p>
          <a:p>
            <a:pPr marL="342900" indent="-342900">
              <a:buFont typeface="+mj-lt"/>
              <a:buAutoNum type="arabicPeriod"/>
            </a:pPr>
            <a:r>
              <a:rPr lang="en-GB" sz="1400" dirty="0"/>
              <a:t>Older persons</a:t>
            </a:r>
          </a:p>
          <a:p>
            <a:pPr marL="342900" indent="-342900">
              <a:buFont typeface="+mj-lt"/>
              <a:buAutoNum type="arabicPeriod"/>
            </a:pPr>
            <a:r>
              <a:rPr lang="en-GB" sz="1400" dirty="0"/>
              <a:t>The unemployed  </a:t>
            </a:r>
          </a:p>
          <a:p>
            <a:pPr marL="342900" indent="-342900">
              <a:buFont typeface="+mj-lt"/>
              <a:buAutoNum type="arabicPeriod"/>
            </a:pPr>
            <a:endParaRPr lang="en-GB" sz="1400" dirty="0"/>
          </a:p>
        </p:txBody>
      </p:sp>
      <p:sp>
        <p:nvSpPr>
          <p:cNvPr id="10" name="TextBox 9">
            <a:extLst>
              <a:ext uri="{FF2B5EF4-FFF2-40B4-BE49-F238E27FC236}">
                <a16:creationId xmlns:a16="http://schemas.microsoft.com/office/drawing/2014/main" id="{0B6CDADE-CA00-4DFC-835D-0F52BCCED537}"/>
              </a:ext>
            </a:extLst>
          </p:cNvPr>
          <p:cNvSpPr txBox="1"/>
          <p:nvPr/>
        </p:nvSpPr>
        <p:spPr>
          <a:xfrm>
            <a:off x="9378148" y="3468075"/>
            <a:ext cx="2883159" cy="738664"/>
          </a:xfrm>
          <a:prstGeom prst="rect">
            <a:avLst/>
          </a:prstGeom>
          <a:noFill/>
        </p:spPr>
        <p:txBody>
          <a:bodyPr wrap="square" rtlCol="0">
            <a:spAutoFit/>
          </a:bodyPr>
          <a:lstStyle/>
          <a:p>
            <a:pPr algn="ctr"/>
            <a:r>
              <a:rPr lang="en-GB" sz="1400" dirty="0">
                <a:solidFill>
                  <a:srgbClr val="FF0000"/>
                </a:solidFill>
              </a:rPr>
              <a:t>Data provided by WHO with methodology published in Stenberg et al. (</a:t>
            </a:r>
            <a:r>
              <a:rPr lang="en-GB" sz="1400">
                <a:solidFill>
                  <a:srgbClr val="FF0000"/>
                </a:solidFill>
              </a:rPr>
              <a:t>2017)</a:t>
            </a:r>
            <a:endParaRPr lang="en-GB" sz="1400" dirty="0">
              <a:solidFill>
                <a:srgbClr val="FF0000"/>
              </a:solidFill>
            </a:endParaRPr>
          </a:p>
        </p:txBody>
      </p:sp>
      <p:sp>
        <p:nvSpPr>
          <p:cNvPr id="11" name="Arrow: Right 10">
            <a:extLst>
              <a:ext uri="{FF2B5EF4-FFF2-40B4-BE49-F238E27FC236}">
                <a16:creationId xmlns:a16="http://schemas.microsoft.com/office/drawing/2014/main" id="{61994867-9E5E-4083-9857-000375B7C50D}"/>
              </a:ext>
            </a:extLst>
          </p:cNvPr>
          <p:cNvSpPr/>
          <p:nvPr/>
        </p:nvSpPr>
        <p:spPr>
          <a:xfrm>
            <a:off x="9103828" y="3588095"/>
            <a:ext cx="274320" cy="43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2E716E2-AD57-4B0E-BC3F-E1B666D9BDC7}"/>
              </a:ext>
            </a:extLst>
          </p:cNvPr>
          <p:cNvSpPr txBox="1"/>
          <p:nvPr/>
        </p:nvSpPr>
        <p:spPr>
          <a:xfrm>
            <a:off x="6391236" y="4890286"/>
            <a:ext cx="3396809" cy="307777"/>
          </a:xfrm>
          <a:prstGeom prst="rect">
            <a:avLst/>
          </a:prstGeom>
          <a:noFill/>
        </p:spPr>
        <p:txBody>
          <a:bodyPr wrap="square">
            <a:spAutoFit/>
          </a:bodyPr>
          <a:lstStyle/>
          <a:p>
            <a:r>
              <a:rPr lang="en-GB" sz="1400" dirty="0"/>
              <a:t>Per capita cost of universal health care</a:t>
            </a:r>
          </a:p>
        </p:txBody>
      </p:sp>
      <p:sp>
        <p:nvSpPr>
          <p:cNvPr id="16" name="Arrow: Right 15">
            <a:extLst>
              <a:ext uri="{FF2B5EF4-FFF2-40B4-BE49-F238E27FC236}">
                <a16:creationId xmlns:a16="http://schemas.microsoft.com/office/drawing/2014/main" id="{40F90CDC-76EC-4DA2-8B97-F8D2276A155A}"/>
              </a:ext>
            </a:extLst>
          </p:cNvPr>
          <p:cNvSpPr/>
          <p:nvPr/>
        </p:nvSpPr>
        <p:spPr>
          <a:xfrm rot="5400000">
            <a:off x="7736820" y="4554387"/>
            <a:ext cx="274320" cy="43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12034668-4AB4-4784-81D8-C7823A59D631}"/>
              </a:ext>
            </a:extLst>
          </p:cNvPr>
          <p:cNvPicPr>
            <a:picLocks noChangeAspect="1"/>
          </p:cNvPicPr>
          <p:nvPr/>
        </p:nvPicPr>
        <p:blipFill>
          <a:blip r:embed="rId8"/>
          <a:stretch>
            <a:fillRect/>
          </a:stretch>
        </p:blipFill>
        <p:spPr>
          <a:xfrm>
            <a:off x="3315323" y="2475098"/>
            <a:ext cx="728618" cy="728618"/>
          </a:xfrm>
          <a:prstGeom prst="rect">
            <a:avLst/>
          </a:prstGeom>
        </p:spPr>
      </p:pic>
      <p:pic>
        <p:nvPicPr>
          <p:cNvPr id="12" name="Picture 11">
            <a:extLst>
              <a:ext uri="{FF2B5EF4-FFF2-40B4-BE49-F238E27FC236}">
                <a16:creationId xmlns:a16="http://schemas.microsoft.com/office/drawing/2014/main" id="{73E234B2-6EBF-41B3-9665-F7EB09658589}"/>
              </a:ext>
            </a:extLst>
          </p:cNvPr>
          <p:cNvPicPr>
            <a:picLocks noChangeAspect="1"/>
          </p:cNvPicPr>
          <p:nvPr/>
        </p:nvPicPr>
        <p:blipFill>
          <a:blip r:embed="rId9"/>
          <a:stretch>
            <a:fillRect/>
          </a:stretch>
        </p:blipFill>
        <p:spPr>
          <a:xfrm>
            <a:off x="8148060" y="2475098"/>
            <a:ext cx="728618" cy="728618"/>
          </a:xfrm>
          <a:prstGeom prst="rect">
            <a:avLst/>
          </a:prstGeom>
        </p:spPr>
      </p:pic>
      <p:pic>
        <p:nvPicPr>
          <p:cNvPr id="14" name="Picture 13">
            <a:extLst>
              <a:ext uri="{FF2B5EF4-FFF2-40B4-BE49-F238E27FC236}">
                <a16:creationId xmlns:a16="http://schemas.microsoft.com/office/drawing/2014/main" id="{46736E59-7FE1-4B07-B718-E87E2EF5A99B}"/>
              </a:ext>
            </a:extLst>
          </p:cNvPr>
          <p:cNvPicPr>
            <a:picLocks noChangeAspect="1"/>
          </p:cNvPicPr>
          <p:nvPr/>
        </p:nvPicPr>
        <p:blipFill>
          <a:blip r:embed="rId10"/>
          <a:stretch>
            <a:fillRect/>
          </a:stretch>
        </p:blipFill>
        <p:spPr>
          <a:xfrm>
            <a:off x="0" y="1237322"/>
            <a:ext cx="1562318" cy="876422"/>
          </a:xfrm>
          <a:prstGeom prst="rect">
            <a:avLst/>
          </a:prstGeom>
        </p:spPr>
      </p:pic>
      <p:pic>
        <p:nvPicPr>
          <p:cNvPr id="19" name="Picture 18">
            <a:extLst>
              <a:ext uri="{FF2B5EF4-FFF2-40B4-BE49-F238E27FC236}">
                <a16:creationId xmlns:a16="http://schemas.microsoft.com/office/drawing/2014/main" id="{05F6823E-DDE1-4C11-A7A2-2D7604A5244D}"/>
              </a:ext>
            </a:extLst>
          </p:cNvPr>
          <p:cNvPicPr>
            <a:picLocks noChangeAspect="1"/>
          </p:cNvPicPr>
          <p:nvPr/>
        </p:nvPicPr>
        <p:blipFill>
          <a:blip r:embed="rId11"/>
          <a:stretch>
            <a:fillRect/>
          </a:stretch>
        </p:blipFill>
        <p:spPr>
          <a:xfrm>
            <a:off x="10603505" y="5783653"/>
            <a:ext cx="1560711" cy="877900"/>
          </a:xfrm>
          <a:prstGeom prst="rect">
            <a:avLst/>
          </a:prstGeom>
        </p:spPr>
      </p:pic>
      <p:sp>
        <p:nvSpPr>
          <p:cNvPr id="9" name="Slide Number Placeholder 5">
            <a:extLst>
              <a:ext uri="{FF2B5EF4-FFF2-40B4-BE49-F238E27FC236}">
                <a16:creationId xmlns:a16="http://schemas.microsoft.com/office/drawing/2014/main" id="{E4D78D94-3CAA-290E-D207-22A6285D86EA}"/>
              </a:ext>
            </a:extLst>
          </p:cNvPr>
          <p:cNvSpPr>
            <a:spLocks noGrp="1"/>
          </p:cNvSpPr>
          <p:nvPr>
            <p:ph type="sldNum" sz="quarter" idx="12"/>
          </p:nvPr>
        </p:nvSpPr>
        <p:spPr>
          <a:xfrm>
            <a:off x="11161462" y="432000"/>
            <a:ext cx="540000" cy="288000"/>
          </a:xfrm>
        </p:spPr>
        <p:txBody>
          <a:bodyPr/>
          <a:lstStyle/>
          <a:p>
            <a:fld id="{856227C0-AD57-4F9B-BAE3-EEFB0D0EE427}" type="slidenum">
              <a:rPr lang="en-GB" smtClean="0"/>
              <a:t>3</a:t>
            </a:fld>
            <a:endParaRPr lang="en-GB" dirty="0"/>
          </a:p>
        </p:txBody>
      </p:sp>
    </p:spTree>
    <p:extLst>
      <p:ext uri="{BB962C8B-B14F-4D97-AF65-F5344CB8AC3E}">
        <p14:creationId xmlns:p14="http://schemas.microsoft.com/office/powerpoint/2010/main" val="258624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78" y="179966"/>
            <a:ext cx="11210924" cy="720000"/>
          </a:xfrm>
        </p:spPr>
        <p:txBody>
          <a:bodyPr anchor="t">
            <a:normAutofit/>
          </a:bodyPr>
          <a:lstStyle/>
          <a:p>
            <a:pPr algn="ctr"/>
            <a:r>
              <a:rPr lang="en-GB" dirty="0"/>
              <a:t>Results</a:t>
            </a:r>
            <a:br>
              <a:rPr lang="en-GB" dirty="0"/>
            </a:br>
            <a:r>
              <a:rPr lang="en-GB" dirty="0"/>
              <a:t>Financing gap % of GDP</a:t>
            </a:r>
          </a:p>
        </p:txBody>
      </p:sp>
      <p:sp>
        <p:nvSpPr>
          <p:cNvPr id="6" name="Footer Placeholder 5"/>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4</a:t>
            </a:fld>
            <a:endParaRPr lang="en-GB"/>
          </a:p>
        </p:txBody>
      </p:sp>
      <p:sp>
        <p:nvSpPr>
          <p:cNvPr id="5" name="Date Placeholder 4"/>
          <p:cNvSpPr>
            <a:spLocks noGrp="1"/>
          </p:cNvSpPr>
          <p:nvPr>
            <p:ph type="dt" sz="half" idx="10"/>
          </p:nvPr>
        </p:nvSpPr>
        <p:spPr/>
        <p:txBody>
          <a:bodyPr/>
          <a:lstStyle/>
          <a:p>
            <a:pPr>
              <a:spcAft>
                <a:spcPts val="600"/>
              </a:spcAft>
            </a:pPr>
            <a:r>
              <a:rPr lang="en-GB"/>
              <a:t>Date: Monday / 01 / October / 2019</a:t>
            </a:r>
          </a:p>
        </p:txBody>
      </p:sp>
      <p:graphicFrame>
        <p:nvGraphicFramePr>
          <p:cNvPr id="19" name="Chart 18">
            <a:extLst>
              <a:ext uri="{FF2B5EF4-FFF2-40B4-BE49-F238E27FC236}">
                <a16:creationId xmlns:a16="http://schemas.microsoft.com/office/drawing/2014/main" id="{D11B9FE5-A553-4A0F-AABA-50C1EAA56D70}"/>
              </a:ext>
            </a:extLst>
          </p:cNvPr>
          <p:cNvGraphicFramePr>
            <a:graphicFrameLocks/>
          </p:cNvGraphicFramePr>
          <p:nvPr>
            <p:extLst>
              <p:ext uri="{D42A27DB-BD31-4B8C-83A1-F6EECF244321}">
                <p14:modId xmlns:p14="http://schemas.microsoft.com/office/powerpoint/2010/main" val="3386739866"/>
              </p:ext>
            </p:extLst>
          </p:nvPr>
        </p:nvGraphicFramePr>
        <p:xfrm>
          <a:off x="156754" y="1702594"/>
          <a:ext cx="11915173" cy="4532743"/>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2">
            <a:extLst>
              <a:ext uri="{FF2B5EF4-FFF2-40B4-BE49-F238E27FC236}">
                <a16:creationId xmlns:a16="http://schemas.microsoft.com/office/drawing/2014/main" id="{D64CD8F6-A973-DB69-6361-AE0C6CADE2D1}"/>
              </a:ext>
            </a:extLst>
          </p:cNvPr>
          <p:cNvSpPr>
            <a:spLocks noGrp="1"/>
          </p:cNvSpPr>
          <p:nvPr>
            <p:ph idx="1"/>
          </p:nvPr>
        </p:nvSpPr>
        <p:spPr>
          <a:xfrm>
            <a:off x="342492" y="1310948"/>
            <a:ext cx="11210924" cy="391646"/>
          </a:xfrm>
        </p:spPr>
        <p:txBody>
          <a:bodyPr/>
          <a:lstStyle/>
          <a:p>
            <a:r>
              <a:rPr lang="en-US" sz="1200" dirty="0">
                <a:effectLst/>
                <a:latin typeface="Noto Sans" panose="020B0502040504020204" pitchFamily="34" charset="0"/>
                <a:ea typeface="MS Mincho" panose="02020609040205080304" pitchFamily="49" charset="-128"/>
                <a:cs typeface="Times New Roman" panose="02020603050405020304" pitchFamily="18" charset="0"/>
              </a:rPr>
              <a:t>Financing gap </a:t>
            </a:r>
            <a:r>
              <a:rPr lang="en-US" sz="1200">
                <a:effectLst/>
                <a:latin typeface="Noto Sans" panose="020B0502040504020204" pitchFamily="34" charset="0"/>
                <a:ea typeface="MS Mincho" panose="02020609040205080304" pitchFamily="49" charset="-128"/>
                <a:cs typeface="Times New Roman" panose="02020603050405020304" pitchFamily="18" charset="0"/>
              </a:rPr>
              <a:t>for achieving </a:t>
            </a:r>
            <a:r>
              <a:rPr lang="en-US" sz="1200" dirty="0">
                <a:effectLst/>
                <a:latin typeface="Noto Sans" panose="020B0502040504020204" pitchFamily="34" charset="0"/>
                <a:ea typeface="MS Mincho" panose="02020609040205080304" pitchFamily="49" charset="-128"/>
                <a:cs typeface="Times New Roman" panose="02020603050405020304" pitchFamily="18" charset="0"/>
              </a:rPr>
              <a:t>universal social protection coverage per year, as a percentage of GDP, by social protection benefit, by region and by national income group, 2024</a:t>
            </a:r>
            <a:endParaRPr lang="en-GB" sz="1200" dirty="0"/>
          </a:p>
        </p:txBody>
      </p:sp>
    </p:spTree>
    <p:extLst>
      <p:ext uri="{BB962C8B-B14F-4D97-AF65-F5344CB8AC3E}">
        <p14:creationId xmlns:p14="http://schemas.microsoft.com/office/powerpoint/2010/main" val="229670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28" y="340082"/>
            <a:ext cx="11210924" cy="720000"/>
          </a:xfrm>
        </p:spPr>
        <p:txBody>
          <a:bodyPr anchor="t">
            <a:normAutofit/>
          </a:bodyPr>
          <a:lstStyle/>
          <a:p>
            <a:pPr algn="ctr"/>
            <a:r>
              <a:rPr lang="en-GB" dirty="0"/>
              <a:t>Results</a:t>
            </a:r>
            <a:br>
              <a:rPr lang="en-GB" dirty="0"/>
            </a:br>
            <a:r>
              <a:rPr lang="en-GB" dirty="0"/>
              <a:t>Financing gap % of GDP</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5</a:t>
            </a:fld>
            <a:endParaRPr lang="en-GB"/>
          </a:p>
        </p:txBody>
      </p:sp>
      <p:sp>
        <p:nvSpPr>
          <p:cNvPr id="5" name="Date Placeholder 4"/>
          <p:cNvSpPr>
            <a:spLocks noGrp="1"/>
          </p:cNvSpPr>
          <p:nvPr>
            <p:ph type="dt" sz="half" idx="10"/>
          </p:nvPr>
        </p:nvSpPr>
        <p:spPr/>
        <p:txBody>
          <a:bodyPr/>
          <a:lstStyle/>
          <a:p>
            <a:pPr>
              <a:spcAft>
                <a:spcPts val="600"/>
              </a:spcAft>
            </a:pPr>
            <a:r>
              <a:rPr lang="en-GB"/>
              <a:t>Date: Monday / 01 / October / 2019</a:t>
            </a:r>
          </a:p>
        </p:txBody>
      </p:sp>
      <p:sp>
        <p:nvSpPr>
          <p:cNvPr id="20" name="Content Placeholder 2">
            <a:extLst>
              <a:ext uri="{FF2B5EF4-FFF2-40B4-BE49-F238E27FC236}">
                <a16:creationId xmlns:a16="http://schemas.microsoft.com/office/drawing/2014/main" id="{D64CD8F6-A973-DB69-6361-AE0C6CADE2D1}"/>
              </a:ext>
            </a:extLst>
          </p:cNvPr>
          <p:cNvSpPr>
            <a:spLocks noGrp="1"/>
          </p:cNvSpPr>
          <p:nvPr>
            <p:ph idx="1"/>
          </p:nvPr>
        </p:nvSpPr>
        <p:spPr>
          <a:xfrm>
            <a:off x="351728" y="1432532"/>
            <a:ext cx="11210924" cy="391646"/>
          </a:xfrm>
        </p:spPr>
        <p:txBody>
          <a:bodyPr/>
          <a:lstStyle/>
          <a:p>
            <a:r>
              <a:rPr lang="en-US" sz="1200" dirty="0">
                <a:effectLst/>
                <a:latin typeface="Noto Sans" panose="020B0502040504020204" pitchFamily="34" charset="0"/>
                <a:ea typeface="MS Mincho" panose="02020609040205080304" pitchFamily="49" charset="-128"/>
                <a:cs typeface="Times New Roman" panose="02020603050405020304" pitchFamily="18" charset="0"/>
              </a:rPr>
              <a:t>Financing gap for achieving universal social protection coverage per year, as a percentage of GDP, by social protection benefit, by region and by national income group, 2024</a:t>
            </a:r>
            <a:endParaRPr lang="en-GB" sz="1200" dirty="0"/>
          </a:p>
        </p:txBody>
      </p:sp>
      <p:graphicFrame>
        <p:nvGraphicFramePr>
          <p:cNvPr id="10" name="Table 9">
            <a:extLst>
              <a:ext uri="{FF2B5EF4-FFF2-40B4-BE49-F238E27FC236}">
                <a16:creationId xmlns:a16="http://schemas.microsoft.com/office/drawing/2014/main" id="{DCF3F864-9D9C-1F66-0F1D-32A96239E500}"/>
              </a:ext>
            </a:extLst>
          </p:cNvPr>
          <p:cNvGraphicFramePr>
            <a:graphicFrameLocks noGrp="1"/>
          </p:cNvGraphicFramePr>
          <p:nvPr>
            <p:extLst>
              <p:ext uri="{D42A27DB-BD31-4B8C-83A1-F6EECF244321}">
                <p14:modId xmlns:p14="http://schemas.microsoft.com/office/powerpoint/2010/main" val="2888399705"/>
              </p:ext>
            </p:extLst>
          </p:nvPr>
        </p:nvGraphicFramePr>
        <p:xfrm>
          <a:off x="721182" y="1985817"/>
          <a:ext cx="9845216" cy="4512183"/>
        </p:xfrm>
        <a:graphic>
          <a:graphicData uri="http://schemas.openxmlformats.org/drawingml/2006/table">
            <a:tbl>
              <a:tblPr firstRow="1" firstCol="1" bandRow="1"/>
              <a:tblGrid>
                <a:gridCol w="1646968">
                  <a:extLst>
                    <a:ext uri="{9D8B030D-6E8A-4147-A177-3AD203B41FA5}">
                      <a16:colId xmlns:a16="http://schemas.microsoft.com/office/drawing/2014/main" val="3787849823"/>
                    </a:ext>
                  </a:extLst>
                </a:gridCol>
                <a:gridCol w="1024781">
                  <a:extLst>
                    <a:ext uri="{9D8B030D-6E8A-4147-A177-3AD203B41FA5}">
                      <a16:colId xmlns:a16="http://schemas.microsoft.com/office/drawing/2014/main" val="1654397063"/>
                    </a:ext>
                  </a:extLst>
                </a:gridCol>
                <a:gridCol w="1024781">
                  <a:extLst>
                    <a:ext uri="{9D8B030D-6E8A-4147-A177-3AD203B41FA5}">
                      <a16:colId xmlns:a16="http://schemas.microsoft.com/office/drawing/2014/main" val="2711594624"/>
                    </a:ext>
                  </a:extLst>
                </a:gridCol>
                <a:gridCol w="1024781">
                  <a:extLst>
                    <a:ext uri="{9D8B030D-6E8A-4147-A177-3AD203B41FA5}">
                      <a16:colId xmlns:a16="http://schemas.microsoft.com/office/drawing/2014/main" val="3915211161"/>
                    </a:ext>
                  </a:extLst>
                </a:gridCol>
                <a:gridCol w="1024781">
                  <a:extLst>
                    <a:ext uri="{9D8B030D-6E8A-4147-A177-3AD203B41FA5}">
                      <a16:colId xmlns:a16="http://schemas.microsoft.com/office/drawing/2014/main" val="3815676479"/>
                    </a:ext>
                  </a:extLst>
                </a:gridCol>
                <a:gridCol w="1024781">
                  <a:extLst>
                    <a:ext uri="{9D8B030D-6E8A-4147-A177-3AD203B41FA5}">
                      <a16:colId xmlns:a16="http://schemas.microsoft.com/office/drawing/2014/main" val="984551007"/>
                    </a:ext>
                  </a:extLst>
                </a:gridCol>
                <a:gridCol w="1024781">
                  <a:extLst>
                    <a:ext uri="{9D8B030D-6E8A-4147-A177-3AD203B41FA5}">
                      <a16:colId xmlns:a16="http://schemas.microsoft.com/office/drawing/2014/main" val="2369210702"/>
                    </a:ext>
                  </a:extLst>
                </a:gridCol>
                <a:gridCol w="1024781">
                  <a:extLst>
                    <a:ext uri="{9D8B030D-6E8A-4147-A177-3AD203B41FA5}">
                      <a16:colId xmlns:a16="http://schemas.microsoft.com/office/drawing/2014/main" val="1978645427"/>
                    </a:ext>
                  </a:extLst>
                </a:gridCol>
                <a:gridCol w="1024781">
                  <a:extLst>
                    <a:ext uri="{9D8B030D-6E8A-4147-A177-3AD203B41FA5}">
                      <a16:colId xmlns:a16="http://schemas.microsoft.com/office/drawing/2014/main" val="4063170403"/>
                    </a:ext>
                  </a:extLst>
                </a:gridCol>
              </a:tblGrid>
              <a:tr h="1056516">
                <a:tc>
                  <a:txBody>
                    <a:bodyPr/>
                    <a:lstStyle/>
                    <a:p>
                      <a:pPr marL="0" marR="0">
                        <a:lnSpc>
                          <a:spcPct val="107000"/>
                        </a:lnSpc>
                        <a:spcBef>
                          <a:spcPts val="0"/>
                        </a:spcBef>
                        <a:spcAft>
                          <a:spcPts val="0"/>
                        </a:spcAft>
                      </a:pPr>
                      <a:r>
                        <a:rPr lang="en-GB" sz="1400" b="1" dirty="0">
                          <a:solidFill>
                            <a:schemeClr val="bg1"/>
                          </a:solidFill>
                          <a:effectLst/>
                          <a:latin typeface="Noto Sans" panose="020B0502040504020204" pitchFamily="34" charset="0"/>
                          <a:ea typeface="Times New Roman" panose="02020603050405020304" pitchFamily="18" charset="0"/>
                          <a:cs typeface="Arial" panose="020B0604020202020204" pitchFamily="34" charset="0"/>
                        </a:rPr>
                        <a:t>% of GDP </a:t>
                      </a:r>
                      <a:endParaRPr lang="en-GB" sz="2400" b="1"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Social protection (including health)</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Essential health care</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Five income guarantees (excluding health)</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Children</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Disability</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Maternity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Old-age</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000">
                          <a:solidFill>
                            <a:srgbClr val="FFFFFF"/>
                          </a:solidFill>
                          <a:effectLst/>
                          <a:latin typeface="Noto Sans" panose="020B0502040504020204" pitchFamily="34" charset="0"/>
                          <a:ea typeface="Times New Roman" panose="02020603050405020304" pitchFamily="18" charset="0"/>
                          <a:cs typeface="Arial" panose="020B0604020202020204" pitchFamily="34" charset="0"/>
                        </a:rPr>
                        <a:t>Unemployment</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extLst>
                  <a:ext uri="{0D108BD9-81ED-4DB2-BD59-A6C34878D82A}">
                    <a16:rowId xmlns:a16="http://schemas.microsoft.com/office/drawing/2014/main" val="2643969687"/>
                  </a:ext>
                </a:extLst>
              </a:tr>
              <a:tr h="471761">
                <a:tc>
                  <a:txBody>
                    <a:bodyPr/>
                    <a:lstStyle/>
                    <a:p>
                      <a:pPr marL="0" marR="0">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Low- and</a:t>
                      </a:r>
                      <a:r>
                        <a:rPr lang="en-GB" sz="1000">
                          <a:solidFill>
                            <a:srgbClr val="000000"/>
                          </a:solidFill>
                          <a:effectLst/>
                          <a:latin typeface="Noto Sans" panose="020B0502040504020204" pitchFamily="34" charset="0"/>
                          <a:ea typeface="Calibri" panose="020F0502020204030204" pitchFamily="34" charset="0"/>
                          <a:cs typeface="Arial" panose="020B0604020202020204" pitchFamily="34" charset="0"/>
                        </a:rPr>
                        <a:t> </a:t>
                      </a: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middle-income </a:t>
                      </a:r>
                      <a:r>
                        <a:rPr lang="en-US" sz="100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3.3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2.0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1.3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0.05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3667043488"/>
                  </a:ext>
                </a:extLst>
              </a:tr>
              <a:tr h="340064">
                <a:tc>
                  <a:txBody>
                    <a:bodyPr/>
                    <a:lstStyle/>
                    <a:p>
                      <a:pPr marL="0" marR="0">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Low income</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52.3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32.5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19.8</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3.0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3.3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2.3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604141"/>
                  </a:ext>
                </a:extLst>
              </a:tr>
              <a:tr h="340064">
                <a:tc>
                  <a:txBody>
                    <a:bodyPr/>
                    <a:lstStyle/>
                    <a:p>
                      <a:pPr marL="0" marR="0">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Lower middle income</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6.9</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4.6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2.3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1.0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363730305"/>
                  </a:ext>
                </a:extLst>
              </a:tr>
              <a:tr h="340064">
                <a:tc>
                  <a:txBody>
                    <a:bodyPr/>
                    <a:lstStyle/>
                    <a:p>
                      <a:pPr marL="0" marR="0">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Upper middle income</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1.4</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0.7</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0.7</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0.0</a:t>
                      </a:r>
                      <a:r>
                        <a:rPr lang="en-GB" sz="1000">
                          <a:effectLst/>
                          <a:latin typeface="Noto Sans" panose="020B0502040504020204" pitchFamily="34" charset="0"/>
                          <a:ea typeface="Calibri" panose="020F0502020204030204" pitchFamily="34" charset="0"/>
                          <a:cs typeface="Arial" panose="020B0604020202020204" pitchFamily="34" charset="0"/>
                        </a:rPr>
                        <a:t>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623151"/>
                  </a:ext>
                </a:extLst>
              </a:tr>
              <a:tr h="340064">
                <a:tc>
                  <a:txBody>
                    <a:bodyPr/>
                    <a:lstStyle/>
                    <a:p>
                      <a:pPr marL="0" marR="0">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Africa</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17.6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11.4</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6.2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3.2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1.1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0.9</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0.7</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528038659"/>
                  </a:ext>
                </a:extLst>
              </a:tr>
              <a:tr h="340064">
                <a:tc>
                  <a:txBody>
                    <a:bodyPr/>
                    <a:lstStyle/>
                    <a:p>
                      <a:pPr marL="0" marR="0">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Arab States</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11.4</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6.9</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4.5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1.7</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0.4</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0.9</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608484"/>
                  </a:ext>
                </a:extLst>
              </a:tr>
              <a:tr h="340064">
                <a:tc>
                  <a:txBody>
                    <a:bodyPr/>
                    <a:lstStyle/>
                    <a:p>
                      <a:pPr marL="0" marR="0">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Asia and the Pacific</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2.0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1.2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0.8</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0.0</a:t>
                      </a:r>
                      <a:r>
                        <a:rPr lang="en-GB" sz="1000">
                          <a:solidFill>
                            <a:srgbClr val="000000"/>
                          </a:solidFill>
                          <a:effectLst/>
                          <a:latin typeface="Noto Sans" panose="020B0502040504020204" pitchFamily="34" charset="0"/>
                          <a:ea typeface="Calibri" panose="020F0502020204030204" pitchFamily="34" charset="0"/>
                          <a:cs typeface="Arial" panose="020B0604020202020204" pitchFamily="34" charset="0"/>
                        </a:rPr>
                        <a:t>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1742088416"/>
                  </a:ext>
                </a:extLst>
              </a:tr>
              <a:tr h="471761">
                <a:tc>
                  <a:txBody>
                    <a:bodyPr/>
                    <a:lstStyle/>
                    <a:p>
                      <a:pPr marL="0" marR="0">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Europe and Central Asia</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1.9</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1.2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0.0</a:t>
                      </a:r>
                      <a:r>
                        <a:rPr lang="en-GB" sz="1000">
                          <a:effectLst/>
                          <a:latin typeface="Noto Sans" panose="020B0502040504020204" pitchFamily="34" charset="0"/>
                          <a:ea typeface="Calibri" panose="020F0502020204030204" pitchFamily="34" charset="0"/>
                          <a:cs typeface="Arial" panose="020B0604020202020204" pitchFamily="34" charset="0"/>
                        </a:rPr>
                        <a:t>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000">
                          <a:effectLst/>
                          <a:latin typeface="Calibri" panose="020F0502020204030204" pitchFamily="34" charset="0"/>
                          <a:ea typeface="Calibri" panose="020F0502020204030204" pitchFamily="34" charset="0"/>
                          <a:cs typeface="Noto Sans" panose="020B0502040504020204" pitchFamily="34" charset="0"/>
                        </a:rPr>
                        <a:t>0.2</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153323"/>
                  </a:ext>
                </a:extLst>
              </a:tr>
              <a:tr h="471761">
                <a:tc>
                  <a:txBody>
                    <a:bodyPr/>
                    <a:lstStyle/>
                    <a:p>
                      <a:pPr marL="0" marR="0">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Latin America and the Caribbean</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2.7</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1.0</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Noto Sans" panose="020B0502040504020204" pitchFamily="34" charset="0"/>
                        </a:rPr>
                        <a:t>1.7</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0.7</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0.1</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Noto Sans" panose="020B0502040504020204" pitchFamily="34" charset="0"/>
                        </a:rPr>
                        <a:t>0.3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ct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Noto Sans" panose="020B0502040504020204" pitchFamily="34" charset="0"/>
                        </a:rPr>
                        <a:t>0.3</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ctr">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248728044"/>
                  </a:ext>
                </a:extLst>
              </a:tr>
            </a:tbl>
          </a:graphicData>
        </a:graphic>
      </p:graphicFrame>
    </p:spTree>
    <p:extLst>
      <p:ext uri="{BB962C8B-B14F-4D97-AF65-F5344CB8AC3E}">
        <p14:creationId xmlns:p14="http://schemas.microsoft.com/office/powerpoint/2010/main" val="299932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26" y="216000"/>
            <a:ext cx="11210924" cy="720000"/>
          </a:xfrm>
        </p:spPr>
        <p:txBody>
          <a:bodyPr anchor="t">
            <a:normAutofit/>
          </a:bodyPr>
          <a:lstStyle/>
          <a:p>
            <a:pPr algn="ctr"/>
            <a:r>
              <a:rPr lang="fr-CH" dirty="0" err="1"/>
              <a:t>Results</a:t>
            </a:r>
            <a:br>
              <a:rPr lang="fr-CH" dirty="0"/>
            </a:br>
            <a:r>
              <a:rPr lang="fr-CH" dirty="0" err="1"/>
              <a:t>Financing</a:t>
            </a:r>
            <a:r>
              <a:rPr lang="fr-CH" dirty="0"/>
              <a:t> gap in </a:t>
            </a:r>
            <a:r>
              <a:rPr lang="fr-CH" dirty="0" err="1"/>
              <a:t>old-age</a:t>
            </a:r>
            <a:r>
              <a:rPr lang="fr-CH" dirty="0"/>
              <a:t>, distribution by </a:t>
            </a:r>
            <a:r>
              <a:rPr lang="fr-CH" dirty="0" err="1"/>
              <a:t>sex</a:t>
            </a:r>
            <a:endParaRPr lang="en-GB" dirty="0"/>
          </a:p>
        </p:txBody>
      </p:sp>
      <p:sp>
        <p:nvSpPr>
          <p:cNvPr id="20" name="Content Placeholder 2">
            <a:extLst>
              <a:ext uri="{FF2B5EF4-FFF2-40B4-BE49-F238E27FC236}">
                <a16:creationId xmlns:a16="http://schemas.microsoft.com/office/drawing/2014/main" id="{D64CD8F6-A973-DB69-6361-AE0C6CADE2D1}"/>
              </a:ext>
            </a:extLst>
          </p:cNvPr>
          <p:cNvSpPr>
            <a:spLocks noGrp="1"/>
          </p:cNvSpPr>
          <p:nvPr>
            <p:ph sz="half" idx="1"/>
          </p:nvPr>
        </p:nvSpPr>
        <p:spPr>
          <a:xfrm>
            <a:off x="490539" y="1474778"/>
            <a:ext cx="11210923" cy="458796"/>
          </a:xfrm>
        </p:spPr>
        <p:txBody>
          <a:bodyPr>
            <a:normAutofit/>
          </a:bodyPr>
          <a:lstStyle/>
          <a:p>
            <a:r>
              <a:rPr lang="en-GB" dirty="0">
                <a:effectLst/>
              </a:rPr>
              <a:t>Women are currently bearing the brunt of the financing gap for old-age benefits</a:t>
            </a:r>
            <a:endParaRPr lang="en-GB" dirty="0"/>
          </a:p>
        </p:txBody>
      </p:sp>
      <p:sp>
        <p:nvSpPr>
          <p:cNvPr id="6" name="Footer Placeholder 5"/>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6</a:t>
            </a:fld>
            <a:endParaRPr lang="en-GB"/>
          </a:p>
        </p:txBody>
      </p:sp>
      <p:pic>
        <p:nvPicPr>
          <p:cNvPr id="8" name="Picture 7" descr="A graph of people with numbers and a red and blue bar&#10;&#10;Description automatically generated with medium confidence">
            <a:extLst>
              <a:ext uri="{FF2B5EF4-FFF2-40B4-BE49-F238E27FC236}">
                <a16:creationId xmlns:a16="http://schemas.microsoft.com/office/drawing/2014/main" id="{39DF9C30-FB4F-832D-DB41-41A9FF406427}"/>
              </a:ext>
            </a:extLst>
          </p:cNvPr>
          <p:cNvPicPr>
            <a:picLocks noChangeAspect="1"/>
          </p:cNvPicPr>
          <p:nvPr/>
        </p:nvPicPr>
        <p:blipFill>
          <a:blip r:embed="rId3"/>
          <a:stretch>
            <a:fillRect/>
          </a:stretch>
        </p:blipFill>
        <p:spPr>
          <a:xfrm>
            <a:off x="6627222" y="2532507"/>
            <a:ext cx="4961028" cy="3205862"/>
          </a:xfrm>
          <a:prstGeom prst="rect">
            <a:avLst/>
          </a:prstGeom>
          <a:noFill/>
        </p:spPr>
      </p:pic>
      <p:sp>
        <p:nvSpPr>
          <p:cNvPr id="5" name="Date Placeholder 4"/>
          <p:cNvSpPr>
            <a:spLocks noGrp="1"/>
          </p:cNvSpPr>
          <p:nvPr>
            <p:ph type="dt" sz="half" idx="10"/>
          </p:nvPr>
        </p:nvSpPr>
        <p:spPr/>
        <p:txBody>
          <a:bodyPr/>
          <a:lstStyle/>
          <a:p>
            <a:pPr>
              <a:spcAft>
                <a:spcPts val="600"/>
              </a:spcAft>
            </a:pPr>
            <a:r>
              <a:rPr lang="en-GB"/>
              <a:t>Date: Monday / 01 / October / 2019</a:t>
            </a:r>
          </a:p>
        </p:txBody>
      </p:sp>
      <p:sp>
        <p:nvSpPr>
          <p:cNvPr id="12" name="Content Placeholder 2">
            <a:extLst>
              <a:ext uri="{FF2B5EF4-FFF2-40B4-BE49-F238E27FC236}">
                <a16:creationId xmlns:a16="http://schemas.microsoft.com/office/drawing/2014/main" id="{ED28E315-88A1-E639-292E-8E00C4CEB8A1}"/>
              </a:ext>
            </a:extLst>
          </p:cNvPr>
          <p:cNvSpPr txBox="1">
            <a:spLocks/>
          </p:cNvSpPr>
          <p:nvPr/>
        </p:nvSpPr>
        <p:spPr>
          <a:xfrm>
            <a:off x="490538" y="2015231"/>
            <a:ext cx="5360400" cy="3861695"/>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600" dirty="0"/>
              <a:t>Women spend a </a:t>
            </a:r>
            <a:r>
              <a:rPr lang="en-GB" sz="1600" b="1" dirty="0">
                <a:solidFill>
                  <a:srgbClr val="FF0000"/>
                </a:solidFill>
              </a:rPr>
              <a:t>disproportionate amount of time doing unpaid care work at the expense of time spent in paid work</a:t>
            </a:r>
            <a:r>
              <a:rPr lang="en-GB" sz="1600" dirty="0"/>
              <a:t>, and are overrepresented in low-paid jobs, with poor working conditions, involuntary part-time arrangements,  and limited prospects for career advancement. </a:t>
            </a:r>
          </a:p>
          <a:p>
            <a:pPr lvl="2"/>
            <a:r>
              <a:rPr lang="en-GB" sz="1600" dirty="0"/>
              <a:t>In the absence of other forms of pension coverage, </a:t>
            </a:r>
            <a:r>
              <a:rPr lang="en-GB" sz="1600" b="1" dirty="0">
                <a:solidFill>
                  <a:srgbClr val="FF0000"/>
                </a:solidFill>
              </a:rPr>
              <a:t>non-contributory pensions</a:t>
            </a:r>
            <a:r>
              <a:rPr lang="en-GB" sz="1600" dirty="0"/>
              <a:t>, particularly in low- and lower-middle income countries, help bridge gendered coverage. </a:t>
            </a:r>
          </a:p>
          <a:p>
            <a:pPr lvl="2"/>
            <a:r>
              <a:rPr lang="en-GB" sz="1600" b="1" dirty="0">
                <a:solidFill>
                  <a:srgbClr val="FF0000"/>
                </a:solidFill>
              </a:rPr>
              <a:t>Two-thirds of the financing gap to ensure universal </a:t>
            </a:r>
            <a:r>
              <a:rPr lang="en-GB" sz="1600" dirty="0"/>
              <a:t>coverage for old-age pensions would be allocated to paying benefits to women. </a:t>
            </a:r>
          </a:p>
          <a:p>
            <a:pPr lvl="2"/>
            <a:endParaRPr lang="en-GB" dirty="0"/>
          </a:p>
        </p:txBody>
      </p:sp>
    </p:spTree>
    <p:extLst>
      <p:ext uri="{BB962C8B-B14F-4D97-AF65-F5344CB8AC3E}">
        <p14:creationId xmlns:p14="http://schemas.microsoft.com/office/powerpoint/2010/main" val="2686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517" y="118800"/>
            <a:ext cx="8389733" cy="391646"/>
          </a:xfrm>
        </p:spPr>
        <p:txBody>
          <a:bodyPr anchor="t">
            <a:normAutofit fontScale="90000"/>
          </a:bodyPr>
          <a:lstStyle/>
          <a:p>
            <a:pPr algn="ctr"/>
            <a:r>
              <a:rPr lang="en-GB" dirty="0"/>
              <a:t>Results</a:t>
            </a:r>
            <a:br>
              <a:rPr lang="en-GB" dirty="0"/>
            </a:br>
            <a:r>
              <a:rPr lang="en-GB" dirty="0"/>
              <a:t>Financing gap as % of government expenditure and social protection expenditure</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7</a:t>
            </a:fld>
            <a:endParaRPr lang="en-GB"/>
          </a:p>
        </p:txBody>
      </p:sp>
      <p:sp>
        <p:nvSpPr>
          <p:cNvPr id="5" name="Date Placeholder 4"/>
          <p:cNvSpPr>
            <a:spLocks noGrp="1"/>
          </p:cNvSpPr>
          <p:nvPr>
            <p:ph type="dt" sz="half" idx="10"/>
          </p:nvPr>
        </p:nvSpPr>
        <p:spPr/>
        <p:txBody>
          <a:bodyPr/>
          <a:lstStyle/>
          <a:p>
            <a:pPr>
              <a:spcAft>
                <a:spcPts val="600"/>
              </a:spcAft>
            </a:pPr>
            <a:r>
              <a:rPr lang="en-GB"/>
              <a:t>Date: Monday / 01 / October / 2019</a:t>
            </a:r>
          </a:p>
        </p:txBody>
      </p:sp>
      <p:sp>
        <p:nvSpPr>
          <p:cNvPr id="20" name="Content Placeholder 2">
            <a:extLst>
              <a:ext uri="{FF2B5EF4-FFF2-40B4-BE49-F238E27FC236}">
                <a16:creationId xmlns:a16="http://schemas.microsoft.com/office/drawing/2014/main" id="{D64CD8F6-A973-DB69-6361-AE0C6CADE2D1}"/>
              </a:ext>
            </a:extLst>
          </p:cNvPr>
          <p:cNvSpPr>
            <a:spLocks noGrp="1"/>
          </p:cNvSpPr>
          <p:nvPr>
            <p:ph idx="1"/>
          </p:nvPr>
        </p:nvSpPr>
        <p:spPr>
          <a:xfrm>
            <a:off x="286521" y="1449574"/>
            <a:ext cx="11210924" cy="391646"/>
          </a:xfrm>
        </p:spPr>
        <p:txBody>
          <a:bodyPr/>
          <a:lstStyle/>
          <a:p>
            <a:r>
              <a:rPr lang="en-GB" sz="1200" dirty="0">
                <a:effectLst/>
                <a:latin typeface="Noto Sans" panose="020B0502040504020204" pitchFamily="34" charset="0"/>
                <a:ea typeface="MS Mincho" panose="02020609040205080304" pitchFamily="49" charset="-128"/>
                <a:cs typeface="Times New Roman" panose="02020603050405020304" pitchFamily="18" charset="0"/>
              </a:rPr>
              <a:t>Financing gap as a percentage of GDP, general government expenditure and social protection expenditure, by region and national income group, 2024</a:t>
            </a:r>
            <a:endParaRPr lang="en-GB" sz="1000" dirty="0"/>
          </a:p>
        </p:txBody>
      </p:sp>
      <p:graphicFrame>
        <p:nvGraphicFramePr>
          <p:cNvPr id="3" name="Table 2">
            <a:extLst>
              <a:ext uri="{FF2B5EF4-FFF2-40B4-BE49-F238E27FC236}">
                <a16:creationId xmlns:a16="http://schemas.microsoft.com/office/drawing/2014/main" id="{D613FC4A-AD51-4FA9-35F6-5190E128EBA8}"/>
              </a:ext>
            </a:extLst>
          </p:cNvPr>
          <p:cNvGraphicFramePr>
            <a:graphicFrameLocks noGrp="1"/>
          </p:cNvGraphicFramePr>
          <p:nvPr>
            <p:extLst>
              <p:ext uri="{D42A27DB-BD31-4B8C-83A1-F6EECF244321}">
                <p14:modId xmlns:p14="http://schemas.microsoft.com/office/powerpoint/2010/main" val="114601081"/>
              </p:ext>
            </p:extLst>
          </p:nvPr>
        </p:nvGraphicFramePr>
        <p:xfrm>
          <a:off x="2290354" y="1697223"/>
          <a:ext cx="6853646" cy="4714131"/>
        </p:xfrm>
        <a:graphic>
          <a:graphicData uri="http://schemas.openxmlformats.org/drawingml/2006/table">
            <a:tbl>
              <a:tblPr firstRow="1" firstCol="1" bandRow="1"/>
              <a:tblGrid>
                <a:gridCol w="2414316">
                  <a:extLst>
                    <a:ext uri="{9D8B030D-6E8A-4147-A177-3AD203B41FA5}">
                      <a16:colId xmlns:a16="http://schemas.microsoft.com/office/drawing/2014/main" val="3409971860"/>
                    </a:ext>
                  </a:extLst>
                </a:gridCol>
                <a:gridCol w="1455786">
                  <a:extLst>
                    <a:ext uri="{9D8B030D-6E8A-4147-A177-3AD203B41FA5}">
                      <a16:colId xmlns:a16="http://schemas.microsoft.com/office/drawing/2014/main" val="3805212634"/>
                    </a:ext>
                  </a:extLst>
                </a:gridCol>
                <a:gridCol w="1854901">
                  <a:extLst>
                    <a:ext uri="{9D8B030D-6E8A-4147-A177-3AD203B41FA5}">
                      <a16:colId xmlns:a16="http://schemas.microsoft.com/office/drawing/2014/main" val="1255314700"/>
                    </a:ext>
                  </a:extLst>
                </a:gridCol>
                <a:gridCol w="1128643">
                  <a:extLst>
                    <a:ext uri="{9D8B030D-6E8A-4147-A177-3AD203B41FA5}">
                      <a16:colId xmlns:a16="http://schemas.microsoft.com/office/drawing/2014/main" val="713313963"/>
                    </a:ext>
                  </a:extLst>
                </a:gridCol>
              </a:tblGrid>
              <a:tr h="1410702">
                <a:tc>
                  <a:txBody>
                    <a:bodyPr/>
                    <a:lstStyle/>
                    <a:p>
                      <a:endParaRPr lang="en-GB" sz="1200">
                        <a:effectLst/>
                        <a:latin typeface="Noto Sans" panose="020B0502040504020204" pitchFamily="34" charset="0"/>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400">
                          <a:solidFill>
                            <a:srgbClr val="FFFFFF"/>
                          </a:solidFill>
                          <a:effectLst/>
                          <a:latin typeface="Noto Sans" panose="020B0502040504020204" pitchFamily="34" charset="0"/>
                          <a:ea typeface="Times New Roman" panose="02020603050405020304" pitchFamily="18" charset="0"/>
                          <a:cs typeface="Calibri" panose="020F0502020204030204" pitchFamily="34" charset="0"/>
                        </a:rPr>
                        <a:t>% of GDP</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400">
                          <a:solidFill>
                            <a:srgbClr val="FFFFFF"/>
                          </a:solidFill>
                          <a:effectLst/>
                          <a:latin typeface="Noto Sans" panose="020B0502040504020204" pitchFamily="34" charset="0"/>
                          <a:ea typeface="Times New Roman" panose="02020603050405020304" pitchFamily="18" charset="0"/>
                          <a:cs typeface="Calibri" panose="020F0502020204030204" pitchFamily="34" charset="0"/>
                        </a:rPr>
                        <a:t>% of general government expenditure</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tc>
                  <a:txBody>
                    <a:bodyPr/>
                    <a:lstStyle/>
                    <a:p>
                      <a:pPr marL="0" marR="0" algn="ctr">
                        <a:lnSpc>
                          <a:spcPct val="107000"/>
                        </a:lnSpc>
                        <a:spcBef>
                          <a:spcPts val="0"/>
                        </a:spcBef>
                        <a:spcAft>
                          <a:spcPts val="0"/>
                        </a:spcAft>
                      </a:pPr>
                      <a:r>
                        <a:rPr lang="en-GB" sz="1400">
                          <a:solidFill>
                            <a:srgbClr val="FFFFFF"/>
                          </a:solidFill>
                          <a:effectLst/>
                          <a:latin typeface="Noto Sans" panose="020B0502040504020204" pitchFamily="34" charset="0"/>
                          <a:ea typeface="Times New Roman" panose="02020603050405020304" pitchFamily="18" charset="0"/>
                          <a:cs typeface="Calibri" panose="020F0502020204030204" pitchFamily="34" charset="0"/>
                        </a:rPr>
                        <a:t>% of social protection expenditure</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DBE"/>
                    </a:solidFill>
                  </a:tcPr>
                </a:tc>
                <a:extLst>
                  <a:ext uri="{0D108BD9-81ED-4DB2-BD59-A6C34878D82A}">
                    <a16:rowId xmlns:a16="http://schemas.microsoft.com/office/drawing/2014/main" val="2486801998"/>
                  </a:ext>
                </a:extLst>
              </a:tr>
              <a:tr h="352675">
                <a:tc>
                  <a:txBody>
                    <a:bodyPr/>
                    <a:lstStyle/>
                    <a:p>
                      <a:pPr marL="0" marR="0">
                        <a:lnSpc>
                          <a:spcPct val="107000"/>
                        </a:lnSpc>
                        <a:spcBef>
                          <a:spcPts val="0"/>
                        </a:spcBef>
                        <a:spcAft>
                          <a:spcPts val="0"/>
                        </a:spcAft>
                      </a:pPr>
                      <a:r>
                        <a:rPr lang="en-GB" sz="14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Low- and middle-income</a:t>
                      </a:r>
                      <a:endParaRPr lang="en-GB" sz="1800" dirty="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3.3</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10.6</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31.6</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3423688203"/>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Low-income</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52.3</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310.0</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2,737.3</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127521"/>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Lower-middle-income</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6.9</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26.9</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120.7</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2115340689"/>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Upper-middle-income</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1.4</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4.3</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11.9</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123578"/>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Africa</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17.6</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70.1</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306.2</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3868833644"/>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Arab States</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11.4</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28.1</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158.1</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144922"/>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Asia and the Pacific</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2.0</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6.6</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22.4</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3663331583"/>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Europe and Central Asia</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1.9</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5.4</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11.5</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492761"/>
                  </a:ext>
                </a:extLst>
              </a:tr>
              <a:tr h="352675">
                <a:tc>
                  <a:txBody>
                    <a:bodyPr/>
                    <a:lstStyle/>
                    <a:p>
                      <a:pPr marL="0" marR="0">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Latin America and the Caribbean</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000000"/>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2.7</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a:solidFill>
                            <a:srgbClr val="000000"/>
                          </a:solidFill>
                          <a:effectLst/>
                          <a:latin typeface="Calibri" panose="020F0502020204030204" pitchFamily="34" charset="0"/>
                          <a:ea typeface="Yu Mincho" panose="02020400000000000000" pitchFamily="18" charset="-128"/>
                          <a:cs typeface="Calibri" panose="020F0502020204030204" pitchFamily="34" charset="0"/>
                        </a:rPr>
                        <a:t>7.7</a:t>
                      </a:r>
                      <a:endParaRPr lang="en-GB" sz="180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1E2DB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tc>
                  <a:txBody>
                    <a:bodyPr/>
                    <a:lstStyle/>
                    <a:p>
                      <a:pPr marL="0" marR="0" algn="r">
                        <a:lnSpc>
                          <a:spcPct val="107000"/>
                        </a:lnSpc>
                        <a:spcBef>
                          <a:spcPts val="0"/>
                        </a:spcBef>
                        <a:spcAft>
                          <a:spcPts val="0"/>
                        </a:spcAft>
                      </a:pPr>
                      <a:r>
                        <a:rPr lang="en-GB" sz="14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18.0</a:t>
                      </a:r>
                      <a:endParaRPr lang="en-GB" sz="1800" dirty="0">
                        <a:effectLst/>
                        <a:latin typeface="Calibri" panose="020F0502020204030204" pitchFamily="34" charset="0"/>
                        <a:ea typeface="Yu Mincho" panose="02020400000000000000" pitchFamily="18" charset="-128"/>
                        <a:cs typeface="Arial" panose="020B0604020202020204" pitchFamily="34" charset="0"/>
                      </a:endParaRPr>
                    </a:p>
                  </a:txBody>
                  <a:tcPr marL="36195" marR="36195" marT="17780" marB="17780" anchor="b">
                    <a:lnL w="12700" cap="flat" cmpd="sng" algn="ctr">
                      <a:solidFill>
                        <a:srgbClr val="1E2DB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D"/>
                    </a:solidFill>
                  </a:tcPr>
                </a:tc>
                <a:extLst>
                  <a:ext uri="{0D108BD9-81ED-4DB2-BD59-A6C34878D82A}">
                    <a16:rowId xmlns:a16="http://schemas.microsoft.com/office/drawing/2014/main" val="4199397679"/>
                  </a:ext>
                </a:extLst>
              </a:tr>
            </a:tbl>
          </a:graphicData>
        </a:graphic>
      </p:graphicFrame>
    </p:spTree>
    <p:extLst>
      <p:ext uri="{BB962C8B-B14F-4D97-AF65-F5344CB8AC3E}">
        <p14:creationId xmlns:p14="http://schemas.microsoft.com/office/powerpoint/2010/main" val="117628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38" y="518449"/>
            <a:ext cx="8158162" cy="539751"/>
          </a:xfrm>
        </p:spPr>
        <p:txBody>
          <a:bodyPr anchor="t">
            <a:normAutofit/>
          </a:bodyPr>
          <a:lstStyle/>
          <a:p>
            <a:r>
              <a:rPr lang="en-GB" dirty="0"/>
              <a:t>Strategies to close the financing gap </a:t>
            </a:r>
          </a:p>
        </p:txBody>
      </p:sp>
      <p:sp>
        <p:nvSpPr>
          <p:cNvPr id="20" name="Content Placeholder 2">
            <a:extLst>
              <a:ext uri="{FF2B5EF4-FFF2-40B4-BE49-F238E27FC236}">
                <a16:creationId xmlns:a16="http://schemas.microsoft.com/office/drawing/2014/main" id="{D64CD8F6-A973-DB69-6361-AE0C6CADE2D1}"/>
              </a:ext>
            </a:extLst>
          </p:cNvPr>
          <p:cNvSpPr>
            <a:spLocks noGrp="1"/>
          </p:cNvSpPr>
          <p:nvPr>
            <p:ph sz="half" idx="1"/>
          </p:nvPr>
        </p:nvSpPr>
        <p:spPr>
          <a:xfrm>
            <a:off x="465600" y="1441175"/>
            <a:ext cx="11210923" cy="458796"/>
          </a:xfrm>
        </p:spPr>
        <p:txBody>
          <a:bodyPr>
            <a:normAutofit/>
          </a:bodyPr>
          <a:lstStyle/>
          <a:p>
            <a:r>
              <a:rPr lang="en-GB" sz="1800" dirty="0">
                <a:effectLst/>
                <a:latin typeface="Noto Sans" panose="020B0502040504020204" pitchFamily="34" charset="0"/>
                <a:ea typeface="MS Mincho" panose="02020609040205080304" pitchFamily="49" charset="-128"/>
                <a:cs typeface="Times New Roman" panose="02020603050405020304" pitchFamily="18" charset="0"/>
              </a:rPr>
              <a:t>Increase tax revenues </a:t>
            </a:r>
            <a:endParaRPr lang="en-GB" dirty="0"/>
          </a:p>
        </p:txBody>
      </p:sp>
      <p:sp>
        <p:nvSpPr>
          <p:cNvPr id="6" name="Footer Placeholder 5"/>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8</a:t>
            </a:fld>
            <a:endParaRPr lang="en-GB"/>
          </a:p>
        </p:txBody>
      </p:sp>
      <p:sp>
        <p:nvSpPr>
          <p:cNvPr id="5" name="Date Placeholder 4"/>
          <p:cNvSpPr>
            <a:spLocks noGrp="1"/>
          </p:cNvSpPr>
          <p:nvPr>
            <p:ph type="dt" sz="half" idx="10"/>
          </p:nvPr>
        </p:nvSpPr>
        <p:spPr/>
        <p:txBody>
          <a:bodyPr/>
          <a:lstStyle/>
          <a:p>
            <a:pPr>
              <a:spcAft>
                <a:spcPts val="600"/>
              </a:spcAft>
            </a:pPr>
            <a:r>
              <a:rPr lang="en-GB"/>
              <a:t>Date: Monday / 01 / October / 2019</a:t>
            </a:r>
          </a:p>
        </p:txBody>
      </p:sp>
      <p:sp>
        <p:nvSpPr>
          <p:cNvPr id="3" name="Content Placeholder 2">
            <a:extLst>
              <a:ext uri="{FF2B5EF4-FFF2-40B4-BE49-F238E27FC236}">
                <a16:creationId xmlns:a16="http://schemas.microsoft.com/office/drawing/2014/main" id="{0621DC19-E370-42B4-6256-53B6A9BC885E}"/>
              </a:ext>
            </a:extLst>
          </p:cNvPr>
          <p:cNvSpPr txBox="1">
            <a:spLocks/>
          </p:cNvSpPr>
          <p:nvPr/>
        </p:nvSpPr>
        <p:spPr>
          <a:xfrm>
            <a:off x="465600" y="2251266"/>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dirty="0"/>
              <a:t>Countries have a wide range of options to raise tax revenues, the </a:t>
            </a:r>
            <a:r>
              <a:rPr lang="en-GB" b="1" dirty="0">
                <a:solidFill>
                  <a:srgbClr val="FF0000"/>
                </a:solidFill>
              </a:rPr>
              <a:t>most common in low- and middle-income countries</a:t>
            </a:r>
            <a:r>
              <a:rPr lang="en-GB" dirty="0"/>
              <a:t> are the rather regressive consumption/sales and value-added taxes (VAT). </a:t>
            </a:r>
          </a:p>
          <a:p>
            <a:pPr lvl="2"/>
            <a:r>
              <a:rPr lang="en-GB" dirty="0"/>
              <a:t>International competition </a:t>
            </a:r>
            <a:r>
              <a:rPr lang="en-GB" b="1" dirty="0">
                <a:solidFill>
                  <a:srgbClr val="FF0000"/>
                </a:solidFill>
              </a:rPr>
              <a:t>to attract FDI </a:t>
            </a:r>
            <a:r>
              <a:rPr lang="en-GB" dirty="0"/>
              <a:t>has led many governments to reduce the respective tax rates and to otherwise increase tax concessions to corporations</a:t>
            </a:r>
          </a:p>
          <a:p>
            <a:pPr lvl="2"/>
            <a:r>
              <a:rPr lang="en-GB" b="1" dirty="0">
                <a:solidFill>
                  <a:srgbClr val="FF0000"/>
                </a:solidFill>
              </a:rPr>
              <a:t>Governments</a:t>
            </a:r>
            <a:r>
              <a:rPr lang="en-GB" dirty="0"/>
              <a:t> </a:t>
            </a:r>
            <a:r>
              <a:rPr lang="en-GB" b="1" dirty="0">
                <a:solidFill>
                  <a:srgbClr val="FF0000"/>
                </a:solidFill>
              </a:rPr>
              <a:t>face challenges in ensuring compliance with taxes at all levels</a:t>
            </a:r>
            <a:r>
              <a:rPr lang="en-GB" dirty="0"/>
              <a:t>, ranging from large corporations, MSMEs, own-account workers, to wage and salaried workers</a:t>
            </a:r>
          </a:p>
        </p:txBody>
      </p:sp>
      <p:sp>
        <p:nvSpPr>
          <p:cNvPr id="11" name="Content Placeholder 2">
            <a:extLst>
              <a:ext uri="{FF2B5EF4-FFF2-40B4-BE49-F238E27FC236}">
                <a16:creationId xmlns:a16="http://schemas.microsoft.com/office/drawing/2014/main" id="{56AC851D-B63C-C300-7AB3-F703D36CD2E0}"/>
              </a:ext>
            </a:extLst>
          </p:cNvPr>
          <p:cNvSpPr txBox="1">
            <a:spLocks/>
          </p:cNvSpPr>
          <p:nvPr/>
        </p:nvSpPr>
        <p:spPr>
          <a:xfrm>
            <a:off x="6071061" y="2251266"/>
            <a:ext cx="5360400" cy="34829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dirty="0"/>
              <a:t>To promote tax compliance for small contributors, </a:t>
            </a:r>
            <a:r>
              <a:rPr lang="en-GB" b="1" dirty="0">
                <a:solidFill>
                  <a:srgbClr val="FF0000"/>
                </a:solidFill>
              </a:rPr>
              <a:t>voluntary tax compliance programmes </a:t>
            </a:r>
            <a:r>
              <a:rPr lang="en-GB" dirty="0"/>
              <a:t>have been adopted in many countries (e.g. Argentina, Indonesia, Spain).</a:t>
            </a:r>
          </a:p>
          <a:p>
            <a:pPr lvl="2"/>
            <a:r>
              <a:rPr lang="en-GB" dirty="0"/>
              <a:t>Limited intergenerational social mobility has led to renewed interest in introducing </a:t>
            </a:r>
            <a:r>
              <a:rPr lang="en-GB" b="1" dirty="0">
                <a:solidFill>
                  <a:srgbClr val="FF0000"/>
                </a:solidFill>
              </a:rPr>
              <a:t>wealth taxes </a:t>
            </a:r>
            <a:r>
              <a:rPr lang="en-GB" dirty="0"/>
              <a:t>to finance social protection programmes. </a:t>
            </a:r>
          </a:p>
        </p:txBody>
      </p:sp>
    </p:spTree>
    <p:extLst>
      <p:ext uri="{BB962C8B-B14F-4D97-AF65-F5344CB8AC3E}">
        <p14:creationId xmlns:p14="http://schemas.microsoft.com/office/powerpoint/2010/main" val="240264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888" y="536574"/>
            <a:ext cx="11210924" cy="720000"/>
          </a:xfrm>
        </p:spPr>
        <p:txBody>
          <a:bodyPr anchor="t">
            <a:normAutofit/>
          </a:bodyPr>
          <a:lstStyle/>
          <a:p>
            <a:r>
              <a:rPr lang="en-GB" dirty="0"/>
              <a:t>Strategies to close the financing gap </a:t>
            </a:r>
          </a:p>
        </p:txBody>
      </p:sp>
      <p:sp>
        <p:nvSpPr>
          <p:cNvPr id="20" name="Content Placeholder 2">
            <a:extLst>
              <a:ext uri="{FF2B5EF4-FFF2-40B4-BE49-F238E27FC236}">
                <a16:creationId xmlns:a16="http://schemas.microsoft.com/office/drawing/2014/main" id="{D64CD8F6-A973-DB69-6361-AE0C6CADE2D1}"/>
              </a:ext>
            </a:extLst>
          </p:cNvPr>
          <p:cNvSpPr>
            <a:spLocks noGrp="1"/>
          </p:cNvSpPr>
          <p:nvPr>
            <p:ph sz="half" idx="1"/>
          </p:nvPr>
        </p:nvSpPr>
        <p:spPr>
          <a:xfrm>
            <a:off x="490538" y="1464505"/>
            <a:ext cx="4281152" cy="458796"/>
          </a:xfrm>
        </p:spPr>
        <p:txBody>
          <a:bodyPr>
            <a:normAutofit fontScale="92500" lnSpcReduction="20000"/>
          </a:bodyPr>
          <a:lstStyle/>
          <a:p>
            <a:r>
              <a:rPr lang="en-GB" sz="1800" dirty="0">
                <a:effectLst/>
                <a:latin typeface="Noto Sans" panose="020B0502040504020204" pitchFamily="34" charset="0"/>
                <a:ea typeface="MS Mincho" panose="02020609040205080304" pitchFamily="49" charset="-128"/>
                <a:cs typeface="Times New Roman" panose="02020603050405020304" pitchFamily="18" charset="0"/>
              </a:rPr>
              <a:t>Revenues from explicit and implicit fossil fuel subsidies </a:t>
            </a:r>
            <a:endParaRPr lang="en-GB" dirty="0"/>
          </a:p>
        </p:txBody>
      </p:sp>
      <p:sp>
        <p:nvSpPr>
          <p:cNvPr id="6" name="Footer Placeholder 5"/>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9</a:t>
            </a:fld>
            <a:endParaRPr lang="en-GB"/>
          </a:p>
        </p:txBody>
      </p:sp>
      <p:sp>
        <p:nvSpPr>
          <p:cNvPr id="5" name="Date Placeholder 4"/>
          <p:cNvSpPr>
            <a:spLocks noGrp="1"/>
          </p:cNvSpPr>
          <p:nvPr>
            <p:ph type="dt" sz="half" idx="10"/>
          </p:nvPr>
        </p:nvSpPr>
        <p:spPr/>
        <p:txBody>
          <a:bodyPr/>
          <a:lstStyle/>
          <a:p>
            <a:pPr>
              <a:spcAft>
                <a:spcPts val="600"/>
              </a:spcAft>
            </a:pPr>
            <a:r>
              <a:rPr lang="en-GB"/>
              <a:t>Date: Monday / 01 / October / 2019</a:t>
            </a:r>
          </a:p>
        </p:txBody>
      </p:sp>
      <p:sp>
        <p:nvSpPr>
          <p:cNvPr id="3" name="Content Placeholder 2">
            <a:extLst>
              <a:ext uri="{FF2B5EF4-FFF2-40B4-BE49-F238E27FC236}">
                <a16:creationId xmlns:a16="http://schemas.microsoft.com/office/drawing/2014/main" id="{0621DC19-E370-42B4-6256-53B6A9BC885E}"/>
              </a:ext>
            </a:extLst>
          </p:cNvPr>
          <p:cNvSpPr txBox="1">
            <a:spLocks/>
          </p:cNvSpPr>
          <p:nvPr/>
        </p:nvSpPr>
        <p:spPr>
          <a:xfrm>
            <a:off x="175699" y="2131232"/>
            <a:ext cx="4595991" cy="3745694"/>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dirty="0"/>
              <a:t>Evidence shows that at the domestic level, considerable fiscal space could be generated by removing </a:t>
            </a:r>
            <a:r>
              <a:rPr lang="en-GB" b="1" dirty="0">
                <a:solidFill>
                  <a:srgbClr val="FF0000"/>
                </a:solidFill>
              </a:rPr>
              <a:t>explicit fuel </a:t>
            </a:r>
            <a:r>
              <a:rPr lang="en-GB" dirty="0"/>
              <a:t>subsidies as well as </a:t>
            </a:r>
            <a:r>
              <a:rPr lang="en-GB" b="1" dirty="0">
                <a:solidFill>
                  <a:srgbClr val="FF0000"/>
                </a:solidFill>
              </a:rPr>
              <a:t>implicit fuel subsidies </a:t>
            </a:r>
            <a:r>
              <a:rPr lang="en-GB" dirty="0"/>
              <a:t>(i.e., introducing / increasing carbon pricing schemes in a way that charges for environmental costs of carbon)</a:t>
            </a:r>
          </a:p>
        </p:txBody>
      </p:sp>
      <p:pic>
        <p:nvPicPr>
          <p:cNvPr id="4" name="Picture 3">
            <a:extLst>
              <a:ext uri="{FF2B5EF4-FFF2-40B4-BE49-F238E27FC236}">
                <a16:creationId xmlns:a16="http://schemas.microsoft.com/office/drawing/2014/main" id="{342AE3B5-7691-52D7-50A7-FB5381B89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530" y="1871288"/>
            <a:ext cx="6929771" cy="4773351"/>
          </a:xfrm>
          <a:prstGeom prst="rect">
            <a:avLst/>
          </a:prstGeom>
        </p:spPr>
      </p:pic>
    </p:spTree>
    <p:extLst>
      <p:ext uri="{BB962C8B-B14F-4D97-AF65-F5344CB8AC3E}">
        <p14:creationId xmlns:p14="http://schemas.microsoft.com/office/powerpoint/2010/main" val="1582091702"/>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PowerPoint Presentation" id="{8C1655DC-F382-794B-A9D0-E611FF401CD9}" vid="{94661D02-612A-A042-A427-1B928FD15C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LO Colors">
    <a:dk1>
      <a:sysClr val="windowText" lastClr="000000"/>
    </a:dk1>
    <a:lt1>
      <a:srgbClr val="EBF5FD"/>
    </a:lt1>
    <a:dk2>
      <a:srgbClr val="230050"/>
    </a:dk2>
    <a:lt2>
      <a:srgbClr val="FFFFFF"/>
    </a:lt2>
    <a:accent1>
      <a:srgbClr val="1E2DBE"/>
    </a:accent1>
    <a:accent2>
      <a:srgbClr val="FA3C4B"/>
    </a:accent2>
    <a:accent3>
      <a:srgbClr val="05D2D2"/>
    </a:accent3>
    <a:accent4>
      <a:srgbClr val="FFCD2D"/>
    </a:accent4>
    <a:accent5>
      <a:srgbClr val="960A55"/>
    </a:accent5>
    <a:accent6>
      <a:srgbClr val="8CE164"/>
    </a:accent6>
    <a:hlink>
      <a:srgbClr val="230050"/>
    </a:hlink>
    <a:folHlink>
      <a:srgbClr val="954F72"/>
    </a:folHlink>
  </a:clrScheme>
  <a:fontScheme name="ILO Fonts">
    <a:majorFont>
      <a:latin typeface="Overpas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ilo</Template>
  <TotalTime>0</TotalTime>
  <Words>1572</Words>
  <Application>Microsoft Office PowerPoint</Application>
  <PresentationFormat>Panorámica</PresentationFormat>
  <Paragraphs>232</Paragraphs>
  <Slides>11</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Noto Sans</vt:lpstr>
      <vt:lpstr>Overpass</vt:lpstr>
      <vt:lpstr>Wingdings 3</vt:lpstr>
      <vt:lpstr>ILO 2020</vt:lpstr>
      <vt:lpstr>Financing gap for universal social protection Global, regional and national estimates and strategies for creating fiscal space</vt:lpstr>
      <vt:lpstr>Overview of the financing gap presentation</vt:lpstr>
      <vt:lpstr>Methodology of the financing gap</vt:lpstr>
      <vt:lpstr>Results Financing gap % of GDP</vt:lpstr>
      <vt:lpstr>Results Financing gap % of GDP</vt:lpstr>
      <vt:lpstr>Results Financing gap in old-age, distribution by sex</vt:lpstr>
      <vt:lpstr>Results Financing gap as % of government expenditure and social protection expenditure</vt:lpstr>
      <vt:lpstr>Strategies to close the financing gap </vt:lpstr>
      <vt:lpstr>Strategies to close the financing gap </vt:lpstr>
      <vt:lpstr>Strategies to close the financing gap </vt:lpstr>
      <vt:lpstr>Thank you for your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financing gap to ensure universal coverage for Social Protection Floors</dc:title>
  <dc:creator>Visentin, Andrea</dc:creator>
  <cp:lastModifiedBy>Ana Zeballos</cp:lastModifiedBy>
  <cp:revision>22</cp:revision>
  <dcterms:created xsi:type="dcterms:W3CDTF">2024-04-12T09:07:02Z</dcterms:created>
  <dcterms:modified xsi:type="dcterms:W3CDTF">2024-05-09T16:48:49Z</dcterms:modified>
</cp:coreProperties>
</file>